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125.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117.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33.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119.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135.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23.xml"/>
  <Override ContentType="application/vnd.openxmlformats-officedocument.presentationml.notesSlide+xml" PartName="/ppt/notesSlides/notesSlide110.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120.xml"/>
  <Override ContentType="application/vnd.openxmlformats-officedocument.presentationml.notesSlide+xml" PartName="/ppt/notesSlides/notesSlide20.xml"/>
  <Override ContentType="application/vnd.openxmlformats-officedocument.presentationml.notesSlide+xml" PartName="/ppt/notesSlides/notesSlide129.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31.xml"/>
  <Override ContentType="application/vnd.openxmlformats-officedocument.presentationml.notesSlide+xml" PartName="/ppt/notesSlides/notesSlide127.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116.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24.xml"/>
  <Override ContentType="application/vnd.openxmlformats-officedocument.presentationml.notesSlide+xml" PartName="/ppt/notesSlides/notesSlide126.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1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122.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118.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1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3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21.xml"/>
  <Override ContentType="application/vnd.openxmlformats-officedocument.presentationml.notesSlide+xml" PartName="/ppt/notesSlides/notesSlide6.xml"/>
  <Override ContentType="application/vnd.openxmlformats-officedocument.presentationml.notesSlide+xml" PartName="/ppt/notesSlides/notesSlide128.xml"/>
  <Override ContentType="application/vnd.openxmlformats-officedocument.presentationml.notesSlide+xml" PartName="/ppt/notesSlides/notesSlide79.xml"/>
  <Override ContentType="application/vnd.openxmlformats-officedocument.presentationml.notesSlide+xml" PartName="/ppt/notesSlides/notesSlide132.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12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123.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18.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125.xml"/>
  <Override ContentType="application/vnd.openxmlformats-officedocument.presentationml.slide+xml" PartName="/ppt/slides/slide72.xml"/>
  <Override ContentType="application/vnd.openxmlformats-officedocument.presentationml.slide+xml" PartName="/ppt/slides/slide135.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129.xml"/>
  <Override ContentType="application/vnd.openxmlformats-officedocument.presentationml.slide+xml" PartName="/ppt/slides/slide63.xml"/>
  <Override ContentType="application/vnd.openxmlformats-officedocument.presentationml.slide+xml" PartName="/ppt/slides/slide131.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133.xml"/>
  <Override ContentType="application/vnd.openxmlformats-officedocument.presentationml.slide+xml" PartName="/ppt/slides/slide91.xml"/>
  <Override ContentType="application/vnd.openxmlformats-officedocument.presentationml.slide+xml" PartName="/ppt/slides/slide114.xml"/>
  <Override ContentType="application/vnd.openxmlformats-officedocument.presentationml.slide+xml" PartName="/ppt/slides/slide31.xml"/>
  <Override ContentType="application/vnd.openxmlformats-officedocument.presentationml.slide+xml" PartName="/ppt/slides/slide127.xml"/>
  <Override ContentType="application/vnd.openxmlformats-officedocument.presentationml.slide+xml" PartName="/ppt/slides/slide120.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22.xml"/>
  <Override ContentType="application/vnd.openxmlformats-officedocument.presentationml.slide+xml" PartName="/ppt/slides/slide130.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110.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124.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119.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26.xml"/>
  <Override ContentType="application/vnd.openxmlformats-officedocument.presentationml.slide+xml" PartName="/ppt/slides/slide109.xml"/>
  <Override ContentType="application/vnd.openxmlformats-officedocument.presentationml.slide+xml" PartName="/ppt/slides/slide134.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117.xml"/>
  <Override ContentType="application/vnd.openxmlformats-officedocument.presentationml.slide+xml" PartName="/ppt/slides/slide132.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128.xml"/>
  <Override ContentType="application/vnd.openxmlformats-officedocument.presentationml.slide+xml" PartName="/ppt/slides/slide92.xml"/>
  <Override ContentType="application/vnd.openxmlformats-officedocument.presentationml.slide+xml" PartName="/ppt/slides/slide115.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 id="350" r:id="rId101"/>
    <p:sldId id="351" r:id="rId102"/>
    <p:sldId id="352" r:id="rId103"/>
    <p:sldId id="353" r:id="rId104"/>
    <p:sldId id="354" r:id="rId105"/>
    <p:sldId id="355" r:id="rId106"/>
    <p:sldId id="356" r:id="rId107"/>
    <p:sldId id="357" r:id="rId108"/>
    <p:sldId id="358" r:id="rId109"/>
    <p:sldId id="359" r:id="rId110"/>
    <p:sldId id="360" r:id="rId111"/>
    <p:sldId id="361" r:id="rId112"/>
    <p:sldId id="362" r:id="rId113"/>
    <p:sldId id="363" r:id="rId114"/>
    <p:sldId id="364" r:id="rId115"/>
    <p:sldId id="365" r:id="rId116"/>
    <p:sldId id="366" r:id="rId117"/>
    <p:sldId id="367" r:id="rId118"/>
    <p:sldId id="368" r:id="rId119"/>
    <p:sldId id="369" r:id="rId120"/>
    <p:sldId id="370" r:id="rId121"/>
    <p:sldId id="371" r:id="rId122"/>
    <p:sldId id="372" r:id="rId123"/>
    <p:sldId id="373" r:id="rId124"/>
    <p:sldId id="374" r:id="rId125"/>
    <p:sldId id="375" r:id="rId126"/>
    <p:sldId id="376" r:id="rId127"/>
    <p:sldId id="377" r:id="rId128"/>
    <p:sldId id="378" r:id="rId129"/>
    <p:sldId id="379" r:id="rId130"/>
    <p:sldId id="380" r:id="rId131"/>
    <p:sldId id="381" r:id="rId132"/>
    <p:sldId id="382" r:id="rId133"/>
    <p:sldId id="383" r:id="rId134"/>
    <p:sldId id="384" r:id="rId135"/>
    <p:sldId id="385" r:id="rId136"/>
    <p:sldId id="386" r:id="rId137"/>
    <p:sldId id="387" r:id="rId138"/>
    <p:sldId id="388" r:id="rId139"/>
    <p:sldId id="389" r:id="rId140"/>
    <p:sldId id="390" r:id="rId141"/>
  </p:sldIdLst>
  <p:sldSz cy="5143500" cx="9144000"/>
  <p:notesSz cx="6858000" cy="9144000"/>
  <p:embeddedFontLst>
    <p:embeddedFont>
      <p:font typeface="Roboto Mono"/>
      <p:regular r:id="rId142"/>
      <p:bold r:id="rId143"/>
      <p:italic r:id="rId144"/>
      <p:boldItalic r:id="rId1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F60CBFE-053B-428C-914C-0D6D54345D44}">
  <a:tblStyle styleId="{EF60CBFE-053B-428C-914C-0D6D54345D44}"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9" Type="http://schemas.openxmlformats.org/officeDocument/2006/relationships/slide" Target="slides/slide103.xml"/><Relationship Id="rId108" Type="http://schemas.openxmlformats.org/officeDocument/2006/relationships/slide" Target="slides/slide102.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29" Type="http://schemas.openxmlformats.org/officeDocument/2006/relationships/slide" Target="slides/slide123.xml"/><Relationship Id="rId128" Type="http://schemas.openxmlformats.org/officeDocument/2006/relationships/slide" Target="slides/slide122.xml"/><Relationship Id="rId127" Type="http://schemas.openxmlformats.org/officeDocument/2006/relationships/slide" Target="slides/slide121.xml"/><Relationship Id="rId126" Type="http://schemas.openxmlformats.org/officeDocument/2006/relationships/slide" Target="slides/slide120.xml"/><Relationship Id="rId26" Type="http://schemas.openxmlformats.org/officeDocument/2006/relationships/slide" Target="slides/slide20.xml"/><Relationship Id="rId121" Type="http://schemas.openxmlformats.org/officeDocument/2006/relationships/slide" Target="slides/slide115.xml"/><Relationship Id="rId25" Type="http://schemas.openxmlformats.org/officeDocument/2006/relationships/slide" Target="slides/slide19.xml"/><Relationship Id="rId120" Type="http://schemas.openxmlformats.org/officeDocument/2006/relationships/slide" Target="slides/slide114.xml"/><Relationship Id="rId28" Type="http://schemas.openxmlformats.org/officeDocument/2006/relationships/slide" Target="slides/slide22.xml"/><Relationship Id="rId27" Type="http://schemas.openxmlformats.org/officeDocument/2006/relationships/slide" Target="slides/slide21.xml"/><Relationship Id="rId125" Type="http://schemas.openxmlformats.org/officeDocument/2006/relationships/slide" Target="slides/slide119.xml"/><Relationship Id="rId29" Type="http://schemas.openxmlformats.org/officeDocument/2006/relationships/slide" Target="slides/slide23.xml"/><Relationship Id="rId124" Type="http://schemas.openxmlformats.org/officeDocument/2006/relationships/slide" Target="slides/slide118.xml"/><Relationship Id="rId123" Type="http://schemas.openxmlformats.org/officeDocument/2006/relationships/slide" Target="slides/slide117.xml"/><Relationship Id="rId122" Type="http://schemas.openxmlformats.org/officeDocument/2006/relationships/slide" Target="slides/slide116.xml"/><Relationship Id="rId95" Type="http://schemas.openxmlformats.org/officeDocument/2006/relationships/slide" Target="slides/slide89.xml"/><Relationship Id="rId94" Type="http://schemas.openxmlformats.org/officeDocument/2006/relationships/slide" Target="slides/slide88.xml"/><Relationship Id="rId97" Type="http://schemas.openxmlformats.org/officeDocument/2006/relationships/slide" Target="slides/slide91.xml"/><Relationship Id="rId96" Type="http://schemas.openxmlformats.org/officeDocument/2006/relationships/slide" Target="slides/slide90.xml"/><Relationship Id="rId11" Type="http://schemas.openxmlformats.org/officeDocument/2006/relationships/slide" Target="slides/slide5.xml"/><Relationship Id="rId99" Type="http://schemas.openxmlformats.org/officeDocument/2006/relationships/slide" Target="slides/slide93.xml"/><Relationship Id="rId10" Type="http://schemas.openxmlformats.org/officeDocument/2006/relationships/slide" Target="slides/slide4.xml"/><Relationship Id="rId98" Type="http://schemas.openxmlformats.org/officeDocument/2006/relationships/slide" Target="slides/slide92.xml"/><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18" Type="http://schemas.openxmlformats.org/officeDocument/2006/relationships/slide" Target="slides/slide112.xml"/><Relationship Id="rId117" Type="http://schemas.openxmlformats.org/officeDocument/2006/relationships/slide" Target="slides/slide111.xml"/><Relationship Id="rId116" Type="http://schemas.openxmlformats.org/officeDocument/2006/relationships/slide" Target="slides/slide110.xml"/><Relationship Id="rId115" Type="http://schemas.openxmlformats.org/officeDocument/2006/relationships/slide" Target="slides/slide109.xml"/><Relationship Id="rId119" Type="http://schemas.openxmlformats.org/officeDocument/2006/relationships/slide" Target="slides/slide113.xml"/><Relationship Id="rId15" Type="http://schemas.openxmlformats.org/officeDocument/2006/relationships/slide" Target="slides/slide9.xml"/><Relationship Id="rId110" Type="http://schemas.openxmlformats.org/officeDocument/2006/relationships/slide" Target="slides/slide104.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14" Type="http://schemas.openxmlformats.org/officeDocument/2006/relationships/slide" Target="slides/slide108.xml"/><Relationship Id="rId18" Type="http://schemas.openxmlformats.org/officeDocument/2006/relationships/slide" Target="slides/slide12.xml"/><Relationship Id="rId113" Type="http://schemas.openxmlformats.org/officeDocument/2006/relationships/slide" Target="slides/slide107.xml"/><Relationship Id="rId112" Type="http://schemas.openxmlformats.org/officeDocument/2006/relationships/slide" Target="slides/slide106.xml"/><Relationship Id="rId111" Type="http://schemas.openxmlformats.org/officeDocument/2006/relationships/slide" Target="slides/slide105.xml"/><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43" Type="http://schemas.openxmlformats.org/officeDocument/2006/relationships/font" Target="fonts/RobotoMono-bold.fntdata"/><Relationship Id="rId142" Type="http://schemas.openxmlformats.org/officeDocument/2006/relationships/font" Target="fonts/RobotoMono-regular.fntdata"/><Relationship Id="rId141" Type="http://schemas.openxmlformats.org/officeDocument/2006/relationships/slide" Target="slides/slide135.xml"/><Relationship Id="rId140" Type="http://schemas.openxmlformats.org/officeDocument/2006/relationships/slide" Target="slides/slide134.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145" Type="http://schemas.openxmlformats.org/officeDocument/2006/relationships/font" Target="fonts/RobotoMono-boldItalic.fntdata"/><Relationship Id="rId8" Type="http://schemas.openxmlformats.org/officeDocument/2006/relationships/slide" Target="slides/slide2.xml"/><Relationship Id="rId144" Type="http://schemas.openxmlformats.org/officeDocument/2006/relationships/font" Target="fonts/RobotoMono-italic.fntdata"/><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139" Type="http://schemas.openxmlformats.org/officeDocument/2006/relationships/slide" Target="slides/slide133.xml"/><Relationship Id="rId138" Type="http://schemas.openxmlformats.org/officeDocument/2006/relationships/slide" Target="slides/slide132.xml"/><Relationship Id="rId137" Type="http://schemas.openxmlformats.org/officeDocument/2006/relationships/slide" Target="slides/slide131.xml"/><Relationship Id="rId132" Type="http://schemas.openxmlformats.org/officeDocument/2006/relationships/slide" Target="slides/slide126.xml"/><Relationship Id="rId131" Type="http://schemas.openxmlformats.org/officeDocument/2006/relationships/slide" Target="slides/slide125.xml"/><Relationship Id="rId130" Type="http://schemas.openxmlformats.org/officeDocument/2006/relationships/slide" Target="slides/slide124.xml"/><Relationship Id="rId136" Type="http://schemas.openxmlformats.org/officeDocument/2006/relationships/slide" Target="slides/slide130.xml"/><Relationship Id="rId135" Type="http://schemas.openxmlformats.org/officeDocument/2006/relationships/slide" Target="slides/slide129.xml"/><Relationship Id="rId134" Type="http://schemas.openxmlformats.org/officeDocument/2006/relationships/slide" Target="slides/slide128.xml"/><Relationship Id="rId133" Type="http://schemas.openxmlformats.org/officeDocument/2006/relationships/slide" Target="slides/slide127.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58"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56fb0ea33d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356fb0ea33d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3" name="Shape 1713"/>
        <p:cNvGrpSpPr/>
        <p:nvPr/>
      </p:nvGrpSpPr>
      <p:grpSpPr>
        <a:xfrm>
          <a:off x="0" y="0"/>
          <a:ext cx="0" cy="0"/>
          <a:chOff x="0" y="0"/>
          <a:chExt cx="0" cy="0"/>
        </a:xfrm>
      </p:grpSpPr>
      <p:sp>
        <p:nvSpPr>
          <p:cNvPr id="1714" name="Google Shape;1714;g335bf1bb770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5" name="Google Shape;1715;g335bf1bb770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2" name="Shape 1722"/>
        <p:cNvGrpSpPr/>
        <p:nvPr/>
      </p:nvGrpSpPr>
      <p:grpSpPr>
        <a:xfrm>
          <a:off x="0" y="0"/>
          <a:ext cx="0" cy="0"/>
          <a:chOff x="0" y="0"/>
          <a:chExt cx="0" cy="0"/>
        </a:xfrm>
      </p:grpSpPr>
      <p:sp>
        <p:nvSpPr>
          <p:cNvPr id="1723" name="Google Shape;1723;g352fc9e2955_3_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4" name="Google Shape;1724;g352fc9e2955_3_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1" name="Shape 1731"/>
        <p:cNvGrpSpPr/>
        <p:nvPr/>
      </p:nvGrpSpPr>
      <p:grpSpPr>
        <a:xfrm>
          <a:off x="0" y="0"/>
          <a:ext cx="0" cy="0"/>
          <a:chOff x="0" y="0"/>
          <a:chExt cx="0" cy="0"/>
        </a:xfrm>
      </p:grpSpPr>
      <p:sp>
        <p:nvSpPr>
          <p:cNvPr id="1732" name="Google Shape;1732;g352fc9e2955_3_1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3" name="Google Shape;1733;g352fc9e2955_3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0" name="Shape 1740"/>
        <p:cNvGrpSpPr/>
        <p:nvPr/>
      </p:nvGrpSpPr>
      <p:grpSpPr>
        <a:xfrm>
          <a:off x="0" y="0"/>
          <a:ext cx="0" cy="0"/>
          <a:chOff x="0" y="0"/>
          <a:chExt cx="0" cy="0"/>
        </a:xfrm>
      </p:grpSpPr>
      <p:sp>
        <p:nvSpPr>
          <p:cNvPr id="1741" name="Google Shape;1741;g352fc9e2955_3_2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2" name="Google Shape;1742;g352fc9e2955_3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9" name="Shape 1749"/>
        <p:cNvGrpSpPr/>
        <p:nvPr/>
      </p:nvGrpSpPr>
      <p:grpSpPr>
        <a:xfrm>
          <a:off x="0" y="0"/>
          <a:ext cx="0" cy="0"/>
          <a:chOff x="0" y="0"/>
          <a:chExt cx="0" cy="0"/>
        </a:xfrm>
      </p:grpSpPr>
      <p:sp>
        <p:nvSpPr>
          <p:cNvPr id="1750" name="Google Shape;1750;g352fc9e2955_3_2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1" name="Google Shape;1751;g352fc9e2955_3_2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8" name="Shape 1758"/>
        <p:cNvGrpSpPr/>
        <p:nvPr/>
      </p:nvGrpSpPr>
      <p:grpSpPr>
        <a:xfrm>
          <a:off x="0" y="0"/>
          <a:ext cx="0" cy="0"/>
          <a:chOff x="0" y="0"/>
          <a:chExt cx="0" cy="0"/>
        </a:xfrm>
      </p:grpSpPr>
      <p:sp>
        <p:nvSpPr>
          <p:cNvPr id="1759" name="Google Shape;1759;g352fc9e2955_3_8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0" name="Google Shape;1760;g352fc9e2955_3_8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6" name="Shape 1766"/>
        <p:cNvGrpSpPr/>
        <p:nvPr/>
      </p:nvGrpSpPr>
      <p:grpSpPr>
        <a:xfrm>
          <a:off x="0" y="0"/>
          <a:ext cx="0" cy="0"/>
          <a:chOff x="0" y="0"/>
          <a:chExt cx="0" cy="0"/>
        </a:xfrm>
      </p:grpSpPr>
      <p:sp>
        <p:nvSpPr>
          <p:cNvPr id="1767" name="Google Shape;1767;g33b082956d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8" name="Google Shape;1768;g33b082956d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4" name="Shape 1774"/>
        <p:cNvGrpSpPr/>
        <p:nvPr/>
      </p:nvGrpSpPr>
      <p:grpSpPr>
        <a:xfrm>
          <a:off x="0" y="0"/>
          <a:ext cx="0" cy="0"/>
          <a:chOff x="0" y="0"/>
          <a:chExt cx="0" cy="0"/>
        </a:xfrm>
      </p:grpSpPr>
      <p:sp>
        <p:nvSpPr>
          <p:cNvPr id="1775" name="Google Shape;1775;g335bf1bb770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6" name="Google Shape;1776;g335bf1bb770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3" name="Shape 1783"/>
        <p:cNvGrpSpPr/>
        <p:nvPr/>
      </p:nvGrpSpPr>
      <p:grpSpPr>
        <a:xfrm>
          <a:off x="0" y="0"/>
          <a:ext cx="0" cy="0"/>
          <a:chOff x="0" y="0"/>
          <a:chExt cx="0" cy="0"/>
        </a:xfrm>
      </p:grpSpPr>
      <p:sp>
        <p:nvSpPr>
          <p:cNvPr id="1784" name="Google Shape;1784;g33b082956d5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5" name="Google Shape;1785;g33b082956d5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3" name="Shape 1793"/>
        <p:cNvGrpSpPr/>
        <p:nvPr/>
      </p:nvGrpSpPr>
      <p:grpSpPr>
        <a:xfrm>
          <a:off x="0" y="0"/>
          <a:ext cx="0" cy="0"/>
          <a:chOff x="0" y="0"/>
          <a:chExt cx="0" cy="0"/>
        </a:xfrm>
      </p:grpSpPr>
      <p:sp>
        <p:nvSpPr>
          <p:cNvPr id="1794" name="Google Shape;1794;g33b082956d5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5" name="Google Shape;1795;g33b082956d5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34d536b0bdc_0_2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34d536b0bdc_0_2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3" name="Shape 1803"/>
        <p:cNvGrpSpPr/>
        <p:nvPr/>
      </p:nvGrpSpPr>
      <p:grpSpPr>
        <a:xfrm>
          <a:off x="0" y="0"/>
          <a:ext cx="0" cy="0"/>
          <a:chOff x="0" y="0"/>
          <a:chExt cx="0" cy="0"/>
        </a:xfrm>
      </p:grpSpPr>
      <p:sp>
        <p:nvSpPr>
          <p:cNvPr id="1804" name="Google Shape;1804;g335bf1bb770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5" name="Google Shape;1805;g335bf1bb770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1" name="Shape 1811"/>
        <p:cNvGrpSpPr/>
        <p:nvPr/>
      </p:nvGrpSpPr>
      <p:grpSpPr>
        <a:xfrm>
          <a:off x="0" y="0"/>
          <a:ext cx="0" cy="0"/>
          <a:chOff x="0" y="0"/>
          <a:chExt cx="0" cy="0"/>
        </a:xfrm>
      </p:grpSpPr>
      <p:sp>
        <p:nvSpPr>
          <p:cNvPr id="1812" name="Google Shape;1812;g33b082956d5_0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3" name="Google Shape;1813;g33b082956d5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9" name="Shape 1819"/>
        <p:cNvGrpSpPr/>
        <p:nvPr/>
      </p:nvGrpSpPr>
      <p:grpSpPr>
        <a:xfrm>
          <a:off x="0" y="0"/>
          <a:ext cx="0" cy="0"/>
          <a:chOff x="0" y="0"/>
          <a:chExt cx="0" cy="0"/>
        </a:xfrm>
      </p:grpSpPr>
      <p:sp>
        <p:nvSpPr>
          <p:cNvPr id="1820" name="Google Shape;1820;g33b082956d5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1" name="Google Shape;1821;g33b082956d5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7" name="Shape 1827"/>
        <p:cNvGrpSpPr/>
        <p:nvPr/>
      </p:nvGrpSpPr>
      <p:grpSpPr>
        <a:xfrm>
          <a:off x="0" y="0"/>
          <a:ext cx="0" cy="0"/>
          <a:chOff x="0" y="0"/>
          <a:chExt cx="0" cy="0"/>
        </a:xfrm>
      </p:grpSpPr>
      <p:sp>
        <p:nvSpPr>
          <p:cNvPr id="1828" name="Google Shape;1828;g33b082956d5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9" name="Google Shape;1829;g33b082956d5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6" name="Shape 1836"/>
        <p:cNvGrpSpPr/>
        <p:nvPr/>
      </p:nvGrpSpPr>
      <p:grpSpPr>
        <a:xfrm>
          <a:off x="0" y="0"/>
          <a:ext cx="0" cy="0"/>
          <a:chOff x="0" y="0"/>
          <a:chExt cx="0" cy="0"/>
        </a:xfrm>
      </p:grpSpPr>
      <p:sp>
        <p:nvSpPr>
          <p:cNvPr id="1837" name="Google Shape;1837;g343bf0d66b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8" name="Google Shape;1838;g343bf0d66b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4" name="Shape 1844"/>
        <p:cNvGrpSpPr/>
        <p:nvPr/>
      </p:nvGrpSpPr>
      <p:grpSpPr>
        <a:xfrm>
          <a:off x="0" y="0"/>
          <a:ext cx="0" cy="0"/>
          <a:chOff x="0" y="0"/>
          <a:chExt cx="0" cy="0"/>
        </a:xfrm>
      </p:grpSpPr>
      <p:sp>
        <p:nvSpPr>
          <p:cNvPr id="1845" name="Google Shape;1845;g343bf0d66b2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6" name="Google Shape;1846;g343bf0d66b2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3" name="Shape 1853"/>
        <p:cNvGrpSpPr/>
        <p:nvPr/>
      </p:nvGrpSpPr>
      <p:grpSpPr>
        <a:xfrm>
          <a:off x="0" y="0"/>
          <a:ext cx="0" cy="0"/>
          <a:chOff x="0" y="0"/>
          <a:chExt cx="0" cy="0"/>
        </a:xfrm>
      </p:grpSpPr>
      <p:sp>
        <p:nvSpPr>
          <p:cNvPr id="1854" name="Google Shape;1854;g343bf0d66b2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5" name="Google Shape;1855;g343bf0d66b2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2" name="Shape 1862"/>
        <p:cNvGrpSpPr/>
        <p:nvPr/>
      </p:nvGrpSpPr>
      <p:grpSpPr>
        <a:xfrm>
          <a:off x="0" y="0"/>
          <a:ext cx="0" cy="0"/>
          <a:chOff x="0" y="0"/>
          <a:chExt cx="0" cy="0"/>
        </a:xfrm>
      </p:grpSpPr>
      <p:sp>
        <p:nvSpPr>
          <p:cNvPr id="1863" name="Google Shape;1863;g33b082956d5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4" name="Google Shape;1864;g33b082956d5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0" name="Shape 1870"/>
        <p:cNvGrpSpPr/>
        <p:nvPr/>
      </p:nvGrpSpPr>
      <p:grpSpPr>
        <a:xfrm>
          <a:off x="0" y="0"/>
          <a:ext cx="0" cy="0"/>
          <a:chOff x="0" y="0"/>
          <a:chExt cx="0" cy="0"/>
        </a:xfrm>
      </p:grpSpPr>
      <p:sp>
        <p:nvSpPr>
          <p:cNvPr id="1871" name="Google Shape;1871;g33b082956d5_0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2" name="Google Shape;1872;g33b082956d5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8" name="Shape 1878"/>
        <p:cNvGrpSpPr/>
        <p:nvPr/>
      </p:nvGrpSpPr>
      <p:grpSpPr>
        <a:xfrm>
          <a:off x="0" y="0"/>
          <a:ext cx="0" cy="0"/>
          <a:chOff x="0" y="0"/>
          <a:chExt cx="0" cy="0"/>
        </a:xfrm>
      </p:grpSpPr>
      <p:sp>
        <p:nvSpPr>
          <p:cNvPr id="1879" name="Google Shape;1879;g33b082956d5_0_1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0" name="Google Shape;1880;g33b082956d5_0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34d536b0bdc_0_2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34d536b0bdc_0_2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6" name="Shape 1886"/>
        <p:cNvGrpSpPr/>
        <p:nvPr/>
      </p:nvGrpSpPr>
      <p:grpSpPr>
        <a:xfrm>
          <a:off x="0" y="0"/>
          <a:ext cx="0" cy="0"/>
          <a:chOff x="0" y="0"/>
          <a:chExt cx="0" cy="0"/>
        </a:xfrm>
      </p:grpSpPr>
      <p:sp>
        <p:nvSpPr>
          <p:cNvPr id="1887" name="Google Shape;1887;g335bf1bb770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8" name="Google Shape;1888;g335bf1bb770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4" name="Shape 1894"/>
        <p:cNvGrpSpPr/>
        <p:nvPr/>
      </p:nvGrpSpPr>
      <p:grpSpPr>
        <a:xfrm>
          <a:off x="0" y="0"/>
          <a:ext cx="0" cy="0"/>
          <a:chOff x="0" y="0"/>
          <a:chExt cx="0" cy="0"/>
        </a:xfrm>
      </p:grpSpPr>
      <p:sp>
        <p:nvSpPr>
          <p:cNvPr id="1895" name="Google Shape;1895;g335bf1bb770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6" name="Google Shape;1896;g335bf1bb770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2" name="Shape 1902"/>
        <p:cNvGrpSpPr/>
        <p:nvPr/>
      </p:nvGrpSpPr>
      <p:grpSpPr>
        <a:xfrm>
          <a:off x="0" y="0"/>
          <a:ext cx="0" cy="0"/>
          <a:chOff x="0" y="0"/>
          <a:chExt cx="0" cy="0"/>
        </a:xfrm>
      </p:grpSpPr>
      <p:sp>
        <p:nvSpPr>
          <p:cNvPr id="1903" name="Google Shape;1903;g33b1a8818bd_1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4" name="Google Shape;1904;g33b1a8818bd_1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0" name="Shape 1910"/>
        <p:cNvGrpSpPr/>
        <p:nvPr/>
      </p:nvGrpSpPr>
      <p:grpSpPr>
        <a:xfrm>
          <a:off x="0" y="0"/>
          <a:ext cx="0" cy="0"/>
          <a:chOff x="0" y="0"/>
          <a:chExt cx="0" cy="0"/>
        </a:xfrm>
      </p:grpSpPr>
      <p:sp>
        <p:nvSpPr>
          <p:cNvPr id="1911" name="Google Shape;1911;g352fc9e2955_3_8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2" name="Google Shape;1912;g352fc9e2955_3_8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8" name="Shape 1918"/>
        <p:cNvGrpSpPr/>
        <p:nvPr/>
      </p:nvGrpSpPr>
      <p:grpSpPr>
        <a:xfrm>
          <a:off x="0" y="0"/>
          <a:ext cx="0" cy="0"/>
          <a:chOff x="0" y="0"/>
          <a:chExt cx="0" cy="0"/>
        </a:xfrm>
      </p:grpSpPr>
      <p:sp>
        <p:nvSpPr>
          <p:cNvPr id="1919" name="Google Shape;1919;g33b082956d5_0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0" name="Google Shape;1920;g33b082956d5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6" name="Shape 1926"/>
        <p:cNvGrpSpPr/>
        <p:nvPr/>
      </p:nvGrpSpPr>
      <p:grpSpPr>
        <a:xfrm>
          <a:off x="0" y="0"/>
          <a:ext cx="0" cy="0"/>
          <a:chOff x="0" y="0"/>
          <a:chExt cx="0" cy="0"/>
        </a:xfrm>
      </p:grpSpPr>
      <p:sp>
        <p:nvSpPr>
          <p:cNvPr id="1927" name="Google Shape;1927;g352fc9e2955_3_9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8" name="Google Shape;1928;g352fc9e2955_3_9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4" name="Shape 1934"/>
        <p:cNvGrpSpPr/>
        <p:nvPr/>
      </p:nvGrpSpPr>
      <p:grpSpPr>
        <a:xfrm>
          <a:off x="0" y="0"/>
          <a:ext cx="0" cy="0"/>
          <a:chOff x="0" y="0"/>
          <a:chExt cx="0" cy="0"/>
        </a:xfrm>
      </p:grpSpPr>
      <p:sp>
        <p:nvSpPr>
          <p:cNvPr id="1935" name="Google Shape;1935;g352fc9e2955_3_9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6" name="Google Shape;1936;g352fc9e2955_3_9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2" name="Shape 1942"/>
        <p:cNvGrpSpPr/>
        <p:nvPr/>
      </p:nvGrpSpPr>
      <p:grpSpPr>
        <a:xfrm>
          <a:off x="0" y="0"/>
          <a:ext cx="0" cy="0"/>
          <a:chOff x="0" y="0"/>
          <a:chExt cx="0" cy="0"/>
        </a:xfrm>
      </p:grpSpPr>
      <p:sp>
        <p:nvSpPr>
          <p:cNvPr id="1943" name="Google Shape;1943;g352fc9e2955_3_9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4" name="Google Shape;1944;g352fc9e2955_3_9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0" name="Shape 1950"/>
        <p:cNvGrpSpPr/>
        <p:nvPr/>
      </p:nvGrpSpPr>
      <p:grpSpPr>
        <a:xfrm>
          <a:off x="0" y="0"/>
          <a:ext cx="0" cy="0"/>
          <a:chOff x="0" y="0"/>
          <a:chExt cx="0" cy="0"/>
        </a:xfrm>
      </p:grpSpPr>
      <p:sp>
        <p:nvSpPr>
          <p:cNvPr id="1951" name="Google Shape;1951;g352fc9e2955_3_9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2" name="Google Shape;1952;g352fc9e2955_3_9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8" name="Shape 1958"/>
        <p:cNvGrpSpPr/>
        <p:nvPr/>
      </p:nvGrpSpPr>
      <p:grpSpPr>
        <a:xfrm>
          <a:off x="0" y="0"/>
          <a:ext cx="0" cy="0"/>
          <a:chOff x="0" y="0"/>
          <a:chExt cx="0" cy="0"/>
        </a:xfrm>
      </p:grpSpPr>
      <p:sp>
        <p:nvSpPr>
          <p:cNvPr id="1959" name="Google Shape;1959;g352fc9e2955_3_9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0" name="Google Shape;1960;g352fc9e2955_3_9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352fc9e2955_3_2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352fc9e2955_3_2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6" name="Shape 1966"/>
        <p:cNvGrpSpPr/>
        <p:nvPr/>
      </p:nvGrpSpPr>
      <p:grpSpPr>
        <a:xfrm>
          <a:off x="0" y="0"/>
          <a:ext cx="0" cy="0"/>
          <a:chOff x="0" y="0"/>
          <a:chExt cx="0" cy="0"/>
        </a:xfrm>
      </p:grpSpPr>
      <p:sp>
        <p:nvSpPr>
          <p:cNvPr id="1967" name="Google Shape;1967;g352fc9e2955_3_9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8" name="Google Shape;1968;g352fc9e2955_3_9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4" name="Shape 1974"/>
        <p:cNvGrpSpPr/>
        <p:nvPr/>
      </p:nvGrpSpPr>
      <p:grpSpPr>
        <a:xfrm>
          <a:off x="0" y="0"/>
          <a:ext cx="0" cy="0"/>
          <a:chOff x="0" y="0"/>
          <a:chExt cx="0" cy="0"/>
        </a:xfrm>
      </p:grpSpPr>
      <p:sp>
        <p:nvSpPr>
          <p:cNvPr id="1975" name="Google Shape;1975;g3519604acf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6" name="Google Shape;1976;g3519604acf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2" name="Shape 1982"/>
        <p:cNvGrpSpPr/>
        <p:nvPr/>
      </p:nvGrpSpPr>
      <p:grpSpPr>
        <a:xfrm>
          <a:off x="0" y="0"/>
          <a:ext cx="0" cy="0"/>
          <a:chOff x="0" y="0"/>
          <a:chExt cx="0" cy="0"/>
        </a:xfrm>
      </p:grpSpPr>
      <p:sp>
        <p:nvSpPr>
          <p:cNvPr id="1983" name="Google Shape;1983;g3549078797c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4" name="Google Shape;1984;g3549078797c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0" name="Shape 1990"/>
        <p:cNvGrpSpPr/>
        <p:nvPr/>
      </p:nvGrpSpPr>
      <p:grpSpPr>
        <a:xfrm>
          <a:off x="0" y="0"/>
          <a:ext cx="0" cy="0"/>
          <a:chOff x="0" y="0"/>
          <a:chExt cx="0" cy="0"/>
        </a:xfrm>
      </p:grpSpPr>
      <p:sp>
        <p:nvSpPr>
          <p:cNvPr id="1991" name="Google Shape;1991;g34d536b0bdc_0_12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2" name="Google Shape;1992;g34d536b0bdc_0_12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8" name="Shape 1998"/>
        <p:cNvGrpSpPr/>
        <p:nvPr/>
      </p:nvGrpSpPr>
      <p:grpSpPr>
        <a:xfrm>
          <a:off x="0" y="0"/>
          <a:ext cx="0" cy="0"/>
          <a:chOff x="0" y="0"/>
          <a:chExt cx="0" cy="0"/>
        </a:xfrm>
      </p:grpSpPr>
      <p:sp>
        <p:nvSpPr>
          <p:cNvPr id="1999" name="Google Shape;1999;g34d536b0bdc_0_12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0" name="Google Shape;2000;g34d536b0bdc_0_12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6" name="Shape 2006"/>
        <p:cNvGrpSpPr/>
        <p:nvPr/>
      </p:nvGrpSpPr>
      <p:grpSpPr>
        <a:xfrm>
          <a:off x="0" y="0"/>
          <a:ext cx="0" cy="0"/>
          <a:chOff x="0" y="0"/>
          <a:chExt cx="0" cy="0"/>
        </a:xfrm>
      </p:grpSpPr>
      <p:sp>
        <p:nvSpPr>
          <p:cNvPr id="2007" name="Google Shape;2007;g34d536b0bdc_0_12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8" name="Google Shape;2008;g34d536b0bdc_0_12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52fc9e2955_3_4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352fc9e2955_3_4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34d536b0bdc_0_3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34d536b0bdc_0_3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34d536b0bdc_0_7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34d536b0bdc_0_7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353f7402d47_1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353f7402d47_1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34d536b0bdc_0_7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34d536b0bdc_0_7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g34d536b0bdc_0_5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0" name="Google Shape;350;g34d536b0bdc_0_5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352f6611637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352f6611637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352fc9e2955_3_2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352fc9e2955_3_2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34d536b0bdc_0_6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34d536b0bdc_0_6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g34d536b0bdc_0_6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7" name="Google Shape;437;g34d536b0bdc_0_6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g34d536b0bdc_0_6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9" name="Google Shape;469;g34d536b0bdc_0_6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34d536b0bdc_0_6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34d536b0bdc_0_6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g34d536b0bdc_0_6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6" name="Google Shape;486;g34d536b0bdc_0_6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g352fc9e2955_3_6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0" name="Google Shape;520;g352fc9e2955_3_6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2" name="Shape 532"/>
        <p:cNvGrpSpPr/>
        <p:nvPr/>
      </p:nvGrpSpPr>
      <p:grpSpPr>
        <a:xfrm>
          <a:off x="0" y="0"/>
          <a:ext cx="0" cy="0"/>
          <a:chOff x="0" y="0"/>
          <a:chExt cx="0" cy="0"/>
        </a:xfrm>
      </p:grpSpPr>
      <p:sp>
        <p:nvSpPr>
          <p:cNvPr id="533" name="Google Shape;533;g352fc9e2955_3_6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4" name="Google Shape;534;g352fc9e2955_3_6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g352fc9e2955_3_6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9" name="Google Shape;549;g352fc9e2955_3_6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4" name="Shape 564"/>
        <p:cNvGrpSpPr/>
        <p:nvPr/>
      </p:nvGrpSpPr>
      <p:grpSpPr>
        <a:xfrm>
          <a:off x="0" y="0"/>
          <a:ext cx="0" cy="0"/>
          <a:chOff x="0" y="0"/>
          <a:chExt cx="0" cy="0"/>
        </a:xfrm>
      </p:grpSpPr>
      <p:sp>
        <p:nvSpPr>
          <p:cNvPr id="565" name="Google Shape;565;g352fc9e2955_3_6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6" name="Google Shape;566;g352fc9e2955_3_6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52f661163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352f661163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0" name="Shape 580"/>
        <p:cNvGrpSpPr/>
        <p:nvPr/>
      </p:nvGrpSpPr>
      <p:grpSpPr>
        <a:xfrm>
          <a:off x="0" y="0"/>
          <a:ext cx="0" cy="0"/>
          <a:chOff x="0" y="0"/>
          <a:chExt cx="0" cy="0"/>
        </a:xfrm>
      </p:grpSpPr>
      <p:sp>
        <p:nvSpPr>
          <p:cNvPr id="581" name="Google Shape;581;g352fc9e2955_3_6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2" name="Google Shape;582;g352fc9e2955_3_6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6" name="Shape 596"/>
        <p:cNvGrpSpPr/>
        <p:nvPr/>
      </p:nvGrpSpPr>
      <p:grpSpPr>
        <a:xfrm>
          <a:off x="0" y="0"/>
          <a:ext cx="0" cy="0"/>
          <a:chOff x="0" y="0"/>
          <a:chExt cx="0" cy="0"/>
        </a:xfrm>
      </p:grpSpPr>
      <p:sp>
        <p:nvSpPr>
          <p:cNvPr id="597" name="Google Shape;597;g352fc9e2955_3_7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8" name="Google Shape;598;g352fc9e2955_3_7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3" name="Shape 613"/>
        <p:cNvGrpSpPr/>
        <p:nvPr/>
      </p:nvGrpSpPr>
      <p:grpSpPr>
        <a:xfrm>
          <a:off x="0" y="0"/>
          <a:ext cx="0" cy="0"/>
          <a:chOff x="0" y="0"/>
          <a:chExt cx="0" cy="0"/>
        </a:xfrm>
      </p:grpSpPr>
      <p:sp>
        <p:nvSpPr>
          <p:cNvPr id="614" name="Google Shape;614;g352fc9e2955_3_7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5" name="Google Shape;615;g352fc9e2955_3_7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8" name="Shape 628"/>
        <p:cNvGrpSpPr/>
        <p:nvPr/>
      </p:nvGrpSpPr>
      <p:grpSpPr>
        <a:xfrm>
          <a:off x="0" y="0"/>
          <a:ext cx="0" cy="0"/>
          <a:chOff x="0" y="0"/>
          <a:chExt cx="0" cy="0"/>
        </a:xfrm>
      </p:grpSpPr>
      <p:sp>
        <p:nvSpPr>
          <p:cNvPr id="629" name="Google Shape;629;g352fc9e2955_3_7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0" name="Google Shape;630;g352fc9e2955_3_7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6" name="Shape 646"/>
        <p:cNvGrpSpPr/>
        <p:nvPr/>
      </p:nvGrpSpPr>
      <p:grpSpPr>
        <a:xfrm>
          <a:off x="0" y="0"/>
          <a:ext cx="0" cy="0"/>
          <a:chOff x="0" y="0"/>
          <a:chExt cx="0" cy="0"/>
        </a:xfrm>
      </p:grpSpPr>
      <p:sp>
        <p:nvSpPr>
          <p:cNvPr id="647" name="Google Shape;647;g352fc9e2955_3_7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8" name="Google Shape;648;g352fc9e2955_3_7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0" name="Shape 660"/>
        <p:cNvGrpSpPr/>
        <p:nvPr/>
      </p:nvGrpSpPr>
      <p:grpSpPr>
        <a:xfrm>
          <a:off x="0" y="0"/>
          <a:ext cx="0" cy="0"/>
          <a:chOff x="0" y="0"/>
          <a:chExt cx="0" cy="0"/>
        </a:xfrm>
      </p:grpSpPr>
      <p:sp>
        <p:nvSpPr>
          <p:cNvPr id="661" name="Google Shape;661;g352fc9e2955_3_7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2" name="Google Shape;662;g352fc9e2955_3_7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6" name="Shape 676"/>
        <p:cNvGrpSpPr/>
        <p:nvPr/>
      </p:nvGrpSpPr>
      <p:grpSpPr>
        <a:xfrm>
          <a:off x="0" y="0"/>
          <a:ext cx="0" cy="0"/>
          <a:chOff x="0" y="0"/>
          <a:chExt cx="0" cy="0"/>
        </a:xfrm>
      </p:grpSpPr>
      <p:sp>
        <p:nvSpPr>
          <p:cNvPr id="677" name="Google Shape;677;g352fc9e2955_3_7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8" name="Google Shape;678;g352fc9e2955_3_7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1" name="Shape 691"/>
        <p:cNvGrpSpPr/>
        <p:nvPr/>
      </p:nvGrpSpPr>
      <p:grpSpPr>
        <a:xfrm>
          <a:off x="0" y="0"/>
          <a:ext cx="0" cy="0"/>
          <a:chOff x="0" y="0"/>
          <a:chExt cx="0" cy="0"/>
        </a:xfrm>
      </p:grpSpPr>
      <p:sp>
        <p:nvSpPr>
          <p:cNvPr id="692" name="Google Shape;692;g352fc9e2955_3_7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3" name="Google Shape;693;g352fc9e2955_3_7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7" name="Shape 707"/>
        <p:cNvGrpSpPr/>
        <p:nvPr/>
      </p:nvGrpSpPr>
      <p:grpSpPr>
        <a:xfrm>
          <a:off x="0" y="0"/>
          <a:ext cx="0" cy="0"/>
          <a:chOff x="0" y="0"/>
          <a:chExt cx="0" cy="0"/>
        </a:xfrm>
      </p:grpSpPr>
      <p:sp>
        <p:nvSpPr>
          <p:cNvPr id="708" name="Google Shape;708;g352fc9e2955_3_8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9" name="Google Shape;709;g352fc9e2955_3_8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4" name="Shape 724"/>
        <p:cNvGrpSpPr/>
        <p:nvPr/>
      </p:nvGrpSpPr>
      <p:grpSpPr>
        <a:xfrm>
          <a:off x="0" y="0"/>
          <a:ext cx="0" cy="0"/>
          <a:chOff x="0" y="0"/>
          <a:chExt cx="0" cy="0"/>
        </a:xfrm>
      </p:grpSpPr>
      <p:sp>
        <p:nvSpPr>
          <p:cNvPr id="725" name="Google Shape;725;g356fb0ea33d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6" name="Google Shape;726;g356fb0ea33d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34d536b0bdc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34d536b0bdc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7" name="Shape 737"/>
        <p:cNvGrpSpPr/>
        <p:nvPr/>
      </p:nvGrpSpPr>
      <p:grpSpPr>
        <a:xfrm>
          <a:off x="0" y="0"/>
          <a:ext cx="0" cy="0"/>
          <a:chOff x="0" y="0"/>
          <a:chExt cx="0" cy="0"/>
        </a:xfrm>
      </p:grpSpPr>
      <p:sp>
        <p:nvSpPr>
          <p:cNvPr id="738" name="Google Shape;738;g34d536b0bdc_0_7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9" name="Google Shape;739;g34d536b0bdc_0_7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34d536b0bdc_0_10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3" name="Google Shape;763;g34d536b0bdc_0_10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6" name="Shape 786"/>
        <p:cNvGrpSpPr/>
        <p:nvPr/>
      </p:nvGrpSpPr>
      <p:grpSpPr>
        <a:xfrm>
          <a:off x="0" y="0"/>
          <a:ext cx="0" cy="0"/>
          <a:chOff x="0" y="0"/>
          <a:chExt cx="0" cy="0"/>
        </a:xfrm>
      </p:grpSpPr>
      <p:sp>
        <p:nvSpPr>
          <p:cNvPr id="787" name="Google Shape;787;g34d536b0bdc_0_10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8" name="Google Shape;788;g34d536b0bdc_0_10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2" name="Shape 812"/>
        <p:cNvGrpSpPr/>
        <p:nvPr/>
      </p:nvGrpSpPr>
      <p:grpSpPr>
        <a:xfrm>
          <a:off x="0" y="0"/>
          <a:ext cx="0" cy="0"/>
          <a:chOff x="0" y="0"/>
          <a:chExt cx="0" cy="0"/>
        </a:xfrm>
      </p:grpSpPr>
      <p:sp>
        <p:nvSpPr>
          <p:cNvPr id="813" name="Google Shape;813;g34d536b0bdc_0_10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4" name="Google Shape;814;g34d536b0bdc_0_10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34d536b0bdc_0_1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0" name="Google Shape;840;g34d536b0bdc_0_1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7" name="Shape 867"/>
        <p:cNvGrpSpPr/>
        <p:nvPr/>
      </p:nvGrpSpPr>
      <p:grpSpPr>
        <a:xfrm>
          <a:off x="0" y="0"/>
          <a:ext cx="0" cy="0"/>
          <a:chOff x="0" y="0"/>
          <a:chExt cx="0" cy="0"/>
        </a:xfrm>
      </p:grpSpPr>
      <p:sp>
        <p:nvSpPr>
          <p:cNvPr id="868" name="Google Shape;868;g34d536b0bdc_0_11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9" name="Google Shape;869;g34d536b0bdc_0_1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5" name="Shape 895"/>
        <p:cNvGrpSpPr/>
        <p:nvPr/>
      </p:nvGrpSpPr>
      <p:grpSpPr>
        <a:xfrm>
          <a:off x="0" y="0"/>
          <a:ext cx="0" cy="0"/>
          <a:chOff x="0" y="0"/>
          <a:chExt cx="0" cy="0"/>
        </a:xfrm>
      </p:grpSpPr>
      <p:sp>
        <p:nvSpPr>
          <p:cNvPr id="896" name="Google Shape;896;g34d536b0bdc_0_11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7" name="Google Shape;897;g34d536b0bdc_0_11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3" name="Shape 903"/>
        <p:cNvGrpSpPr/>
        <p:nvPr/>
      </p:nvGrpSpPr>
      <p:grpSpPr>
        <a:xfrm>
          <a:off x="0" y="0"/>
          <a:ext cx="0" cy="0"/>
          <a:chOff x="0" y="0"/>
          <a:chExt cx="0" cy="0"/>
        </a:xfrm>
      </p:grpSpPr>
      <p:sp>
        <p:nvSpPr>
          <p:cNvPr id="904" name="Google Shape;904;g34d536b0bdc_0_1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5" name="Google Shape;905;g34d536b0bdc_0_1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1" name="Shape 911"/>
        <p:cNvGrpSpPr/>
        <p:nvPr/>
      </p:nvGrpSpPr>
      <p:grpSpPr>
        <a:xfrm>
          <a:off x="0" y="0"/>
          <a:ext cx="0" cy="0"/>
          <a:chOff x="0" y="0"/>
          <a:chExt cx="0" cy="0"/>
        </a:xfrm>
      </p:grpSpPr>
      <p:sp>
        <p:nvSpPr>
          <p:cNvPr id="912" name="Google Shape;912;g356fb0ea33d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3" name="Google Shape;913;g356fb0ea33d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4" name="Shape 924"/>
        <p:cNvGrpSpPr/>
        <p:nvPr/>
      </p:nvGrpSpPr>
      <p:grpSpPr>
        <a:xfrm>
          <a:off x="0" y="0"/>
          <a:ext cx="0" cy="0"/>
          <a:chOff x="0" y="0"/>
          <a:chExt cx="0" cy="0"/>
        </a:xfrm>
      </p:grpSpPr>
      <p:sp>
        <p:nvSpPr>
          <p:cNvPr id="925" name="Google Shape;925;g34d536b0bdc_0_1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6" name="Google Shape;926;g34d536b0bdc_0_1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34d536b0bdc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34d536b0bdc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7" name="Shape 947"/>
        <p:cNvGrpSpPr/>
        <p:nvPr/>
      </p:nvGrpSpPr>
      <p:grpSpPr>
        <a:xfrm>
          <a:off x="0" y="0"/>
          <a:ext cx="0" cy="0"/>
          <a:chOff x="0" y="0"/>
          <a:chExt cx="0" cy="0"/>
        </a:xfrm>
      </p:grpSpPr>
      <p:sp>
        <p:nvSpPr>
          <p:cNvPr id="948" name="Google Shape;948;g34d536b0bdc_0_12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9" name="Google Shape;949;g34d536b0bdc_0_12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3" name="Shape 963"/>
        <p:cNvGrpSpPr/>
        <p:nvPr/>
      </p:nvGrpSpPr>
      <p:grpSpPr>
        <a:xfrm>
          <a:off x="0" y="0"/>
          <a:ext cx="0" cy="0"/>
          <a:chOff x="0" y="0"/>
          <a:chExt cx="0" cy="0"/>
        </a:xfrm>
      </p:grpSpPr>
      <p:sp>
        <p:nvSpPr>
          <p:cNvPr id="964" name="Google Shape;964;g356c686bc87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5" name="Google Shape;965;g356c686bc87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9" name="Shape 979"/>
        <p:cNvGrpSpPr/>
        <p:nvPr/>
      </p:nvGrpSpPr>
      <p:grpSpPr>
        <a:xfrm>
          <a:off x="0" y="0"/>
          <a:ext cx="0" cy="0"/>
          <a:chOff x="0" y="0"/>
          <a:chExt cx="0" cy="0"/>
        </a:xfrm>
      </p:grpSpPr>
      <p:sp>
        <p:nvSpPr>
          <p:cNvPr id="980" name="Google Shape;980;g356c686bc87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1" name="Google Shape;981;g356c686bc87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5" name="Shape 995"/>
        <p:cNvGrpSpPr/>
        <p:nvPr/>
      </p:nvGrpSpPr>
      <p:grpSpPr>
        <a:xfrm>
          <a:off x="0" y="0"/>
          <a:ext cx="0" cy="0"/>
          <a:chOff x="0" y="0"/>
          <a:chExt cx="0" cy="0"/>
        </a:xfrm>
      </p:grpSpPr>
      <p:sp>
        <p:nvSpPr>
          <p:cNvPr id="996" name="Google Shape;996;g356c686bc87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7" name="Google Shape;997;g356c686bc87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8" name="Shape 1008"/>
        <p:cNvGrpSpPr/>
        <p:nvPr/>
      </p:nvGrpSpPr>
      <p:grpSpPr>
        <a:xfrm>
          <a:off x="0" y="0"/>
          <a:ext cx="0" cy="0"/>
          <a:chOff x="0" y="0"/>
          <a:chExt cx="0" cy="0"/>
        </a:xfrm>
      </p:grpSpPr>
      <p:sp>
        <p:nvSpPr>
          <p:cNvPr id="1009" name="Google Shape;1009;g356c686bc87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0" name="Google Shape;1010;g356c686bc87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4" name="Shape 1024"/>
        <p:cNvGrpSpPr/>
        <p:nvPr/>
      </p:nvGrpSpPr>
      <p:grpSpPr>
        <a:xfrm>
          <a:off x="0" y="0"/>
          <a:ext cx="0" cy="0"/>
          <a:chOff x="0" y="0"/>
          <a:chExt cx="0" cy="0"/>
        </a:xfrm>
      </p:grpSpPr>
      <p:sp>
        <p:nvSpPr>
          <p:cNvPr id="1025" name="Google Shape;1025;g34d536b0bdc_0_12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6" name="Google Shape;1026;g34d536b0bdc_0_12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6" name="Shape 1046"/>
        <p:cNvGrpSpPr/>
        <p:nvPr/>
      </p:nvGrpSpPr>
      <p:grpSpPr>
        <a:xfrm>
          <a:off x="0" y="0"/>
          <a:ext cx="0" cy="0"/>
          <a:chOff x="0" y="0"/>
          <a:chExt cx="0" cy="0"/>
        </a:xfrm>
      </p:grpSpPr>
      <p:sp>
        <p:nvSpPr>
          <p:cNvPr id="1047" name="Google Shape;1047;g34d536b0bdc_0_12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8" name="Google Shape;1048;g34d536b0bdc_0_12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4" name="Shape 1054"/>
        <p:cNvGrpSpPr/>
        <p:nvPr/>
      </p:nvGrpSpPr>
      <p:grpSpPr>
        <a:xfrm>
          <a:off x="0" y="0"/>
          <a:ext cx="0" cy="0"/>
          <a:chOff x="0" y="0"/>
          <a:chExt cx="0" cy="0"/>
        </a:xfrm>
      </p:grpSpPr>
      <p:sp>
        <p:nvSpPr>
          <p:cNvPr id="1055" name="Google Shape;1055;g356fb0ea33d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6" name="Google Shape;1056;g356fb0ea33d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7" name="Shape 1067"/>
        <p:cNvGrpSpPr/>
        <p:nvPr/>
      </p:nvGrpSpPr>
      <p:grpSpPr>
        <a:xfrm>
          <a:off x="0" y="0"/>
          <a:ext cx="0" cy="0"/>
          <a:chOff x="0" y="0"/>
          <a:chExt cx="0" cy="0"/>
        </a:xfrm>
      </p:grpSpPr>
      <p:sp>
        <p:nvSpPr>
          <p:cNvPr id="1068" name="Google Shape;1068;g356fb0ea33d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9" name="Google Shape;1069;g356fb0ea33d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0" name="Shape 1080"/>
        <p:cNvGrpSpPr/>
        <p:nvPr/>
      </p:nvGrpSpPr>
      <p:grpSpPr>
        <a:xfrm>
          <a:off x="0" y="0"/>
          <a:ext cx="0" cy="0"/>
          <a:chOff x="0" y="0"/>
          <a:chExt cx="0" cy="0"/>
        </a:xfrm>
      </p:grpSpPr>
      <p:sp>
        <p:nvSpPr>
          <p:cNvPr id="1081" name="Google Shape;1081;g356fb0ea33d_0_1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2" name="Google Shape;1082;g356fb0ea33d_0_1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4d536b0bdc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4d536b0bdc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8" name="Shape 1088"/>
        <p:cNvGrpSpPr/>
        <p:nvPr/>
      </p:nvGrpSpPr>
      <p:grpSpPr>
        <a:xfrm>
          <a:off x="0" y="0"/>
          <a:ext cx="0" cy="0"/>
          <a:chOff x="0" y="0"/>
          <a:chExt cx="0" cy="0"/>
        </a:xfrm>
      </p:grpSpPr>
      <p:sp>
        <p:nvSpPr>
          <p:cNvPr id="1089" name="Google Shape;1089;g356fb0ea33d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0" name="Google Shape;1090;g356fb0ea33d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6" name="Shape 1096"/>
        <p:cNvGrpSpPr/>
        <p:nvPr/>
      </p:nvGrpSpPr>
      <p:grpSpPr>
        <a:xfrm>
          <a:off x="0" y="0"/>
          <a:ext cx="0" cy="0"/>
          <a:chOff x="0" y="0"/>
          <a:chExt cx="0" cy="0"/>
        </a:xfrm>
      </p:grpSpPr>
      <p:sp>
        <p:nvSpPr>
          <p:cNvPr id="1097" name="Google Shape;1097;g356fb0ea33d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8" name="Google Shape;1098;g356fb0ea33d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9" name="Shape 1109"/>
        <p:cNvGrpSpPr/>
        <p:nvPr/>
      </p:nvGrpSpPr>
      <p:grpSpPr>
        <a:xfrm>
          <a:off x="0" y="0"/>
          <a:ext cx="0" cy="0"/>
          <a:chOff x="0" y="0"/>
          <a:chExt cx="0" cy="0"/>
        </a:xfrm>
      </p:grpSpPr>
      <p:sp>
        <p:nvSpPr>
          <p:cNvPr id="1110" name="Google Shape;1110;g356fb0ea33d_0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1" name="Google Shape;1111;g356fb0ea33d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7" name="Shape 1117"/>
        <p:cNvGrpSpPr/>
        <p:nvPr/>
      </p:nvGrpSpPr>
      <p:grpSpPr>
        <a:xfrm>
          <a:off x="0" y="0"/>
          <a:ext cx="0" cy="0"/>
          <a:chOff x="0" y="0"/>
          <a:chExt cx="0" cy="0"/>
        </a:xfrm>
      </p:grpSpPr>
      <p:sp>
        <p:nvSpPr>
          <p:cNvPr id="1118" name="Google Shape;1118;g356fb0ea33d_0_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9" name="Google Shape;1119;g356fb0ea33d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5" name="Shape 1125"/>
        <p:cNvGrpSpPr/>
        <p:nvPr/>
      </p:nvGrpSpPr>
      <p:grpSpPr>
        <a:xfrm>
          <a:off x="0" y="0"/>
          <a:ext cx="0" cy="0"/>
          <a:chOff x="0" y="0"/>
          <a:chExt cx="0" cy="0"/>
        </a:xfrm>
      </p:grpSpPr>
      <p:sp>
        <p:nvSpPr>
          <p:cNvPr id="1126" name="Google Shape;1126;g3549078797c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7" name="Google Shape;1127;g3549078797c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3" name="Shape 1133"/>
        <p:cNvGrpSpPr/>
        <p:nvPr/>
      </p:nvGrpSpPr>
      <p:grpSpPr>
        <a:xfrm>
          <a:off x="0" y="0"/>
          <a:ext cx="0" cy="0"/>
          <a:chOff x="0" y="0"/>
          <a:chExt cx="0" cy="0"/>
        </a:xfrm>
      </p:grpSpPr>
      <p:sp>
        <p:nvSpPr>
          <p:cNvPr id="1134" name="Google Shape;1134;g356fb0ea33d_0_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5" name="Google Shape;1135;g356fb0ea33d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1" name="Shape 1141"/>
        <p:cNvGrpSpPr/>
        <p:nvPr/>
      </p:nvGrpSpPr>
      <p:grpSpPr>
        <a:xfrm>
          <a:off x="0" y="0"/>
          <a:ext cx="0" cy="0"/>
          <a:chOff x="0" y="0"/>
          <a:chExt cx="0" cy="0"/>
        </a:xfrm>
      </p:grpSpPr>
      <p:sp>
        <p:nvSpPr>
          <p:cNvPr id="1142" name="Google Shape;1142;g356fb0ea33d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3" name="Google Shape;1143;g356fb0ea33d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356fb0ea33d_0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1" name="Google Shape;1151;g356fb0ea33d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8" name="Shape 1158"/>
        <p:cNvGrpSpPr/>
        <p:nvPr/>
      </p:nvGrpSpPr>
      <p:grpSpPr>
        <a:xfrm>
          <a:off x="0" y="0"/>
          <a:ext cx="0" cy="0"/>
          <a:chOff x="0" y="0"/>
          <a:chExt cx="0" cy="0"/>
        </a:xfrm>
      </p:grpSpPr>
      <p:sp>
        <p:nvSpPr>
          <p:cNvPr id="1159" name="Google Shape;1159;g356fb0ea33d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0" name="Google Shape;1160;g356fb0ea33d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6" name="Shape 1166"/>
        <p:cNvGrpSpPr/>
        <p:nvPr/>
      </p:nvGrpSpPr>
      <p:grpSpPr>
        <a:xfrm>
          <a:off x="0" y="0"/>
          <a:ext cx="0" cy="0"/>
          <a:chOff x="0" y="0"/>
          <a:chExt cx="0" cy="0"/>
        </a:xfrm>
      </p:grpSpPr>
      <p:sp>
        <p:nvSpPr>
          <p:cNvPr id="1167" name="Google Shape;1167;g34d536b0bdc_0_1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8" name="Google Shape;1168;g34d536b0bdc_0_1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4d536b0bdc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34d536b0bdc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4" name="Shape 1174"/>
        <p:cNvGrpSpPr/>
        <p:nvPr/>
      </p:nvGrpSpPr>
      <p:grpSpPr>
        <a:xfrm>
          <a:off x="0" y="0"/>
          <a:ext cx="0" cy="0"/>
          <a:chOff x="0" y="0"/>
          <a:chExt cx="0" cy="0"/>
        </a:xfrm>
      </p:grpSpPr>
      <p:sp>
        <p:nvSpPr>
          <p:cNvPr id="1175" name="Google Shape;1175;g352fc9e2955_3_8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6" name="Google Shape;1176;g352fc9e2955_3_8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2" name="Shape 1182"/>
        <p:cNvGrpSpPr/>
        <p:nvPr/>
      </p:nvGrpSpPr>
      <p:grpSpPr>
        <a:xfrm>
          <a:off x="0" y="0"/>
          <a:ext cx="0" cy="0"/>
          <a:chOff x="0" y="0"/>
          <a:chExt cx="0" cy="0"/>
        </a:xfrm>
      </p:grpSpPr>
      <p:sp>
        <p:nvSpPr>
          <p:cNvPr id="1183" name="Google Shape;1183;g34d536b0bdc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4" name="Google Shape;1184;g34d536b0bdc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1" name="Shape 1191"/>
        <p:cNvGrpSpPr/>
        <p:nvPr/>
      </p:nvGrpSpPr>
      <p:grpSpPr>
        <a:xfrm>
          <a:off x="0" y="0"/>
          <a:ext cx="0" cy="0"/>
          <a:chOff x="0" y="0"/>
          <a:chExt cx="0" cy="0"/>
        </a:xfrm>
      </p:grpSpPr>
      <p:sp>
        <p:nvSpPr>
          <p:cNvPr id="1192" name="Google Shape;1192;g352fc9e2955_3_3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3" name="Google Shape;1193;g352fc9e2955_3_3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0" name="Shape 1200"/>
        <p:cNvGrpSpPr/>
        <p:nvPr/>
      </p:nvGrpSpPr>
      <p:grpSpPr>
        <a:xfrm>
          <a:off x="0" y="0"/>
          <a:ext cx="0" cy="0"/>
          <a:chOff x="0" y="0"/>
          <a:chExt cx="0" cy="0"/>
        </a:xfrm>
      </p:grpSpPr>
      <p:sp>
        <p:nvSpPr>
          <p:cNvPr id="1201" name="Google Shape;1201;g34d536b0bdc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2" name="Google Shape;1202;g34d536b0bdc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9" name="Shape 1229"/>
        <p:cNvGrpSpPr/>
        <p:nvPr/>
      </p:nvGrpSpPr>
      <p:grpSpPr>
        <a:xfrm>
          <a:off x="0" y="0"/>
          <a:ext cx="0" cy="0"/>
          <a:chOff x="0" y="0"/>
          <a:chExt cx="0" cy="0"/>
        </a:xfrm>
      </p:grpSpPr>
      <p:sp>
        <p:nvSpPr>
          <p:cNvPr id="1230" name="Google Shape;1230;g352fc9e2955_3_3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1" name="Google Shape;1231;g352fc9e2955_3_3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7" name="Shape 1257"/>
        <p:cNvGrpSpPr/>
        <p:nvPr/>
      </p:nvGrpSpPr>
      <p:grpSpPr>
        <a:xfrm>
          <a:off x="0" y="0"/>
          <a:ext cx="0" cy="0"/>
          <a:chOff x="0" y="0"/>
          <a:chExt cx="0" cy="0"/>
        </a:xfrm>
      </p:grpSpPr>
      <p:sp>
        <p:nvSpPr>
          <p:cNvPr id="1258" name="Google Shape;1258;g34d536b0bdc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9" name="Google Shape;1259;g34d536b0bdc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5" name="Shape 1265"/>
        <p:cNvGrpSpPr/>
        <p:nvPr/>
      </p:nvGrpSpPr>
      <p:grpSpPr>
        <a:xfrm>
          <a:off x="0" y="0"/>
          <a:ext cx="0" cy="0"/>
          <a:chOff x="0" y="0"/>
          <a:chExt cx="0" cy="0"/>
        </a:xfrm>
      </p:grpSpPr>
      <p:sp>
        <p:nvSpPr>
          <p:cNvPr id="1266" name="Google Shape;1266;g356fb0ea33d_0_1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7" name="Google Shape;1267;g356fb0ea33d_0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8" name="Shape 1278"/>
        <p:cNvGrpSpPr/>
        <p:nvPr/>
      </p:nvGrpSpPr>
      <p:grpSpPr>
        <a:xfrm>
          <a:off x="0" y="0"/>
          <a:ext cx="0" cy="0"/>
          <a:chOff x="0" y="0"/>
          <a:chExt cx="0" cy="0"/>
        </a:xfrm>
      </p:grpSpPr>
      <p:sp>
        <p:nvSpPr>
          <p:cNvPr id="1279" name="Google Shape;1279;g34d536b0bdc_0_13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0" name="Google Shape;1280;g34d536b0bdc_0_13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9" name="Shape 1299"/>
        <p:cNvGrpSpPr/>
        <p:nvPr/>
      </p:nvGrpSpPr>
      <p:grpSpPr>
        <a:xfrm>
          <a:off x="0" y="0"/>
          <a:ext cx="0" cy="0"/>
          <a:chOff x="0" y="0"/>
          <a:chExt cx="0" cy="0"/>
        </a:xfrm>
      </p:grpSpPr>
      <p:sp>
        <p:nvSpPr>
          <p:cNvPr id="1300" name="Google Shape;1300;g34d536b0bdc_0_1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1" name="Google Shape;1301;g34d536b0bdc_0_1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7" name="Shape 1307"/>
        <p:cNvGrpSpPr/>
        <p:nvPr/>
      </p:nvGrpSpPr>
      <p:grpSpPr>
        <a:xfrm>
          <a:off x="0" y="0"/>
          <a:ext cx="0" cy="0"/>
          <a:chOff x="0" y="0"/>
          <a:chExt cx="0" cy="0"/>
        </a:xfrm>
      </p:grpSpPr>
      <p:sp>
        <p:nvSpPr>
          <p:cNvPr id="1308" name="Google Shape;1308;g352fc9e2955_3_3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9" name="Google Shape;1309;g352fc9e2955_3_3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56fb0ea33d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356fb0ea33d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5" name="Shape 1315"/>
        <p:cNvGrpSpPr/>
        <p:nvPr/>
      </p:nvGrpSpPr>
      <p:grpSpPr>
        <a:xfrm>
          <a:off x="0" y="0"/>
          <a:ext cx="0" cy="0"/>
          <a:chOff x="0" y="0"/>
          <a:chExt cx="0" cy="0"/>
        </a:xfrm>
      </p:grpSpPr>
      <p:sp>
        <p:nvSpPr>
          <p:cNvPr id="1316" name="Google Shape;1316;g352fc9e2955_3_3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7" name="Google Shape;1317;g352fc9e2955_3_3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3" name="Shape 1323"/>
        <p:cNvGrpSpPr/>
        <p:nvPr/>
      </p:nvGrpSpPr>
      <p:grpSpPr>
        <a:xfrm>
          <a:off x="0" y="0"/>
          <a:ext cx="0" cy="0"/>
          <a:chOff x="0" y="0"/>
          <a:chExt cx="0" cy="0"/>
        </a:xfrm>
      </p:grpSpPr>
      <p:sp>
        <p:nvSpPr>
          <p:cNvPr id="1324" name="Google Shape;1324;g352fc9e2955_3_4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5" name="Google Shape;1325;g352fc9e2955_3_4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1" name="Shape 1331"/>
        <p:cNvGrpSpPr/>
        <p:nvPr/>
      </p:nvGrpSpPr>
      <p:grpSpPr>
        <a:xfrm>
          <a:off x="0" y="0"/>
          <a:ext cx="0" cy="0"/>
          <a:chOff x="0" y="0"/>
          <a:chExt cx="0" cy="0"/>
        </a:xfrm>
      </p:grpSpPr>
      <p:sp>
        <p:nvSpPr>
          <p:cNvPr id="1332" name="Google Shape;1332;g34d536b0bdc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3" name="Google Shape;1333;g34d536b0bdc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4" name="Shape 1344"/>
        <p:cNvGrpSpPr/>
        <p:nvPr/>
      </p:nvGrpSpPr>
      <p:grpSpPr>
        <a:xfrm>
          <a:off x="0" y="0"/>
          <a:ext cx="0" cy="0"/>
          <a:chOff x="0" y="0"/>
          <a:chExt cx="0" cy="0"/>
        </a:xfrm>
      </p:grpSpPr>
      <p:sp>
        <p:nvSpPr>
          <p:cNvPr id="1345" name="Google Shape;1345;g34d536b0bdc_0_8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6" name="Google Shape;1346;g34d536b0bdc_0_8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4" name="Shape 1384"/>
        <p:cNvGrpSpPr/>
        <p:nvPr/>
      </p:nvGrpSpPr>
      <p:grpSpPr>
        <a:xfrm>
          <a:off x="0" y="0"/>
          <a:ext cx="0" cy="0"/>
          <a:chOff x="0" y="0"/>
          <a:chExt cx="0" cy="0"/>
        </a:xfrm>
      </p:grpSpPr>
      <p:sp>
        <p:nvSpPr>
          <p:cNvPr id="1385" name="Google Shape;1385;g34d536b0bdc_0_8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6" name="Google Shape;1386;g34d536b0bdc_0_8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0" name="Shape 1400"/>
        <p:cNvGrpSpPr/>
        <p:nvPr/>
      </p:nvGrpSpPr>
      <p:grpSpPr>
        <a:xfrm>
          <a:off x="0" y="0"/>
          <a:ext cx="0" cy="0"/>
          <a:chOff x="0" y="0"/>
          <a:chExt cx="0" cy="0"/>
        </a:xfrm>
      </p:grpSpPr>
      <p:sp>
        <p:nvSpPr>
          <p:cNvPr id="1401" name="Google Shape;1401;g34d536b0bdc_0_8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2" name="Google Shape;1402;g34d536b0bdc_0_8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3" name="Shape 1433"/>
        <p:cNvGrpSpPr/>
        <p:nvPr/>
      </p:nvGrpSpPr>
      <p:grpSpPr>
        <a:xfrm>
          <a:off x="0" y="0"/>
          <a:ext cx="0" cy="0"/>
          <a:chOff x="0" y="0"/>
          <a:chExt cx="0" cy="0"/>
        </a:xfrm>
      </p:grpSpPr>
      <p:sp>
        <p:nvSpPr>
          <p:cNvPr id="1434" name="Google Shape;1434;g34d536b0bdc_0_9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5" name="Google Shape;1435;g34d536b0bdc_0_9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1" name="Shape 1451"/>
        <p:cNvGrpSpPr/>
        <p:nvPr/>
      </p:nvGrpSpPr>
      <p:grpSpPr>
        <a:xfrm>
          <a:off x="0" y="0"/>
          <a:ext cx="0" cy="0"/>
          <a:chOff x="0" y="0"/>
          <a:chExt cx="0" cy="0"/>
        </a:xfrm>
      </p:grpSpPr>
      <p:sp>
        <p:nvSpPr>
          <p:cNvPr id="1452" name="Google Shape;1452;g34d536b0bdc_0_9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3" name="Google Shape;1453;g34d536b0bdc_0_9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9" name="Shape 1459"/>
        <p:cNvGrpSpPr/>
        <p:nvPr/>
      </p:nvGrpSpPr>
      <p:grpSpPr>
        <a:xfrm>
          <a:off x="0" y="0"/>
          <a:ext cx="0" cy="0"/>
          <a:chOff x="0" y="0"/>
          <a:chExt cx="0" cy="0"/>
        </a:xfrm>
      </p:grpSpPr>
      <p:sp>
        <p:nvSpPr>
          <p:cNvPr id="1460" name="Google Shape;1460;g34d536b0bdc_0_9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1" name="Google Shape;1461;g34d536b0bdc_0_9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0" name="Shape 1500"/>
        <p:cNvGrpSpPr/>
        <p:nvPr/>
      </p:nvGrpSpPr>
      <p:grpSpPr>
        <a:xfrm>
          <a:off x="0" y="0"/>
          <a:ext cx="0" cy="0"/>
          <a:chOff x="0" y="0"/>
          <a:chExt cx="0" cy="0"/>
        </a:xfrm>
      </p:grpSpPr>
      <p:sp>
        <p:nvSpPr>
          <p:cNvPr id="1501" name="Google Shape;1501;g352fc9e2955_3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2" name="Google Shape;1502;g352fc9e2955_3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352fc9e2955_3_8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352fc9e2955_3_8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5" name="Shape 1545"/>
        <p:cNvGrpSpPr/>
        <p:nvPr/>
      </p:nvGrpSpPr>
      <p:grpSpPr>
        <a:xfrm>
          <a:off x="0" y="0"/>
          <a:ext cx="0" cy="0"/>
          <a:chOff x="0" y="0"/>
          <a:chExt cx="0" cy="0"/>
        </a:xfrm>
      </p:grpSpPr>
      <p:sp>
        <p:nvSpPr>
          <p:cNvPr id="1546" name="Google Shape;1546;g352fc9e2955_3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7" name="Google Shape;1547;g352fc9e2955_3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3" name="Shape 1593"/>
        <p:cNvGrpSpPr/>
        <p:nvPr/>
      </p:nvGrpSpPr>
      <p:grpSpPr>
        <a:xfrm>
          <a:off x="0" y="0"/>
          <a:ext cx="0" cy="0"/>
          <a:chOff x="0" y="0"/>
          <a:chExt cx="0" cy="0"/>
        </a:xfrm>
      </p:grpSpPr>
      <p:sp>
        <p:nvSpPr>
          <p:cNvPr id="1594" name="Google Shape;1594;g352fc9e2955_3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5" name="Google Shape;1595;g352fc9e2955_3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3" name="Shape 1643"/>
        <p:cNvGrpSpPr/>
        <p:nvPr/>
      </p:nvGrpSpPr>
      <p:grpSpPr>
        <a:xfrm>
          <a:off x="0" y="0"/>
          <a:ext cx="0" cy="0"/>
          <a:chOff x="0" y="0"/>
          <a:chExt cx="0" cy="0"/>
        </a:xfrm>
      </p:grpSpPr>
      <p:sp>
        <p:nvSpPr>
          <p:cNvPr id="1644" name="Google Shape;1644;g34d536b0bdc_0_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5" name="Google Shape;1645;g34d536b0bdc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1" name="Shape 1651"/>
        <p:cNvGrpSpPr/>
        <p:nvPr/>
      </p:nvGrpSpPr>
      <p:grpSpPr>
        <a:xfrm>
          <a:off x="0" y="0"/>
          <a:ext cx="0" cy="0"/>
          <a:chOff x="0" y="0"/>
          <a:chExt cx="0" cy="0"/>
        </a:xfrm>
      </p:grpSpPr>
      <p:sp>
        <p:nvSpPr>
          <p:cNvPr id="1652" name="Google Shape;1652;g352fc9e2955_3_9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3" name="Google Shape;1653;g352fc9e2955_3_9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9" name="Shape 1659"/>
        <p:cNvGrpSpPr/>
        <p:nvPr/>
      </p:nvGrpSpPr>
      <p:grpSpPr>
        <a:xfrm>
          <a:off x="0" y="0"/>
          <a:ext cx="0" cy="0"/>
          <a:chOff x="0" y="0"/>
          <a:chExt cx="0" cy="0"/>
        </a:xfrm>
      </p:grpSpPr>
      <p:sp>
        <p:nvSpPr>
          <p:cNvPr id="1660" name="Google Shape;1660;g335bf1bb770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1" name="Google Shape;1661;g335bf1bb770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8" name="Shape 1668"/>
        <p:cNvGrpSpPr/>
        <p:nvPr/>
      </p:nvGrpSpPr>
      <p:grpSpPr>
        <a:xfrm>
          <a:off x="0" y="0"/>
          <a:ext cx="0" cy="0"/>
          <a:chOff x="0" y="0"/>
          <a:chExt cx="0" cy="0"/>
        </a:xfrm>
      </p:grpSpPr>
      <p:sp>
        <p:nvSpPr>
          <p:cNvPr id="1669" name="Google Shape;1669;g335bf1bb770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0" name="Google Shape;1670;g335bf1bb770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7" name="Shape 1677"/>
        <p:cNvGrpSpPr/>
        <p:nvPr/>
      </p:nvGrpSpPr>
      <p:grpSpPr>
        <a:xfrm>
          <a:off x="0" y="0"/>
          <a:ext cx="0" cy="0"/>
          <a:chOff x="0" y="0"/>
          <a:chExt cx="0" cy="0"/>
        </a:xfrm>
      </p:grpSpPr>
      <p:sp>
        <p:nvSpPr>
          <p:cNvPr id="1678" name="Google Shape;1678;g352fc9e2955_3_3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9" name="Google Shape;1679;g352fc9e2955_3_3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6" name="Shape 1686"/>
        <p:cNvGrpSpPr/>
        <p:nvPr/>
      </p:nvGrpSpPr>
      <p:grpSpPr>
        <a:xfrm>
          <a:off x="0" y="0"/>
          <a:ext cx="0" cy="0"/>
          <a:chOff x="0" y="0"/>
          <a:chExt cx="0" cy="0"/>
        </a:xfrm>
      </p:grpSpPr>
      <p:sp>
        <p:nvSpPr>
          <p:cNvPr id="1687" name="Google Shape;1687;g352fc9e2955_3_1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8" name="Google Shape;1688;g352fc9e2955_3_1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5" name="Shape 1695"/>
        <p:cNvGrpSpPr/>
        <p:nvPr/>
      </p:nvGrpSpPr>
      <p:grpSpPr>
        <a:xfrm>
          <a:off x="0" y="0"/>
          <a:ext cx="0" cy="0"/>
          <a:chOff x="0" y="0"/>
          <a:chExt cx="0" cy="0"/>
        </a:xfrm>
      </p:grpSpPr>
      <p:sp>
        <p:nvSpPr>
          <p:cNvPr id="1696" name="Google Shape;1696;g335bf1bb770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7" name="Google Shape;1697;g335bf1bb770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4" name="Shape 1704"/>
        <p:cNvGrpSpPr/>
        <p:nvPr/>
      </p:nvGrpSpPr>
      <p:grpSpPr>
        <a:xfrm>
          <a:off x="0" y="0"/>
          <a:ext cx="0" cy="0"/>
          <a:chOff x="0" y="0"/>
          <a:chExt cx="0" cy="0"/>
        </a:xfrm>
      </p:grpSpPr>
      <p:sp>
        <p:nvSpPr>
          <p:cNvPr id="1705" name="Google Shape;1705;g352fc9e2955_3_1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6" name="Google Shape;1706;g352fc9e2955_3_1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10" name="Shape 10"/>
        <p:cNvGrpSpPr/>
        <p:nvPr/>
      </p:nvGrpSpPr>
      <p:grpSpPr>
        <a:xfrm>
          <a:off x="0" y="0"/>
          <a:ext cx="0" cy="0"/>
          <a:chOff x="0" y="0"/>
          <a:chExt cx="0" cy="0"/>
        </a:xfrm>
      </p:grpSpPr>
      <p:sp>
        <p:nvSpPr>
          <p:cNvPr id="11" name="Google Shape;11;p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49" name="Shape 49"/>
        <p:cNvGrpSpPr/>
        <p:nvPr/>
      </p:nvGrpSpPr>
      <p:grpSpPr>
        <a:xfrm>
          <a:off x="0" y="0"/>
          <a:ext cx="0" cy="0"/>
          <a:chOff x="0" y="0"/>
          <a:chExt cx="0" cy="0"/>
        </a:xfrm>
      </p:grpSpPr>
      <p:sp>
        <p:nvSpPr>
          <p:cNvPr id="50" name="Google Shape;50;p11"/>
          <p:cNvSpPr txBox="1"/>
          <p:nvPr>
            <p:ph type="title"/>
          </p:nvPr>
        </p:nvSpPr>
        <p:spPr>
          <a:xfrm>
            <a:off x="457200" y="205200"/>
            <a:ext cx="8229300" cy="8586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11"/>
          <p:cNvSpPr txBox="1"/>
          <p:nvPr>
            <p:ph idx="1" type="body"/>
          </p:nvPr>
        </p:nvSpPr>
        <p:spPr>
          <a:xfrm>
            <a:off x="457200" y="1203480"/>
            <a:ext cx="8229300" cy="14226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52" name="Google Shape;52;p11"/>
          <p:cNvSpPr txBox="1"/>
          <p:nvPr>
            <p:ph idx="2" type="body"/>
          </p:nvPr>
        </p:nvSpPr>
        <p:spPr>
          <a:xfrm>
            <a:off x="457200" y="2761920"/>
            <a:ext cx="8229300" cy="14226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53" name="Google Shape;53;p1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54" name="Shape 54"/>
        <p:cNvGrpSpPr/>
        <p:nvPr/>
      </p:nvGrpSpPr>
      <p:grpSpPr>
        <a:xfrm>
          <a:off x="0" y="0"/>
          <a:ext cx="0" cy="0"/>
          <a:chOff x="0" y="0"/>
          <a:chExt cx="0" cy="0"/>
        </a:xfrm>
      </p:grpSpPr>
      <p:sp>
        <p:nvSpPr>
          <p:cNvPr id="55" name="Google Shape;55;p12"/>
          <p:cNvSpPr txBox="1"/>
          <p:nvPr>
            <p:ph type="title"/>
          </p:nvPr>
        </p:nvSpPr>
        <p:spPr>
          <a:xfrm>
            <a:off x="457200" y="205200"/>
            <a:ext cx="8229300" cy="8586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12"/>
          <p:cNvSpPr txBox="1"/>
          <p:nvPr>
            <p:ph idx="1" type="body"/>
          </p:nvPr>
        </p:nvSpPr>
        <p:spPr>
          <a:xfrm>
            <a:off x="457200" y="1203480"/>
            <a:ext cx="4015800" cy="14226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57" name="Google Shape;57;p12"/>
          <p:cNvSpPr txBox="1"/>
          <p:nvPr>
            <p:ph idx="2" type="body"/>
          </p:nvPr>
        </p:nvSpPr>
        <p:spPr>
          <a:xfrm>
            <a:off x="4674240" y="1203480"/>
            <a:ext cx="4015800" cy="14226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58" name="Google Shape;58;p12"/>
          <p:cNvSpPr txBox="1"/>
          <p:nvPr>
            <p:ph idx="3" type="body"/>
          </p:nvPr>
        </p:nvSpPr>
        <p:spPr>
          <a:xfrm>
            <a:off x="457200" y="2761920"/>
            <a:ext cx="4015800" cy="14226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59" name="Google Shape;59;p12"/>
          <p:cNvSpPr txBox="1"/>
          <p:nvPr>
            <p:ph idx="4" type="body"/>
          </p:nvPr>
        </p:nvSpPr>
        <p:spPr>
          <a:xfrm>
            <a:off x="4674240" y="2761920"/>
            <a:ext cx="4015800" cy="14226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60" name="Google Shape;60;p1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61" name="Shape 61"/>
        <p:cNvGrpSpPr/>
        <p:nvPr/>
      </p:nvGrpSpPr>
      <p:grpSpPr>
        <a:xfrm>
          <a:off x="0" y="0"/>
          <a:ext cx="0" cy="0"/>
          <a:chOff x="0" y="0"/>
          <a:chExt cx="0" cy="0"/>
        </a:xfrm>
      </p:grpSpPr>
      <p:sp>
        <p:nvSpPr>
          <p:cNvPr id="62" name="Google Shape;62;p13"/>
          <p:cNvSpPr txBox="1"/>
          <p:nvPr>
            <p:ph type="title"/>
          </p:nvPr>
        </p:nvSpPr>
        <p:spPr>
          <a:xfrm>
            <a:off x="457200" y="205200"/>
            <a:ext cx="8229300" cy="8586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13"/>
          <p:cNvSpPr txBox="1"/>
          <p:nvPr>
            <p:ph idx="1" type="body"/>
          </p:nvPr>
        </p:nvSpPr>
        <p:spPr>
          <a:xfrm>
            <a:off x="457200" y="1203480"/>
            <a:ext cx="2649600" cy="14226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64" name="Google Shape;64;p13"/>
          <p:cNvSpPr txBox="1"/>
          <p:nvPr>
            <p:ph idx="2" type="body"/>
          </p:nvPr>
        </p:nvSpPr>
        <p:spPr>
          <a:xfrm>
            <a:off x="3239640" y="1203480"/>
            <a:ext cx="2649600" cy="14226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65" name="Google Shape;65;p13"/>
          <p:cNvSpPr txBox="1"/>
          <p:nvPr>
            <p:ph idx="3" type="body"/>
          </p:nvPr>
        </p:nvSpPr>
        <p:spPr>
          <a:xfrm>
            <a:off x="6022080" y="1203480"/>
            <a:ext cx="2649600" cy="14226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66" name="Google Shape;66;p13"/>
          <p:cNvSpPr txBox="1"/>
          <p:nvPr>
            <p:ph idx="4" type="body"/>
          </p:nvPr>
        </p:nvSpPr>
        <p:spPr>
          <a:xfrm>
            <a:off x="457200" y="2761920"/>
            <a:ext cx="2649600" cy="14226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67" name="Google Shape;67;p13"/>
          <p:cNvSpPr txBox="1"/>
          <p:nvPr>
            <p:ph idx="5" type="body"/>
          </p:nvPr>
        </p:nvSpPr>
        <p:spPr>
          <a:xfrm>
            <a:off x="3239640" y="2761920"/>
            <a:ext cx="2649600" cy="14226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68" name="Google Shape;68;p13"/>
          <p:cNvSpPr txBox="1"/>
          <p:nvPr>
            <p:ph idx="6" type="body"/>
          </p:nvPr>
        </p:nvSpPr>
        <p:spPr>
          <a:xfrm>
            <a:off x="6022080" y="2761920"/>
            <a:ext cx="2649600" cy="14226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69" name="Google Shape;69;p1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0" name="Shape 70"/>
        <p:cNvGrpSpPr/>
        <p:nvPr/>
      </p:nvGrpSpPr>
      <p:grpSpPr>
        <a:xfrm>
          <a:off x="0" y="0"/>
          <a:ext cx="0" cy="0"/>
          <a:chOff x="0" y="0"/>
          <a:chExt cx="0" cy="0"/>
        </a:xfrm>
      </p:grpSpPr>
      <p:sp>
        <p:nvSpPr>
          <p:cNvPr id="71" name="Google Shape;71;p14"/>
          <p:cNvSpPr txBox="1"/>
          <p:nvPr>
            <p:ph type="ctrTitle"/>
          </p:nvPr>
        </p:nvSpPr>
        <p:spPr>
          <a:xfrm>
            <a:off x="311708" y="744575"/>
            <a:ext cx="8520600" cy="2052600"/>
          </a:xfrm>
          <a:prstGeom prst="rect">
            <a:avLst/>
          </a:prstGeom>
        </p:spPr>
        <p:txBody>
          <a:bodyPr anchorCtr="0" anchor="b" bIns="0" lIns="0" spcFirstLastPara="1" rIns="0" wrap="square" tIns="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72" name="Google Shape;72;p14"/>
          <p:cNvSpPr txBox="1"/>
          <p:nvPr>
            <p:ph idx="1" type="subTitle"/>
          </p:nvPr>
        </p:nvSpPr>
        <p:spPr>
          <a:xfrm>
            <a:off x="311700" y="2834125"/>
            <a:ext cx="8520600" cy="792600"/>
          </a:xfrm>
          <a:prstGeom prst="rect">
            <a:avLst/>
          </a:prstGeom>
        </p:spPr>
        <p:txBody>
          <a:bodyPr anchorCtr="0" anchor="t" bIns="0" lIns="0" spcFirstLastPara="1" rIns="0" wrap="square" tIns="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73" name="Google Shape;73;p14"/>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_1">
  <p:cSld name="TITLE_AND_BODY_1">
    <p:spTree>
      <p:nvGrpSpPr>
        <p:cNvPr id="74" name="Shape 74"/>
        <p:cNvGrpSpPr/>
        <p:nvPr/>
      </p:nvGrpSpPr>
      <p:grpSpPr>
        <a:xfrm>
          <a:off x="0" y="0"/>
          <a:ext cx="0" cy="0"/>
          <a:chOff x="0" y="0"/>
          <a:chExt cx="0" cy="0"/>
        </a:xfrm>
      </p:grpSpPr>
      <p:sp>
        <p:nvSpPr>
          <p:cNvPr id="75" name="Google Shape;75;p15"/>
          <p:cNvSpPr txBox="1"/>
          <p:nvPr>
            <p:ph type="title"/>
          </p:nvPr>
        </p:nvSpPr>
        <p:spPr>
          <a:xfrm>
            <a:off x="311700" y="445025"/>
            <a:ext cx="8520600" cy="572700"/>
          </a:xfrm>
          <a:prstGeom prst="rect">
            <a:avLst/>
          </a:prstGeom>
        </p:spPr>
        <p:txBody>
          <a:bodyPr anchorCtr="0" anchor="ctr" bIns="0" lIns="0" spcFirstLastPara="1" rIns="0" wrap="square" tIns="0">
            <a:noAutofit/>
          </a:bodyPr>
          <a:lstStyle>
            <a:lvl1pPr lvl="0">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5"/>
          <p:cNvSpPr txBox="1"/>
          <p:nvPr>
            <p:ph idx="1" type="body"/>
          </p:nvPr>
        </p:nvSpPr>
        <p:spPr>
          <a:xfrm>
            <a:off x="311700" y="1152475"/>
            <a:ext cx="8520600" cy="3416400"/>
          </a:xfrm>
          <a:prstGeom prst="rect">
            <a:avLst/>
          </a:prstGeom>
        </p:spPr>
        <p:txBody>
          <a:bodyPr anchorCtr="0" anchor="t" bIns="0" lIns="0" spcFirstLastPara="1" rIns="0" wrap="square" tIns="0">
            <a:normAutofit/>
          </a:bodyPr>
          <a:lstStyle>
            <a:lvl1pPr indent="-228600" lvl="0" marL="457200">
              <a:spcBef>
                <a:spcPts val="0"/>
              </a:spcBef>
              <a:spcAft>
                <a:spcPts val="0"/>
              </a:spcAft>
              <a:buSzPts val="1400"/>
              <a:buNone/>
              <a:defRPr/>
            </a:lvl1pPr>
            <a:lvl2pPr indent="-228600" lvl="1" marL="914400">
              <a:spcBef>
                <a:spcPts val="0"/>
              </a:spcBef>
              <a:spcAft>
                <a:spcPts val="0"/>
              </a:spcAft>
              <a:buSzPts val="1400"/>
              <a:buNone/>
              <a:defRPr/>
            </a:lvl2pPr>
            <a:lvl3pPr indent="-228600" lvl="2" marL="1371600">
              <a:spcBef>
                <a:spcPts val="0"/>
              </a:spcBef>
              <a:spcAft>
                <a:spcPts val="0"/>
              </a:spcAft>
              <a:buSzPts val="1400"/>
              <a:buNone/>
              <a:defRPr/>
            </a:lvl3pPr>
            <a:lvl4pPr indent="-228600" lvl="3" marL="1828800">
              <a:spcBef>
                <a:spcPts val="0"/>
              </a:spcBef>
              <a:spcAft>
                <a:spcPts val="0"/>
              </a:spcAft>
              <a:buSzPts val="1400"/>
              <a:buNone/>
              <a:defRPr/>
            </a:lvl4pPr>
            <a:lvl5pPr indent="-228600" lvl="4" marL="2286000">
              <a:spcBef>
                <a:spcPts val="0"/>
              </a:spcBef>
              <a:spcAft>
                <a:spcPts val="0"/>
              </a:spcAft>
              <a:buSzPts val="1400"/>
              <a:buNone/>
              <a:defRPr/>
            </a:lvl5pPr>
            <a:lvl6pPr indent="-228600" lvl="5" marL="2743200">
              <a:spcBef>
                <a:spcPts val="0"/>
              </a:spcBef>
              <a:spcAft>
                <a:spcPts val="0"/>
              </a:spcAft>
              <a:buSzPts val="1400"/>
              <a:buNone/>
              <a:defRPr/>
            </a:lvl6pPr>
            <a:lvl7pPr indent="-228600" lvl="6" marL="3200400">
              <a:spcBef>
                <a:spcPts val="0"/>
              </a:spcBef>
              <a:spcAft>
                <a:spcPts val="0"/>
              </a:spcAft>
              <a:buSzPts val="1400"/>
              <a:buNone/>
              <a:defRPr/>
            </a:lvl7pPr>
            <a:lvl8pPr indent="-228600" lvl="7" marL="3657600">
              <a:spcBef>
                <a:spcPts val="0"/>
              </a:spcBef>
              <a:spcAft>
                <a:spcPts val="0"/>
              </a:spcAft>
              <a:buSzPts val="1400"/>
              <a:buNone/>
              <a:defRPr/>
            </a:lvl8pPr>
            <a:lvl9pPr indent="-228600" lvl="8" marL="4114800">
              <a:spcBef>
                <a:spcPts val="0"/>
              </a:spcBef>
              <a:spcAft>
                <a:spcPts val="0"/>
              </a:spcAft>
              <a:buSzPts val="1400"/>
              <a:buNone/>
              <a:defRPr/>
            </a:lvl9pPr>
          </a:lstStyle>
          <a:p/>
        </p:txBody>
      </p:sp>
      <p:sp>
        <p:nvSpPr>
          <p:cNvPr id="77" name="Google Shape;77;p15"/>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12" name="Shape 12"/>
        <p:cNvGrpSpPr/>
        <p:nvPr/>
      </p:nvGrpSpPr>
      <p:grpSpPr>
        <a:xfrm>
          <a:off x="0" y="0"/>
          <a:ext cx="0" cy="0"/>
          <a:chOff x="0" y="0"/>
          <a:chExt cx="0" cy="0"/>
        </a:xfrm>
      </p:grpSpPr>
      <p:sp>
        <p:nvSpPr>
          <p:cNvPr id="13" name="Google Shape;13;p3"/>
          <p:cNvSpPr txBox="1"/>
          <p:nvPr>
            <p:ph type="title"/>
          </p:nvPr>
        </p:nvSpPr>
        <p:spPr>
          <a:xfrm>
            <a:off x="457200" y="205200"/>
            <a:ext cx="8229300" cy="8586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3"/>
          <p:cNvSpPr txBox="1"/>
          <p:nvPr>
            <p:ph idx="1" type="subTitle"/>
          </p:nvPr>
        </p:nvSpPr>
        <p:spPr>
          <a:xfrm>
            <a:off x="457200" y="1203480"/>
            <a:ext cx="8229300" cy="29829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16" name="Shape 16"/>
        <p:cNvGrpSpPr/>
        <p:nvPr/>
      </p:nvGrpSpPr>
      <p:grpSpPr>
        <a:xfrm>
          <a:off x="0" y="0"/>
          <a:ext cx="0" cy="0"/>
          <a:chOff x="0" y="0"/>
          <a:chExt cx="0" cy="0"/>
        </a:xfrm>
      </p:grpSpPr>
      <p:sp>
        <p:nvSpPr>
          <p:cNvPr id="17" name="Google Shape;17;p4"/>
          <p:cNvSpPr txBox="1"/>
          <p:nvPr>
            <p:ph type="title"/>
          </p:nvPr>
        </p:nvSpPr>
        <p:spPr>
          <a:xfrm>
            <a:off x="457200" y="205200"/>
            <a:ext cx="8229300" cy="8586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4"/>
          <p:cNvSpPr txBox="1"/>
          <p:nvPr>
            <p:ph idx="1" type="body"/>
          </p:nvPr>
        </p:nvSpPr>
        <p:spPr>
          <a:xfrm>
            <a:off x="457200" y="1203480"/>
            <a:ext cx="8229300" cy="29829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9" name="Google Shape;19;p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20" name="Shape 20"/>
        <p:cNvGrpSpPr/>
        <p:nvPr/>
      </p:nvGrpSpPr>
      <p:grpSpPr>
        <a:xfrm>
          <a:off x="0" y="0"/>
          <a:ext cx="0" cy="0"/>
          <a:chOff x="0" y="0"/>
          <a:chExt cx="0" cy="0"/>
        </a:xfrm>
      </p:grpSpPr>
      <p:sp>
        <p:nvSpPr>
          <p:cNvPr id="21" name="Google Shape;21;p5"/>
          <p:cNvSpPr txBox="1"/>
          <p:nvPr>
            <p:ph type="title"/>
          </p:nvPr>
        </p:nvSpPr>
        <p:spPr>
          <a:xfrm>
            <a:off x="457200" y="205200"/>
            <a:ext cx="8229300" cy="8586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5"/>
          <p:cNvSpPr txBox="1"/>
          <p:nvPr>
            <p:ph idx="1" type="body"/>
          </p:nvPr>
        </p:nvSpPr>
        <p:spPr>
          <a:xfrm>
            <a:off x="457200" y="1203480"/>
            <a:ext cx="4015800" cy="29829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3" name="Google Shape;23;p5"/>
          <p:cNvSpPr txBox="1"/>
          <p:nvPr>
            <p:ph idx="2" type="body"/>
          </p:nvPr>
        </p:nvSpPr>
        <p:spPr>
          <a:xfrm>
            <a:off x="4674240" y="1203480"/>
            <a:ext cx="4015800" cy="29829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24" name="Google Shape;24;p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457200" y="205200"/>
            <a:ext cx="8229300" cy="8586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28" name="Shape 28"/>
        <p:cNvGrpSpPr/>
        <p:nvPr/>
      </p:nvGrpSpPr>
      <p:grpSpPr>
        <a:xfrm>
          <a:off x="0" y="0"/>
          <a:ext cx="0" cy="0"/>
          <a:chOff x="0" y="0"/>
          <a:chExt cx="0" cy="0"/>
        </a:xfrm>
      </p:grpSpPr>
      <p:sp>
        <p:nvSpPr>
          <p:cNvPr id="29" name="Google Shape;29;p7"/>
          <p:cNvSpPr txBox="1"/>
          <p:nvPr>
            <p:ph idx="1" type="subTitle"/>
          </p:nvPr>
        </p:nvSpPr>
        <p:spPr>
          <a:xfrm>
            <a:off x="457200" y="205200"/>
            <a:ext cx="8229300" cy="39813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31" name="Shape 31"/>
        <p:cNvGrpSpPr/>
        <p:nvPr/>
      </p:nvGrpSpPr>
      <p:grpSpPr>
        <a:xfrm>
          <a:off x="0" y="0"/>
          <a:ext cx="0" cy="0"/>
          <a:chOff x="0" y="0"/>
          <a:chExt cx="0" cy="0"/>
        </a:xfrm>
      </p:grpSpPr>
      <p:sp>
        <p:nvSpPr>
          <p:cNvPr id="32" name="Google Shape;32;p8"/>
          <p:cNvSpPr txBox="1"/>
          <p:nvPr>
            <p:ph type="title"/>
          </p:nvPr>
        </p:nvSpPr>
        <p:spPr>
          <a:xfrm>
            <a:off x="457200" y="205200"/>
            <a:ext cx="8229300" cy="8586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8"/>
          <p:cNvSpPr txBox="1"/>
          <p:nvPr>
            <p:ph idx="1" type="body"/>
          </p:nvPr>
        </p:nvSpPr>
        <p:spPr>
          <a:xfrm>
            <a:off x="457200" y="1203480"/>
            <a:ext cx="4015800" cy="14226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34" name="Google Shape;34;p8"/>
          <p:cNvSpPr txBox="1"/>
          <p:nvPr>
            <p:ph idx="2" type="body"/>
          </p:nvPr>
        </p:nvSpPr>
        <p:spPr>
          <a:xfrm>
            <a:off x="4674240" y="1203480"/>
            <a:ext cx="4015800" cy="29829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35" name="Google Shape;35;p8"/>
          <p:cNvSpPr txBox="1"/>
          <p:nvPr>
            <p:ph idx="3" type="body"/>
          </p:nvPr>
        </p:nvSpPr>
        <p:spPr>
          <a:xfrm>
            <a:off x="457200" y="2761920"/>
            <a:ext cx="4015800" cy="14226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36" name="Google Shape;36;p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37" name="Shape 37"/>
        <p:cNvGrpSpPr/>
        <p:nvPr/>
      </p:nvGrpSpPr>
      <p:grpSpPr>
        <a:xfrm>
          <a:off x="0" y="0"/>
          <a:ext cx="0" cy="0"/>
          <a:chOff x="0" y="0"/>
          <a:chExt cx="0" cy="0"/>
        </a:xfrm>
      </p:grpSpPr>
      <p:sp>
        <p:nvSpPr>
          <p:cNvPr id="38" name="Google Shape;38;p9"/>
          <p:cNvSpPr txBox="1"/>
          <p:nvPr>
            <p:ph type="title"/>
          </p:nvPr>
        </p:nvSpPr>
        <p:spPr>
          <a:xfrm>
            <a:off x="457200" y="205200"/>
            <a:ext cx="8229300" cy="8586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9"/>
          <p:cNvSpPr txBox="1"/>
          <p:nvPr>
            <p:ph idx="1" type="body"/>
          </p:nvPr>
        </p:nvSpPr>
        <p:spPr>
          <a:xfrm>
            <a:off x="457200" y="1203480"/>
            <a:ext cx="4015800" cy="29829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40" name="Google Shape;40;p9"/>
          <p:cNvSpPr txBox="1"/>
          <p:nvPr>
            <p:ph idx="2" type="body"/>
          </p:nvPr>
        </p:nvSpPr>
        <p:spPr>
          <a:xfrm>
            <a:off x="4674240" y="1203480"/>
            <a:ext cx="4015800" cy="14226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41" name="Google Shape;41;p9"/>
          <p:cNvSpPr txBox="1"/>
          <p:nvPr>
            <p:ph idx="3" type="body"/>
          </p:nvPr>
        </p:nvSpPr>
        <p:spPr>
          <a:xfrm>
            <a:off x="4674240" y="2761920"/>
            <a:ext cx="4015800" cy="14226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42" name="Google Shape;42;p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43" name="Shape 43"/>
        <p:cNvGrpSpPr/>
        <p:nvPr/>
      </p:nvGrpSpPr>
      <p:grpSpPr>
        <a:xfrm>
          <a:off x="0" y="0"/>
          <a:ext cx="0" cy="0"/>
          <a:chOff x="0" y="0"/>
          <a:chExt cx="0" cy="0"/>
        </a:xfrm>
      </p:grpSpPr>
      <p:sp>
        <p:nvSpPr>
          <p:cNvPr id="44" name="Google Shape;44;p10"/>
          <p:cNvSpPr txBox="1"/>
          <p:nvPr>
            <p:ph type="title"/>
          </p:nvPr>
        </p:nvSpPr>
        <p:spPr>
          <a:xfrm>
            <a:off x="457200" y="205200"/>
            <a:ext cx="8229300" cy="8586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10"/>
          <p:cNvSpPr txBox="1"/>
          <p:nvPr>
            <p:ph idx="1" type="body"/>
          </p:nvPr>
        </p:nvSpPr>
        <p:spPr>
          <a:xfrm>
            <a:off x="457200" y="1203480"/>
            <a:ext cx="4015800" cy="14226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46" name="Google Shape;46;p10"/>
          <p:cNvSpPr txBox="1"/>
          <p:nvPr>
            <p:ph idx="2" type="body"/>
          </p:nvPr>
        </p:nvSpPr>
        <p:spPr>
          <a:xfrm>
            <a:off x="4674240" y="1203480"/>
            <a:ext cx="4015800" cy="14226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47" name="Google Shape;47;p10"/>
          <p:cNvSpPr txBox="1"/>
          <p:nvPr>
            <p:ph idx="3" type="body"/>
          </p:nvPr>
        </p:nvSpPr>
        <p:spPr>
          <a:xfrm>
            <a:off x="457200" y="2761920"/>
            <a:ext cx="8229300" cy="142260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48" name="Google Shape;48;p1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1"/>
          <p:cNvSpPr/>
          <p:nvPr/>
        </p:nvSpPr>
        <p:spPr>
          <a:xfrm>
            <a:off x="0" y="0"/>
            <a:ext cx="9142800" cy="730500"/>
          </a:xfrm>
          <a:prstGeom prst="rect">
            <a:avLst/>
          </a:prstGeom>
          <a:solidFill>
            <a:srgbClr val="25507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 name="Google Shape;7;p1"/>
          <p:cNvSpPr txBox="1"/>
          <p:nvPr>
            <p:ph type="title"/>
          </p:nvPr>
        </p:nvSpPr>
        <p:spPr>
          <a:xfrm>
            <a:off x="457200" y="205200"/>
            <a:ext cx="8229300" cy="858600"/>
          </a:xfrm>
          <a:prstGeom prst="rect">
            <a:avLst/>
          </a:prstGeom>
          <a:noFill/>
          <a:ln>
            <a:noFill/>
          </a:ln>
        </p:spPr>
        <p:txBody>
          <a:bodyPr anchorCtr="0" anchor="ctr" bIns="0" lIns="0" spcFirstLastPara="1" rIns="0" wrap="square" tIns="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8" name="Google Shape;8;p1"/>
          <p:cNvSpPr txBox="1"/>
          <p:nvPr>
            <p:ph idx="1" type="body"/>
          </p:nvPr>
        </p:nvSpPr>
        <p:spPr>
          <a:xfrm>
            <a:off x="457200" y="1203480"/>
            <a:ext cx="8229300" cy="2982900"/>
          </a:xfrm>
          <a:prstGeom prst="rect">
            <a:avLst/>
          </a:prstGeom>
          <a:noFill/>
          <a:ln>
            <a:noFill/>
          </a:ln>
        </p:spPr>
        <p:txBody>
          <a:bodyPr anchorCtr="0" anchor="t" bIns="0" lIns="0" spcFirstLastPara="1" rIns="0" wrap="square" tIns="0">
            <a:norm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9" name="Google Shape;9;p1"/>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Autofit/>
          </a:bodyPr>
          <a:lstStyle>
            <a:lvl1pPr lvl="0" algn="r">
              <a:buNone/>
              <a:defRPr sz="1300"/>
            </a:lvl1pPr>
            <a:lvl2pPr lvl="1" algn="r">
              <a:buNone/>
              <a:defRPr sz="1300"/>
            </a:lvl2pPr>
            <a:lvl3pPr lvl="2" algn="r">
              <a:buNone/>
              <a:defRPr sz="1300"/>
            </a:lvl3pPr>
            <a:lvl4pPr lvl="3" algn="r">
              <a:buNone/>
              <a:defRPr sz="1300"/>
            </a:lvl4pPr>
            <a:lvl5pPr lvl="4" algn="r">
              <a:buNone/>
              <a:defRPr sz="1300"/>
            </a:lvl5pPr>
            <a:lvl6pPr lvl="5" algn="r">
              <a:buNone/>
              <a:defRPr sz="1300"/>
            </a:lvl6pPr>
            <a:lvl7pPr lvl="6" algn="r">
              <a:buNone/>
              <a:defRPr sz="1300"/>
            </a:lvl7pPr>
            <a:lvl8pPr lvl="7" algn="r">
              <a:buNone/>
              <a:defRPr sz="1300"/>
            </a:lvl8pPr>
            <a:lvl9pPr lvl="8" algn="r">
              <a:buNone/>
              <a:defRPr sz="1300"/>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4.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0.xml"/><Relationship Id="rId3" Type="http://schemas.openxmlformats.org/officeDocument/2006/relationships/image" Target="../media/image1.png"/><Relationship Id="rId4" Type="http://schemas.openxmlformats.org/officeDocument/2006/relationships/image" Target="../media/image17.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1.xml"/><Relationship Id="rId3" Type="http://schemas.openxmlformats.org/officeDocument/2006/relationships/image" Target="../media/image1.png"/><Relationship Id="rId4" Type="http://schemas.openxmlformats.org/officeDocument/2006/relationships/image" Target="../media/image27.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2.xml"/><Relationship Id="rId3" Type="http://schemas.openxmlformats.org/officeDocument/2006/relationships/image" Target="../media/image1.png"/><Relationship Id="rId4" Type="http://schemas.openxmlformats.org/officeDocument/2006/relationships/image" Target="../media/image24.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3.xml"/><Relationship Id="rId3" Type="http://schemas.openxmlformats.org/officeDocument/2006/relationships/image" Target="../media/image1.png"/><Relationship Id="rId4" Type="http://schemas.openxmlformats.org/officeDocument/2006/relationships/image" Target="../media/image28.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4.xml"/><Relationship Id="rId3" Type="http://schemas.openxmlformats.org/officeDocument/2006/relationships/image" Target="../media/image1.png"/><Relationship Id="rId4" Type="http://schemas.openxmlformats.org/officeDocument/2006/relationships/image" Target="../media/image32.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5.xml"/><Relationship Id="rId3" Type="http://schemas.openxmlformats.org/officeDocument/2006/relationships/hyperlink" Target="https://drive.google.com/file/d/18cVyHHECoTN47HOlFId6C-lnTjWHQS5P/view?usp=sharing" TargetMode="External"/><Relationship Id="rId4" Type="http://schemas.openxmlformats.org/officeDocument/2006/relationships/image" Target="../media/image1.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6.xml"/><Relationship Id="rId3" Type="http://schemas.openxmlformats.org/officeDocument/2006/relationships/image" Target="../media/image1.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7.xml"/><Relationship Id="rId3" Type="http://schemas.openxmlformats.org/officeDocument/2006/relationships/image" Target="../media/image20.png"/><Relationship Id="rId4" Type="http://schemas.openxmlformats.org/officeDocument/2006/relationships/image" Target="../media/image1.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8.xml"/><Relationship Id="rId3" Type="http://schemas.openxmlformats.org/officeDocument/2006/relationships/image" Target="../media/image26.png"/><Relationship Id="rId4" Type="http://schemas.openxmlformats.org/officeDocument/2006/relationships/image" Target="../media/image22.png"/><Relationship Id="rId5" Type="http://schemas.openxmlformats.org/officeDocument/2006/relationships/image" Target="../media/image1.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9.xml"/><Relationship Id="rId3" Type="http://schemas.openxmlformats.org/officeDocument/2006/relationships/image" Target="../media/image19.png"/><Relationship Id="rId4" Type="http://schemas.openxmlformats.org/officeDocument/2006/relationships/image" Target="../media/image21.png"/><Relationship Id="rId5"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0.xml"/><Relationship Id="rId3" Type="http://schemas.openxmlformats.org/officeDocument/2006/relationships/hyperlink" Target="https://github.com/enjoy-digital/litex/pull/2211" TargetMode="External"/><Relationship Id="rId4" Type="http://schemas.openxmlformats.org/officeDocument/2006/relationships/hyperlink" Target="https://github.com/litex-hub/pythondata-cpu-cva5/pull/1" TargetMode="External"/><Relationship Id="rId5" Type="http://schemas.openxmlformats.org/officeDocument/2006/relationships/image" Target="../media/image1.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1.xml"/><Relationship Id="rId3" Type="http://schemas.openxmlformats.org/officeDocument/2006/relationships/image" Target="../media/image1.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2.xml"/><Relationship Id="rId3" Type="http://schemas.openxmlformats.org/officeDocument/2006/relationships/image" Target="../media/image1.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3.xml"/><Relationship Id="rId3" Type="http://schemas.openxmlformats.org/officeDocument/2006/relationships/hyperlink" Target="https://github.com/Rajnesh28/ABACUS-CPU-Profiler" TargetMode="External"/><Relationship Id="rId4" Type="http://schemas.openxmlformats.org/officeDocument/2006/relationships/hyperlink" Target="https://github.com/Rajnesh28/ABACUS-CPU-Profiler" TargetMode="External"/><Relationship Id="rId5" Type="http://schemas.openxmlformats.org/officeDocument/2006/relationships/image" Target="../media/image23.png"/><Relationship Id="rId6" Type="http://schemas.openxmlformats.org/officeDocument/2006/relationships/image" Target="../media/image1.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4.xml"/><Relationship Id="rId3" Type="http://schemas.openxmlformats.org/officeDocument/2006/relationships/image" Target="../media/image1.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5.xml"/><Relationship Id="rId3" Type="http://schemas.openxmlformats.org/officeDocument/2006/relationships/image" Target="../media/image30.png"/><Relationship Id="rId4" Type="http://schemas.openxmlformats.org/officeDocument/2006/relationships/image" Target="../media/image1.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6.xml"/><Relationship Id="rId3" Type="http://schemas.openxmlformats.org/officeDocument/2006/relationships/image" Target="../media/image31.png"/><Relationship Id="rId4" Type="http://schemas.openxmlformats.org/officeDocument/2006/relationships/image" Target="../media/image1.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7.xml"/><Relationship Id="rId3" Type="http://schemas.openxmlformats.org/officeDocument/2006/relationships/image" Target="../media/image1.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8.xml"/><Relationship Id="rId3" Type="http://schemas.openxmlformats.org/officeDocument/2006/relationships/image" Target="../media/image1.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9.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1.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0.xml"/><Relationship Id="rId3" Type="http://schemas.openxmlformats.org/officeDocument/2006/relationships/image" Target="../media/image1.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1.xml"/><Relationship Id="rId3" Type="http://schemas.openxmlformats.org/officeDocument/2006/relationships/hyperlink" Target="https://gitlab.com/sfu-rcl/cva5-linux.git" TargetMode="External"/><Relationship Id="rId4" Type="http://schemas.openxmlformats.org/officeDocument/2006/relationships/hyperlink" Target="https://gitlab.com/sfu-rcl/cva5-linux.git" TargetMode="External"/><Relationship Id="rId5" Type="http://schemas.openxmlformats.org/officeDocument/2006/relationships/hyperlink" Target="https://gitlab.com/sfu-rcl/cva5-linux.git" TargetMode="External"/><Relationship Id="rId6" Type="http://schemas.openxmlformats.org/officeDocument/2006/relationships/image" Target="../media/image1.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2.xml"/><Relationship Id="rId3" Type="http://schemas.openxmlformats.org/officeDocument/2006/relationships/hyperlink" Target="https://gitlab.com/sfu-rcl/cva5-linux.git" TargetMode="External"/><Relationship Id="rId4" Type="http://schemas.openxmlformats.org/officeDocument/2006/relationships/image" Target="../media/image1.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3.xml"/><Relationship Id="rId3" Type="http://schemas.openxmlformats.org/officeDocument/2006/relationships/image" Target="../media/image1.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4.xml"/><Relationship Id="rId3" Type="http://schemas.openxmlformats.org/officeDocument/2006/relationships/image" Target="../media/image1.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5.xml"/><Relationship Id="rId3" Type="http://schemas.openxmlformats.org/officeDocument/2006/relationships/image" Target="../media/image1.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6.xml"/><Relationship Id="rId3" Type="http://schemas.openxmlformats.org/officeDocument/2006/relationships/image" Target="../media/image1.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7.xml"/><Relationship Id="rId3" Type="http://schemas.openxmlformats.org/officeDocument/2006/relationships/image" Target="../media/image1.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8.xml"/><Relationship Id="rId3" Type="http://schemas.openxmlformats.org/officeDocument/2006/relationships/image" Target="../media/image1.pn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9.xml"/><Relationship Id="rId3"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0.xml"/><Relationship Id="rId3" Type="http://schemas.openxmlformats.org/officeDocument/2006/relationships/image" Target="../media/image1.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1.xml"/><Relationship Id="rId3" Type="http://schemas.openxmlformats.org/officeDocument/2006/relationships/image" Target="../media/image1.png"/><Relationship Id="rId4" Type="http://schemas.openxmlformats.org/officeDocument/2006/relationships/hyperlink" Target="https://drive.google.com/file/d/15MlxUH8SnQn43SA7HRKbd_k20wjkJkLa/view?usp=drive_link" TargetMode="Externa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2.xml"/><Relationship Id="rId3" Type="http://schemas.openxmlformats.org/officeDocument/2006/relationships/image" Target="../media/image1.png"/><Relationship Id="rId4" Type="http://schemas.openxmlformats.org/officeDocument/2006/relationships/hyperlink" Target="https://drive.google.com/file/d/1dpwqR2H6IE8NWkrKBpWK1fcSBShN_Tdp/view?usp=drive_link" TargetMode="Externa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3.xml"/><Relationship Id="rId3" Type="http://schemas.openxmlformats.org/officeDocument/2006/relationships/image" Target="../media/image1.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4.xml"/><Relationship Id="rId3" Type="http://schemas.openxmlformats.org/officeDocument/2006/relationships/image" Target="../media/image1.pn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5.xml"/><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9.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hyperlink" Target="https://drive.google.com/file/d/1vShcR_BkkGOabU4hc1teLn7eWfLYPzxu/view?usp=sharing" TargetMode="Externa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 Id="rId3" Type="http://schemas.openxmlformats.org/officeDocument/2006/relationships/image" Target="../media/image9.pn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 Id="rId3"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3.xml"/><Relationship Id="rId3"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 Id="rId3"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 Id="rId3" Type="http://schemas.openxmlformats.org/officeDocument/2006/relationships/image" Target="../media/image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6.xml"/><Relationship Id="rId3" Type="http://schemas.openxmlformats.org/officeDocument/2006/relationships/image" Target="../media/image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7.xml"/><Relationship Id="rId3" Type="http://schemas.openxmlformats.org/officeDocument/2006/relationships/image" Target="../media/image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8.xml"/><Relationship Id="rId3" Type="http://schemas.openxmlformats.org/officeDocument/2006/relationships/image" Target="../media/image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9.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0.xml"/><Relationship Id="rId3" Type="http://schemas.openxmlformats.org/officeDocument/2006/relationships/image" Target="../media/image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1.xml"/><Relationship Id="rId3" Type="http://schemas.openxmlformats.org/officeDocument/2006/relationships/image" Target="../media/image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2.xml"/><Relationship Id="rId3" Type="http://schemas.openxmlformats.org/officeDocument/2006/relationships/image" Target="../media/image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3.xml"/><Relationship Id="rId3" Type="http://schemas.openxmlformats.org/officeDocument/2006/relationships/image" Target="../media/image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4.xml"/><Relationship Id="rId3" Type="http://schemas.openxmlformats.org/officeDocument/2006/relationships/image" Target="../media/image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5.xml"/><Relationship Id="rId3" Type="http://schemas.openxmlformats.org/officeDocument/2006/relationships/image" Target="../media/image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6.xml"/><Relationship Id="rId3" Type="http://schemas.openxmlformats.org/officeDocument/2006/relationships/image" Target="../media/image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7.xml"/><Relationship Id="rId3" Type="http://schemas.openxmlformats.org/officeDocument/2006/relationships/image" Target="../media/image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8.xml"/><Relationship Id="rId3" Type="http://schemas.openxmlformats.org/officeDocument/2006/relationships/image" Target="../media/image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9.xml"/><Relationship Id="rId3" Type="http://schemas.openxmlformats.org/officeDocument/2006/relationships/image" Target="../media/image1.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0.xml"/><Relationship Id="rId3" Type="http://schemas.openxmlformats.org/officeDocument/2006/relationships/image" Target="../media/image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1.xml"/><Relationship Id="rId3" Type="http://schemas.openxmlformats.org/officeDocument/2006/relationships/image" Target="../media/image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2.xml"/><Relationship Id="rId3" Type="http://schemas.openxmlformats.org/officeDocument/2006/relationships/image" Target="../media/image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3.xml"/><Relationship Id="rId3" Type="http://schemas.openxmlformats.org/officeDocument/2006/relationships/image" Target="../media/image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4.xml"/><Relationship Id="rId3" Type="http://schemas.openxmlformats.org/officeDocument/2006/relationships/image" Target="../media/image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5.xml"/><Relationship Id="rId3" Type="http://schemas.openxmlformats.org/officeDocument/2006/relationships/image" Target="../media/image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6.xml"/><Relationship Id="rId3" Type="http://schemas.openxmlformats.org/officeDocument/2006/relationships/image" Target="../media/image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7.xml"/><Relationship Id="rId3" Type="http://schemas.openxmlformats.org/officeDocument/2006/relationships/image" Target="../media/image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8.xml"/><Relationship Id="rId3" Type="http://schemas.openxmlformats.org/officeDocument/2006/relationships/image" Target="../media/image1.png"/><Relationship Id="rId4" Type="http://schemas.openxmlformats.org/officeDocument/2006/relationships/image" Target="../media/image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9.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0.xml"/><Relationship Id="rId3" Type="http://schemas.openxmlformats.org/officeDocument/2006/relationships/image" Target="../media/image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1.xml"/><Relationship Id="rId3" Type="http://schemas.openxmlformats.org/officeDocument/2006/relationships/image" Target="../media/image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2.xml"/><Relationship Id="rId3" Type="http://schemas.openxmlformats.org/officeDocument/2006/relationships/image" Target="../media/image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3.xml"/><Relationship Id="rId3" Type="http://schemas.openxmlformats.org/officeDocument/2006/relationships/image" Target="../media/image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4.xml"/><Relationship Id="rId3" Type="http://schemas.openxmlformats.org/officeDocument/2006/relationships/image" Target="../media/image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5.xml"/><Relationship Id="rId3" Type="http://schemas.openxmlformats.org/officeDocument/2006/relationships/image" Target="../media/image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6.xml"/><Relationship Id="rId3" Type="http://schemas.openxmlformats.org/officeDocument/2006/relationships/image" Target="../media/image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7.xml"/><Relationship Id="rId3" Type="http://schemas.openxmlformats.org/officeDocument/2006/relationships/image" Target="../media/image1.png"/><Relationship Id="rId4" Type="http://schemas.openxmlformats.org/officeDocument/2006/relationships/image" Target="../media/image15.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8.xml"/><Relationship Id="rId3" Type="http://schemas.openxmlformats.org/officeDocument/2006/relationships/image" Target="../media/image1.png"/><Relationship Id="rId4" Type="http://schemas.openxmlformats.org/officeDocument/2006/relationships/image" Target="../media/image1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9.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0.xml"/><Relationship Id="rId3" Type="http://schemas.openxmlformats.org/officeDocument/2006/relationships/hyperlink" Target="https://drive.google.com/file/d/1CawOtqWan8sJLBikaYK7oRXHdKJsRWJn/view?usp=sharing" TargetMode="External"/><Relationship Id="rId4" Type="http://schemas.openxmlformats.org/officeDocument/2006/relationships/image" Target="../media/image1.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1.xml"/><Relationship Id="rId3" Type="http://schemas.openxmlformats.org/officeDocument/2006/relationships/image" Target="../media/image1.png"/><Relationship Id="rId4" Type="http://schemas.openxmlformats.org/officeDocument/2006/relationships/image" Target="../media/image8.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2.xml"/><Relationship Id="rId3" Type="http://schemas.openxmlformats.org/officeDocument/2006/relationships/image" Target="../media/image1.png"/><Relationship Id="rId4" Type="http://schemas.openxmlformats.org/officeDocument/2006/relationships/image" Target="../media/image11.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3.xml"/><Relationship Id="rId3" Type="http://schemas.openxmlformats.org/officeDocument/2006/relationships/image" Target="../media/image1.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4.xml"/><Relationship Id="rId3" Type="http://schemas.openxmlformats.org/officeDocument/2006/relationships/image" Target="../media/image1.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5.xml"/><Relationship Id="rId3" Type="http://schemas.openxmlformats.org/officeDocument/2006/relationships/image" Target="../media/image1.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6.xml"/><Relationship Id="rId3" Type="http://schemas.openxmlformats.org/officeDocument/2006/relationships/hyperlink" Target="https://drive.google.com/file/d/1viyu-QIRsDkJdvd4SQwPlF8LPwx5NiCO/view?usp=sharing" TargetMode="External"/><Relationship Id="rId4" Type="http://schemas.openxmlformats.org/officeDocument/2006/relationships/image" Target="../media/image1.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7.xml"/><Relationship Id="rId3" Type="http://schemas.openxmlformats.org/officeDocument/2006/relationships/image" Target="../media/image1.png"/><Relationship Id="rId4" Type="http://schemas.openxmlformats.org/officeDocument/2006/relationships/image" Target="../media/image16.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8.xml"/><Relationship Id="rId3" Type="http://schemas.openxmlformats.org/officeDocument/2006/relationships/image" Target="../media/image1.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9.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0.xml"/><Relationship Id="rId3" Type="http://schemas.openxmlformats.org/officeDocument/2006/relationships/hyperlink" Target="https://drive.google.com/file/d/1m3H1YE5N2yb9PTiwF40ojrmpPWKifna8/view?usp=sharing" TargetMode="External"/><Relationship Id="rId4" Type="http://schemas.openxmlformats.org/officeDocument/2006/relationships/image" Target="../media/image1.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1.xml"/><Relationship Id="rId3" Type="http://schemas.openxmlformats.org/officeDocument/2006/relationships/image" Target="../media/image13.png"/><Relationship Id="rId4" Type="http://schemas.openxmlformats.org/officeDocument/2006/relationships/image" Target="../media/image1.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2.xml"/><Relationship Id="rId3" Type="http://schemas.openxmlformats.org/officeDocument/2006/relationships/image" Target="../media/image13.png"/><Relationship Id="rId4" Type="http://schemas.openxmlformats.org/officeDocument/2006/relationships/image" Target="../media/image1.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3.xml"/><Relationship Id="rId3" Type="http://schemas.openxmlformats.org/officeDocument/2006/relationships/image" Target="../media/image1.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4.xml"/><Relationship Id="rId3" Type="http://schemas.openxmlformats.org/officeDocument/2006/relationships/image" Target="../media/image1.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5.xml"/><Relationship Id="rId3" Type="http://schemas.openxmlformats.org/officeDocument/2006/relationships/image" Target="../media/image1.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6.xml"/><Relationship Id="rId3" Type="http://schemas.openxmlformats.org/officeDocument/2006/relationships/image" Target="../media/image1.png"/><Relationship Id="rId4" Type="http://schemas.openxmlformats.org/officeDocument/2006/relationships/image" Target="../media/image14.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7.xml"/><Relationship Id="rId3" Type="http://schemas.openxmlformats.org/officeDocument/2006/relationships/image" Target="../media/image1.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8.xml"/><Relationship Id="rId3" Type="http://schemas.openxmlformats.org/officeDocument/2006/relationships/image" Target="../media/image1.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9.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0.xml"/><Relationship Id="rId3" Type="http://schemas.openxmlformats.org/officeDocument/2006/relationships/image" Target="../media/image1.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1.xml"/><Relationship Id="rId3" Type="http://schemas.openxmlformats.org/officeDocument/2006/relationships/image" Target="../media/image1.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2.xml"/><Relationship Id="rId3" Type="http://schemas.openxmlformats.org/officeDocument/2006/relationships/image" Target="../media/image1.png"/><Relationship Id="rId4" Type="http://schemas.openxmlformats.org/officeDocument/2006/relationships/image" Target="../media/image18.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3.xml"/><Relationship Id="rId3" Type="http://schemas.openxmlformats.org/officeDocument/2006/relationships/image" Target="../media/image1.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4.xml"/><Relationship Id="rId3" Type="http://schemas.openxmlformats.org/officeDocument/2006/relationships/image" Target="../media/image1.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5.xml"/><Relationship Id="rId3" Type="http://schemas.openxmlformats.org/officeDocument/2006/relationships/image" Target="../media/image1.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6.xml"/><Relationship Id="rId3" Type="http://schemas.openxmlformats.org/officeDocument/2006/relationships/image" Target="../media/image1.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7.xml"/><Relationship Id="rId3" Type="http://schemas.openxmlformats.org/officeDocument/2006/relationships/image" Target="../media/image1.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8.xml"/><Relationship Id="rId3" Type="http://schemas.openxmlformats.org/officeDocument/2006/relationships/image" Target="../media/image1.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9.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hyperlink" Target="https://drive.google.com/file/d/1bPwf7yzJmjlZEvZ78NQdsGcYcVEG3gLK/view?usp=sharing" TargetMode="External"/><Relationship Id="rId4" Type="http://schemas.openxmlformats.org/officeDocument/2006/relationships/image" Target="../media/image1.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0.xml"/><Relationship Id="rId3" Type="http://schemas.openxmlformats.org/officeDocument/2006/relationships/image" Target="../media/image1.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1.xml"/><Relationship Id="rId3" Type="http://schemas.openxmlformats.org/officeDocument/2006/relationships/image" Target="../media/image1.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2.xml"/><Relationship Id="rId3" Type="http://schemas.openxmlformats.org/officeDocument/2006/relationships/image" Target="../media/image1.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3.xml"/><Relationship Id="rId3" Type="http://schemas.openxmlformats.org/officeDocument/2006/relationships/image" Target="../media/image1.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4.xml"/><Relationship Id="rId3" Type="http://schemas.openxmlformats.org/officeDocument/2006/relationships/image" Target="../media/image1.png"/><Relationship Id="rId4" Type="http://schemas.openxmlformats.org/officeDocument/2006/relationships/image" Target="../media/image33.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5.xml"/><Relationship Id="rId3" Type="http://schemas.openxmlformats.org/officeDocument/2006/relationships/image" Target="../media/image1.png"/><Relationship Id="rId4" Type="http://schemas.openxmlformats.org/officeDocument/2006/relationships/image" Target="../media/image35.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6.xml"/><Relationship Id="rId3" Type="http://schemas.openxmlformats.org/officeDocument/2006/relationships/image" Target="../media/image1.png"/><Relationship Id="rId4" Type="http://schemas.openxmlformats.org/officeDocument/2006/relationships/image" Target="../media/image36.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7.xml"/><Relationship Id="rId3" Type="http://schemas.openxmlformats.org/officeDocument/2006/relationships/image" Target="../media/image1.png"/><Relationship Id="rId4" Type="http://schemas.openxmlformats.org/officeDocument/2006/relationships/image" Target="../media/image25.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8.xml"/><Relationship Id="rId3" Type="http://schemas.openxmlformats.org/officeDocument/2006/relationships/image" Target="../media/image1.png"/><Relationship Id="rId4" Type="http://schemas.openxmlformats.org/officeDocument/2006/relationships/image" Target="../media/image34.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9.xml"/><Relationship Id="rId3" Type="http://schemas.openxmlformats.org/officeDocument/2006/relationships/image" Target="../media/image1.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6"/>
          <p:cNvSpPr txBox="1"/>
          <p:nvPr>
            <p:ph type="ctrTitle"/>
          </p:nvPr>
        </p:nvSpPr>
        <p:spPr>
          <a:xfrm>
            <a:off x="311700" y="1513950"/>
            <a:ext cx="8520600" cy="1283100"/>
          </a:xfrm>
          <a:prstGeom prst="rect">
            <a:avLst/>
          </a:prstGeom>
        </p:spPr>
        <p:txBody>
          <a:bodyPr anchorCtr="0" anchor="b" bIns="0" lIns="0" spcFirstLastPara="1" rIns="0" wrap="square" tIns="0">
            <a:noAutofit/>
          </a:bodyPr>
          <a:lstStyle/>
          <a:p>
            <a:pPr indent="0" lvl="0" marL="0" rtl="0" algn="ctr">
              <a:spcBef>
                <a:spcPts val="0"/>
              </a:spcBef>
              <a:spcAft>
                <a:spcPts val="0"/>
              </a:spcAft>
              <a:buNone/>
            </a:pPr>
            <a:r>
              <a:rPr lang="en" sz="3400">
                <a:solidFill>
                  <a:srgbClr val="333333"/>
                </a:solidFill>
                <a:highlight>
                  <a:srgbClr val="FFFFFF"/>
                </a:highlight>
              </a:rPr>
              <a:t>Tutorial: Incorporating CVA5, a Highly Configurable RISC-V Soft Processor, into Your FPGA Designs</a:t>
            </a:r>
            <a:endParaRPr sz="3400"/>
          </a:p>
        </p:txBody>
      </p:sp>
      <p:sp>
        <p:nvSpPr>
          <p:cNvPr id="83" name="Google Shape;83;p16"/>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84" name="Google Shape;84;p16"/>
          <p:cNvSpPr/>
          <p:nvPr/>
        </p:nvSpPr>
        <p:spPr>
          <a:xfrm>
            <a:off x="336600" y="4767120"/>
            <a:ext cx="2348700" cy="273000"/>
          </a:xfrm>
          <a:prstGeom prst="rect">
            <a:avLst/>
          </a:prstGeom>
          <a:noFill/>
          <a:ln>
            <a:noFill/>
          </a:ln>
        </p:spPr>
        <p:txBody>
          <a:bodyPr anchorCtr="0" anchor="b" bIns="45000" lIns="90000" spcFirstLastPara="1" rIns="90000" wrap="square" tIns="45000">
            <a:noAutofit/>
          </a:bodyPr>
          <a:lstStyle/>
          <a:p>
            <a:pPr indent="0" lvl="0" marL="0" marR="0" rtl="0" algn="l">
              <a:lnSpc>
                <a:spcPct val="100000"/>
              </a:lnSpc>
              <a:spcBef>
                <a:spcPts val="0"/>
              </a:spcBef>
              <a:spcAft>
                <a:spcPts val="0"/>
              </a:spcAft>
              <a:buNone/>
            </a:pPr>
            <a:r>
              <a:rPr b="0" i="0" lang="en" sz="1200" u="none" cap="none" strike="noStrike">
                <a:solidFill>
                  <a:srgbClr val="000000"/>
                </a:solidFill>
                <a:latin typeface="Calibri"/>
                <a:ea typeface="Calibri"/>
                <a:cs typeface="Calibri"/>
                <a:sym typeface="Calibri"/>
              </a:rPr>
              <a:t>Friday, March 14, 2025</a:t>
            </a:r>
            <a:endParaRPr b="0" i="0" sz="1200" u="none" cap="none" strike="noStrike">
              <a:latin typeface="Arial"/>
              <a:ea typeface="Arial"/>
              <a:cs typeface="Arial"/>
              <a:sym typeface="Arial"/>
            </a:endParaRPr>
          </a:p>
        </p:txBody>
      </p:sp>
      <p:sp>
        <p:nvSpPr>
          <p:cNvPr id="85" name="Google Shape;85;p16"/>
          <p:cNvSpPr/>
          <p:nvPr/>
        </p:nvSpPr>
        <p:spPr>
          <a:xfrm>
            <a:off x="2501902" y="4767125"/>
            <a:ext cx="3612300" cy="273000"/>
          </a:xfrm>
          <a:prstGeom prst="rect">
            <a:avLst/>
          </a:prstGeom>
          <a:noFill/>
          <a:ln>
            <a:noFill/>
          </a:ln>
        </p:spPr>
        <p:txBody>
          <a:bodyPr anchorCtr="0" anchor="b" bIns="45000" lIns="90000" spcFirstLastPara="1" rIns="90000" wrap="square" tIns="45000">
            <a:noAutofit/>
          </a:bodyPr>
          <a:lstStyle/>
          <a:p>
            <a:pPr indent="0" lvl="0" marL="0" marR="0" rtl="0" algn="ctr">
              <a:lnSpc>
                <a:spcPct val="100000"/>
              </a:lnSpc>
              <a:spcBef>
                <a:spcPts val="0"/>
              </a:spcBef>
              <a:spcAft>
                <a:spcPts val="0"/>
              </a:spcAft>
              <a:buNone/>
            </a:pPr>
            <a:r>
              <a:rPr lang="en" sz="1200">
                <a:latin typeface="Calibri"/>
                <a:ea typeface="Calibri"/>
                <a:cs typeface="Calibri"/>
                <a:sym typeface="Calibri"/>
              </a:rPr>
              <a:t>Author:Mohammad Asadi; Presenter: Lesley Shannon</a:t>
            </a:r>
            <a:endParaRPr b="0" i="0" sz="1200" u="none" cap="none" strike="noStrike">
              <a:latin typeface="Arial"/>
              <a:ea typeface="Arial"/>
              <a:cs typeface="Arial"/>
              <a:sym typeface="Arial"/>
            </a:endParaRPr>
          </a:p>
        </p:txBody>
      </p:sp>
      <p:pic>
        <p:nvPicPr>
          <p:cNvPr descr="Simon Fraser University - Crunchbase School Profile &amp; Alumni" id="86" name="Google Shape;86;p16"/>
          <p:cNvPicPr preferRelativeResize="0"/>
          <p:nvPr/>
        </p:nvPicPr>
        <p:blipFill rotWithShape="1">
          <a:blip r:embed="rId3">
            <a:alphaModFix/>
          </a:blip>
          <a:srcRect b="0" l="0" r="0" t="0"/>
          <a:stretch/>
        </p:blipFill>
        <p:spPr>
          <a:xfrm>
            <a:off x="331090" y="3543968"/>
            <a:ext cx="1063800" cy="669600"/>
          </a:xfrm>
          <a:prstGeom prst="rect">
            <a:avLst/>
          </a:prstGeom>
          <a:noFill/>
          <a:ln>
            <a:noFill/>
          </a:ln>
        </p:spPr>
      </p:pic>
      <p:grpSp>
        <p:nvGrpSpPr>
          <p:cNvPr id="87" name="Google Shape;87;p16"/>
          <p:cNvGrpSpPr/>
          <p:nvPr/>
        </p:nvGrpSpPr>
        <p:grpSpPr>
          <a:xfrm>
            <a:off x="7647610" y="3504557"/>
            <a:ext cx="1285200" cy="748440"/>
            <a:chOff x="1278560" y="4313520"/>
            <a:chExt cx="1285200" cy="748440"/>
          </a:xfrm>
        </p:grpSpPr>
        <p:pic>
          <p:nvPicPr>
            <p:cNvPr id="88" name="Google Shape;88;p16"/>
            <p:cNvPicPr preferRelativeResize="0"/>
            <p:nvPr/>
          </p:nvPicPr>
          <p:blipFill rotWithShape="1">
            <a:blip r:embed="rId4">
              <a:alphaModFix/>
            </a:blip>
            <a:srcRect b="0" l="0" r="0" t="0"/>
            <a:stretch/>
          </p:blipFill>
          <p:spPr>
            <a:xfrm>
              <a:off x="1422720" y="4313520"/>
              <a:ext cx="839160" cy="398880"/>
            </a:xfrm>
            <a:prstGeom prst="rect">
              <a:avLst/>
            </a:prstGeom>
            <a:noFill/>
            <a:ln>
              <a:noFill/>
            </a:ln>
          </p:spPr>
        </p:pic>
        <p:sp>
          <p:nvSpPr>
            <p:cNvPr id="89" name="Google Shape;89;p16"/>
            <p:cNvSpPr/>
            <p:nvPr/>
          </p:nvSpPr>
          <p:spPr>
            <a:xfrm>
              <a:off x="1278560" y="4667760"/>
              <a:ext cx="1285200" cy="39420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None/>
              </a:pPr>
              <a:r>
                <a:rPr b="0" i="0" lang="en" sz="1000" u="none" cap="none" strike="noStrike">
                  <a:solidFill>
                    <a:srgbClr val="000000"/>
                  </a:solidFill>
                  <a:latin typeface="Arial"/>
                  <a:ea typeface="Arial"/>
                  <a:cs typeface="Arial"/>
                  <a:sym typeface="Arial"/>
                </a:rPr>
                <a:t>Reconfigurable Computing Lab</a:t>
              </a:r>
              <a:endParaRPr b="0" i="0" sz="1000" u="none" cap="none" strike="noStrike">
                <a:latin typeface="Arial"/>
                <a:ea typeface="Arial"/>
                <a:cs typeface="Arial"/>
                <a:sym typeface="Arial"/>
              </a:endParaRPr>
            </a:p>
          </p:txBody>
        </p:sp>
      </p:grpSp>
      <p:sp>
        <p:nvSpPr>
          <p:cNvPr id="90" name="Google Shape;90;p16"/>
          <p:cNvSpPr/>
          <p:nvPr/>
        </p:nvSpPr>
        <p:spPr>
          <a:xfrm>
            <a:off x="5232395" y="4706813"/>
            <a:ext cx="3522000" cy="33330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None/>
            </a:pPr>
            <a:r>
              <a:rPr b="0" i="0" lang="en" sz="1600" u="none" cap="none" strike="noStrike">
                <a:solidFill>
                  <a:srgbClr val="5780CA"/>
                </a:solidFill>
                <a:latin typeface="Batang"/>
                <a:ea typeface="Batang"/>
                <a:cs typeface="Batang"/>
                <a:sym typeface="Batang"/>
              </a:rPr>
              <a:t>msa417@sfu.ca</a:t>
            </a:r>
            <a:endParaRPr b="0" i="0" sz="1600" u="none" cap="none" strike="noStrike">
              <a:latin typeface="Arial"/>
              <a:ea typeface="Arial"/>
              <a:cs typeface="Arial"/>
              <a:sym typeface="Arial"/>
            </a:endParaRPr>
          </a:p>
        </p:txBody>
      </p:sp>
      <p:pic>
        <p:nvPicPr>
          <p:cNvPr id="91" name="Google Shape;91;p16"/>
          <p:cNvPicPr preferRelativeResize="0"/>
          <p:nvPr/>
        </p:nvPicPr>
        <p:blipFill>
          <a:blip r:embed="rId5">
            <a:alphaModFix/>
          </a:blip>
          <a:stretch>
            <a:fillRect/>
          </a:stretch>
        </p:blipFill>
        <p:spPr>
          <a:xfrm>
            <a:off x="3513388" y="3269274"/>
            <a:ext cx="2117226" cy="8309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5"/>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67" name="Google Shape;167;p25"/>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Fetch</a:t>
            </a:r>
            <a:endParaRPr sz="2200">
              <a:solidFill>
                <a:schemeClr val="lt1"/>
              </a:solidFill>
            </a:endParaRPr>
          </a:p>
        </p:txBody>
      </p:sp>
      <p:sp>
        <p:nvSpPr>
          <p:cNvPr id="168" name="Google Shape;168;p25"/>
          <p:cNvSpPr txBox="1"/>
          <p:nvPr/>
        </p:nvSpPr>
        <p:spPr>
          <a:xfrm>
            <a:off x="847750" y="4310000"/>
            <a:ext cx="8265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a:t>
            </a:r>
            <a:endParaRPr sz="2000"/>
          </a:p>
        </p:txBody>
      </p:sp>
      <p:sp>
        <p:nvSpPr>
          <p:cNvPr id="169" name="Google Shape;169;p25"/>
          <p:cNvSpPr txBox="1"/>
          <p:nvPr/>
        </p:nvSpPr>
        <p:spPr>
          <a:xfrm>
            <a:off x="2673425" y="4310000"/>
            <a:ext cx="20661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ID Assignment</a:t>
            </a:r>
            <a:endParaRPr sz="2000"/>
          </a:p>
        </p:txBody>
      </p:sp>
      <p:sp>
        <p:nvSpPr>
          <p:cNvPr id="170" name="Google Shape;170;p25"/>
          <p:cNvSpPr txBox="1"/>
          <p:nvPr/>
        </p:nvSpPr>
        <p:spPr>
          <a:xfrm>
            <a:off x="4978038" y="4310000"/>
            <a:ext cx="177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Decode/Issue</a:t>
            </a:r>
            <a:endParaRPr sz="2000"/>
          </a:p>
        </p:txBody>
      </p:sp>
      <p:sp>
        <p:nvSpPr>
          <p:cNvPr id="171" name="Google Shape;171;p25"/>
          <p:cNvSpPr txBox="1"/>
          <p:nvPr/>
        </p:nvSpPr>
        <p:spPr>
          <a:xfrm>
            <a:off x="6854025" y="4310000"/>
            <a:ext cx="1121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Execute</a:t>
            </a:r>
            <a:endParaRPr sz="2000"/>
          </a:p>
        </p:txBody>
      </p:sp>
      <p:sp>
        <p:nvSpPr>
          <p:cNvPr id="172" name="Google Shape;172;p25"/>
          <p:cNvSpPr txBox="1"/>
          <p:nvPr/>
        </p:nvSpPr>
        <p:spPr>
          <a:xfrm>
            <a:off x="7873775" y="4310000"/>
            <a:ext cx="14622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Write back</a:t>
            </a:r>
            <a:endParaRPr sz="2000"/>
          </a:p>
        </p:txBody>
      </p:sp>
      <p:pic>
        <p:nvPicPr>
          <p:cNvPr id="173" name="Google Shape;173;p25"/>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174" name="Google Shape;174;p25" title="CVA5-Page-31.drawio.png"/>
          <p:cNvPicPr preferRelativeResize="0"/>
          <p:nvPr/>
        </p:nvPicPr>
        <p:blipFill>
          <a:blip r:embed="rId4">
            <a:alphaModFix/>
          </a:blip>
          <a:stretch>
            <a:fillRect/>
          </a:stretch>
        </p:blipFill>
        <p:spPr>
          <a:xfrm>
            <a:off x="0" y="724325"/>
            <a:ext cx="9144003" cy="3679034"/>
          </a:xfrm>
          <a:prstGeom prst="rect">
            <a:avLst/>
          </a:prstGeom>
          <a:noFill/>
          <a:ln>
            <a:noFill/>
          </a:ln>
        </p:spPr>
      </p:pic>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6" name="Shape 1716"/>
        <p:cNvGrpSpPr/>
        <p:nvPr/>
      </p:nvGrpSpPr>
      <p:grpSpPr>
        <a:xfrm>
          <a:off x="0" y="0"/>
          <a:ext cx="0" cy="0"/>
          <a:chOff x="0" y="0"/>
          <a:chExt cx="0" cy="0"/>
        </a:xfrm>
      </p:grpSpPr>
      <p:sp>
        <p:nvSpPr>
          <p:cNvPr id="1717" name="Google Shape;1717;p115"/>
          <p:cNvSpPr txBox="1"/>
          <p:nvPr>
            <p:ph type="title"/>
          </p:nvPr>
        </p:nvSpPr>
        <p:spPr>
          <a:xfrm>
            <a:off x="45950" y="8867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Linux Block Design</a:t>
            </a:r>
            <a:endParaRPr sz="2200">
              <a:solidFill>
                <a:schemeClr val="lt1"/>
              </a:solidFill>
            </a:endParaRPr>
          </a:p>
        </p:txBody>
      </p:sp>
      <p:sp>
        <p:nvSpPr>
          <p:cNvPr id="1718" name="Google Shape;1718;p115"/>
          <p:cNvSpPr txBox="1"/>
          <p:nvPr>
            <p:ph idx="1" type="body"/>
          </p:nvPr>
        </p:nvSpPr>
        <p:spPr>
          <a:xfrm>
            <a:off x="311700" y="1152475"/>
            <a:ext cx="4074000" cy="3416400"/>
          </a:xfrm>
          <a:prstGeom prst="rect">
            <a:avLst/>
          </a:prstGeom>
        </p:spPr>
        <p:txBody>
          <a:bodyPr anchorCtr="0" anchor="t" bIns="0" lIns="0" spcFirstLastPara="1" rIns="0" wrap="square" tIns="0">
            <a:normAutofit/>
          </a:bodyPr>
          <a:lstStyle/>
          <a:p>
            <a:pPr indent="-355600" lvl="0" marL="457200" rtl="0" algn="l">
              <a:spcBef>
                <a:spcPts val="0"/>
              </a:spcBef>
              <a:spcAft>
                <a:spcPts val="0"/>
              </a:spcAft>
              <a:buClr>
                <a:schemeClr val="dk1"/>
              </a:buClr>
              <a:buSzPts val="2000"/>
              <a:buChar char="➢"/>
            </a:pPr>
            <a:r>
              <a:rPr lang="en" sz="2000">
                <a:solidFill>
                  <a:schemeClr val="dk1"/>
                </a:solidFill>
              </a:rPr>
              <a:t>The </a:t>
            </a:r>
            <a:r>
              <a:rPr b="1" lang="en" sz="2000">
                <a:solidFill>
                  <a:schemeClr val="dk1"/>
                </a:solidFill>
              </a:rPr>
              <a:t>first-level bootloader</a:t>
            </a:r>
            <a:r>
              <a:rPr lang="en" sz="2000">
                <a:solidFill>
                  <a:schemeClr val="dk1"/>
                </a:solidFill>
              </a:rPr>
              <a:t> is stored in </a:t>
            </a:r>
            <a:r>
              <a:rPr b="1" lang="en" sz="2000">
                <a:solidFill>
                  <a:schemeClr val="dk1"/>
                </a:solidFill>
              </a:rPr>
              <a:t>ROM</a:t>
            </a:r>
            <a:r>
              <a:rPr lang="en" sz="2000">
                <a:solidFill>
                  <a:schemeClr val="dk1"/>
                </a:solidFill>
              </a:rPr>
              <a:t>, while </a:t>
            </a:r>
            <a:r>
              <a:rPr b="1" lang="en" sz="2000">
                <a:solidFill>
                  <a:schemeClr val="dk1"/>
                </a:solidFill>
              </a:rPr>
              <a:t>SRAM</a:t>
            </a:r>
            <a:r>
              <a:rPr lang="en" sz="2000">
                <a:solidFill>
                  <a:schemeClr val="dk1"/>
                </a:solidFill>
              </a:rPr>
              <a:t> serves as the </a:t>
            </a:r>
            <a:r>
              <a:rPr b="1" lang="en" sz="2000">
                <a:solidFill>
                  <a:schemeClr val="dk1"/>
                </a:solidFill>
              </a:rPr>
              <a:t>stack</a:t>
            </a:r>
            <a:r>
              <a:rPr lang="en" sz="2000">
                <a:solidFill>
                  <a:schemeClr val="dk1"/>
                </a:solidFill>
              </a:rPr>
              <a:t> and </a:t>
            </a:r>
            <a:r>
              <a:rPr b="1" lang="en" sz="2000">
                <a:solidFill>
                  <a:schemeClr val="dk1"/>
                </a:solidFill>
              </a:rPr>
              <a:t>heap space</a:t>
            </a:r>
            <a:r>
              <a:rPr lang="en" sz="2000">
                <a:solidFill>
                  <a:schemeClr val="dk1"/>
                </a:solidFill>
              </a:rPr>
              <a:t> for the bootloader.</a:t>
            </a:r>
            <a:endParaRPr sz="2000">
              <a:solidFill>
                <a:schemeClr val="dk1"/>
              </a:solidFill>
            </a:endParaRPr>
          </a:p>
          <a:p>
            <a:pPr indent="0" lvl="0" marL="0" rtl="0" algn="l">
              <a:spcBef>
                <a:spcPts val="0"/>
              </a:spcBef>
              <a:spcAft>
                <a:spcPts val="0"/>
              </a:spcAft>
              <a:buClr>
                <a:schemeClr val="dk1"/>
              </a:buClr>
              <a:buSzPts val="1100"/>
              <a:buFont typeface="Arial"/>
              <a:buNone/>
            </a:pPr>
            <a:r>
              <a:t/>
            </a:r>
            <a:endParaRPr sz="2000"/>
          </a:p>
          <a:p>
            <a:pPr indent="0" lvl="0" marL="0" rtl="0" algn="l">
              <a:spcBef>
                <a:spcPts val="0"/>
              </a:spcBef>
              <a:spcAft>
                <a:spcPts val="0"/>
              </a:spcAft>
              <a:buNone/>
            </a:pPr>
            <a:r>
              <a:t/>
            </a:r>
            <a:endParaRPr sz="2000"/>
          </a:p>
        </p:txBody>
      </p:sp>
      <p:sp>
        <p:nvSpPr>
          <p:cNvPr id="1719" name="Google Shape;1719;p115"/>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720" name="Google Shape;1720;p115"/>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1721" name="Google Shape;1721;p115" title="CVA5-Page-25.drawio (1).png"/>
          <p:cNvPicPr preferRelativeResize="0"/>
          <p:nvPr/>
        </p:nvPicPr>
        <p:blipFill>
          <a:blip r:embed="rId4">
            <a:alphaModFix/>
          </a:blip>
          <a:stretch>
            <a:fillRect/>
          </a:stretch>
        </p:blipFill>
        <p:spPr>
          <a:xfrm>
            <a:off x="4466325" y="1513525"/>
            <a:ext cx="4453499" cy="3090050"/>
          </a:xfrm>
          <a:prstGeom prst="rect">
            <a:avLst/>
          </a:prstGeom>
          <a:noFill/>
          <a:ln>
            <a:noFill/>
          </a:ln>
        </p:spPr>
      </p:pic>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5" name="Shape 1725"/>
        <p:cNvGrpSpPr/>
        <p:nvPr/>
      </p:nvGrpSpPr>
      <p:grpSpPr>
        <a:xfrm>
          <a:off x="0" y="0"/>
          <a:ext cx="0" cy="0"/>
          <a:chOff x="0" y="0"/>
          <a:chExt cx="0" cy="0"/>
        </a:xfrm>
      </p:grpSpPr>
      <p:sp>
        <p:nvSpPr>
          <p:cNvPr id="1726" name="Google Shape;1726;p116"/>
          <p:cNvSpPr txBox="1"/>
          <p:nvPr>
            <p:ph type="title"/>
          </p:nvPr>
        </p:nvSpPr>
        <p:spPr>
          <a:xfrm>
            <a:off x="45950" y="8867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Linux Block Design</a:t>
            </a:r>
            <a:endParaRPr sz="2200">
              <a:solidFill>
                <a:schemeClr val="lt1"/>
              </a:solidFill>
            </a:endParaRPr>
          </a:p>
        </p:txBody>
      </p:sp>
      <p:sp>
        <p:nvSpPr>
          <p:cNvPr id="1727" name="Google Shape;1727;p116"/>
          <p:cNvSpPr txBox="1"/>
          <p:nvPr>
            <p:ph idx="1" type="body"/>
          </p:nvPr>
        </p:nvSpPr>
        <p:spPr>
          <a:xfrm>
            <a:off x="311700" y="1152475"/>
            <a:ext cx="4074000" cy="3416400"/>
          </a:xfrm>
          <a:prstGeom prst="rect">
            <a:avLst/>
          </a:prstGeom>
        </p:spPr>
        <p:txBody>
          <a:bodyPr anchorCtr="0" anchor="t" bIns="0" lIns="0" spcFirstLastPara="1" rIns="0" wrap="square" tIns="0">
            <a:normAutofit/>
          </a:bodyPr>
          <a:lstStyle/>
          <a:p>
            <a:pPr indent="-355600" lvl="0" marL="457200" rtl="0" algn="l">
              <a:spcBef>
                <a:spcPts val="0"/>
              </a:spcBef>
              <a:spcAft>
                <a:spcPts val="0"/>
              </a:spcAft>
              <a:buClr>
                <a:schemeClr val="dk1"/>
              </a:buClr>
              <a:buSzPts val="2000"/>
              <a:buChar char="➢"/>
            </a:pPr>
            <a:r>
              <a:rPr lang="en" sz="2000">
                <a:solidFill>
                  <a:schemeClr val="dk1"/>
                </a:solidFill>
              </a:rPr>
              <a:t>The </a:t>
            </a:r>
            <a:r>
              <a:rPr b="1" lang="en" sz="2000">
                <a:solidFill>
                  <a:schemeClr val="dk1"/>
                </a:solidFill>
              </a:rPr>
              <a:t>CLINT</a:t>
            </a:r>
            <a:r>
              <a:rPr lang="en" sz="2000">
                <a:solidFill>
                  <a:schemeClr val="dk1"/>
                </a:solidFill>
              </a:rPr>
              <a:t> handles </a:t>
            </a:r>
            <a:r>
              <a:rPr b="1" lang="en" sz="2000">
                <a:solidFill>
                  <a:schemeClr val="dk1"/>
                </a:solidFill>
              </a:rPr>
              <a:t>inter-processor</a:t>
            </a:r>
            <a:r>
              <a:rPr lang="en" sz="2000">
                <a:solidFill>
                  <a:schemeClr val="dk1"/>
                </a:solidFill>
              </a:rPr>
              <a:t> and </a:t>
            </a:r>
            <a:r>
              <a:rPr b="1" lang="en" sz="2000">
                <a:solidFill>
                  <a:schemeClr val="dk1"/>
                </a:solidFill>
              </a:rPr>
              <a:t>timer interrupts</a:t>
            </a:r>
            <a:r>
              <a:rPr lang="en" sz="2000">
                <a:solidFill>
                  <a:schemeClr val="dk1"/>
                </a:solidFill>
              </a:rPr>
              <a:t>, forwarding relevant interrupt values.</a:t>
            </a:r>
            <a:endParaRPr sz="2000">
              <a:solidFill>
                <a:schemeClr val="dk1"/>
              </a:solidFill>
            </a:endParaRPr>
          </a:p>
          <a:p>
            <a:pPr indent="0" lvl="0" marL="0" rtl="0" algn="l">
              <a:spcBef>
                <a:spcPts val="0"/>
              </a:spcBef>
              <a:spcAft>
                <a:spcPts val="0"/>
              </a:spcAft>
              <a:buClr>
                <a:schemeClr val="dk1"/>
              </a:buClr>
              <a:buSzPts val="1100"/>
              <a:buFont typeface="Arial"/>
              <a:buNone/>
            </a:pPr>
            <a:r>
              <a:t/>
            </a:r>
            <a:endParaRPr sz="2000"/>
          </a:p>
          <a:p>
            <a:pPr indent="0" lvl="0" marL="0" rtl="0" algn="l">
              <a:spcBef>
                <a:spcPts val="0"/>
              </a:spcBef>
              <a:spcAft>
                <a:spcPts val="0"/>
              </a:spcAft>
              <a:buNone/>
            </a:pPr>
            <a:r>
              <a:t/>
            </a:r>
            <a:endParaRPr sz="2000"/>
          </a:p>
        </p:txBody>
      </p:sp>
      <p:sp>
        <p:nvSpPr>
          <p:cNvPr id="1728" name="Google Shape;1728;p116"/>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729" name="Google Shape;1729;p116"/>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1730" name="Google Shape;1730;p116" title="CVA5-Page-27.drawio (1).png"/>
          <p:cNvPicPr preferRelativeResize="0"/>
          <p:nvPr/>
        </p:nvPicPr>
        <p:blipFill>
          <a:blip r:embed="rId4">
            <a:alphaModFix/>
          </a:blip>
          <a:stretch>
            <a:fillRect/>
          </a:stretch>
        </p:blipFill>
        <p:spPr>
          <a:xfrm>
            <a:off x="4346725" y="1441850"/>
            <a:ext cx="4453499" cy="3127017"/>
          </a:xfrm>
          <a:prstGeom prst="rect">
            <a:avLst/>
          </a:prstGeom>
          <a:noFill/>
          <a:ln>
            <a:noFill/>
          </a:ln>
        </p:spPr>
      </p:pic>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4" name="Shape 1734"/>
        <p:cNvGrpSpPr/>
        <p:nvPr/>
      </p:nvGrpSpPr>
      <p:grpSpPr>
        <a:xfrm>
          <a:off x="0" y="0"/>
          <a:ext cx="0" cy="0"/>
          <a:chOff x="0" y="0"/>
          <a:chExt cx="0" cy="0"/>
        </a:xfrm>
      </p:grpSpPr>
      <p:sp>
        <p:nvSpPr>
          <p:cNvPr id="1735" name="Google Shape;1735;p117"/>
          <p:cNvSpPr txBox="1"/>
          <p:nvPr>
            <p:ph type="title"/>
          </p:nvPr>
        </p:nvSpPr>
        <p:spPr>
          <a:xfrm>
            <a:off x="45950" y="8867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Linux Block Design</a:t>
            </a:r>
            <a:endParaRPr sz="2200">
              <a:solidFill>
                <a:schemeClr val="lt1"/>
              </a:solidFill>
            </a:endParaRPr>
          </a:p>
        </p:txBody>
      </p:sp>
      <p:sp>
        <p:nvSpPr>
          <p:cNvPr id="1736" name="Google Shape;1736;p117"/>
          <p:cNvSpPr txBox="1"/>
          <p:nvPr>
            <p:ph idx="1" type="body"/>
          </p:nvPr>
        </p:nvSpPr>
        <p:spPr>
          <a:xfrm>
            <a:off x="311700" y="1152475"/>
            <a:ext cx="4074000" cy="3416400"/>
          </a:xfrm>
          <a:prstGeom prst="rect">
            <a:avLst/>
          </a:prstGeom>
        </p:spPr>
        <p:txBody>
          <a:bodyPr anchorCtr="0" anchor="t" bIns="0" lIns="0" spcFirstLastPara="1" rIns="0" wrap="square" tIns="0">
            <a:normAutofit/>
          </a:bodyPr>
          <a:lstStyle/>
          <a:p>
            <a:pPr indent="-355600" lvl="0" marL="457200" rtl="0" algn="l">
              <a:spcBef>
                <a:spcPts val="0"/>
              </a:spcBef>
              <a:spcAft>
                <a:spcPts val="0"/>
              </a:spcAft>
              <a:buClr>
                <a:schemeClr val="dk1"/>
              </a:buClr>
              <a:buSzPts val="2000"/>
              <a:buChar char="➢"/>
            </a:pPr>
            <a:r>
              <a:rPr lang="en" sz="2000">
                <a:solidFill>
                  <a:schemeClr val="dk1"/>
                </a:solidFill>
              </a:rPr>
              <a:t>The </a:t>
            </a:r>
            <a:r>
              <a:rPr b="1" lang="en" sz="2000">
                <a:solidFill>
                  <a:schemeClr val="dk1"/>
                </a:solidFill>
              </a:rPr>
              <a:t>PLIC</a:t>
            </a:r>
            <a:r>
              <a:rPr lang="en" sz="2000">
                <a:solidFill>
                  <a:schemeClr val="dk1"/>
                </a:solidFill>
              </a:rPr>
              <a:t> manages </a:t>
            </a:r>
            <a:r>
              <a:rPr b="1" lang="en" sz="2000">
                <a:solidFill>
                  <a:schemeClr val="dk1"/>
                </a:solidFill>
              </a:rPr>
              <a:t>external interrupts</a:t>
            </a:r>
            <a:r>
              <a:rPr lang="en" sz="2000">
                <a:solidFill>
                  <a:schemeClr val="dk1"/>
                </a:solidFill>
              </a:rPr>
              <a:t>, sorting or discarding them based on </a:t>
            </a:r>
            <a:r>
              <a:rPr b="1" lang="en" sz="2000">
                <a:solidFill>
                  <a:schemeClr val="dk1"/>
                </a:solidFill>
              </a:rPr>
              <a:t>CPU needs</a:t>
            </a:r>
            <a:r>
              <a:rPr lang="en" sz="2000">
                <a:solidFill>
                  <a:schemeClr val="dk1"/>
                </a:solidFill>
              </a:rPr>
              <a:t> before passing them to the CPU.</a:t>
            </a:r>
            <a:br>
              <a:rPr lang="en" sz="2000">
                <a:solidFill>
                  <a:schemeClr val="dk1"/>
                </a:solidFill>
              </a:rPr>
            </a:br>
            <a:endParaRPr sz="2000">
              <a:solidFill>
                <a:schemeClr val="dk1"/>
              </a:solidFill>
            </a:endParaRPr>
          </a:p>
          <a:p>
            <a:pPr indent="0" lvl="0" marL="0" rtl="0" algn="l">
              <a:spcBef>
                <a:spcPts val="0"/>
              </a:spcBef>
              <a:spcAft>
                <a:spcPts val="0"/>
              </a:spcAft>
              <a:buClr>
                <a:schemeClr val="dk1"/>
              </a:buClr>
              <a:buSzPts val="1100"/>
              <a:buFont typeface="Arial"/>
              <a:buNone/>
            </a:pPr>
            <a:r>
              <a:t/>
            </a:r>
            <a:endParaRPr sz="2000"/>
          </a:p>
          <a:p>
            <a:pPr indent="0" lvl="0" marL="0" rtl="0" algn="l">
              <a:spcBef>
                <a:spcPts val="0"/>
              </a:spcBef>
              <a:spcAft>
                <a:spcPts val="0"/>
              </a:spcAft>
              <a:buNone/>
            </a:pPr>
            <a:r>
              <a:t/>
            </a:r>
            <a:endParaRPr sz="2000"/>
          </a:p>
        </p:txBody>
      </p:sp>
      <p:sp>
        <p:nvSpPr>
          <p:cNvPr id="1737" name="Google Shape;1737;p117"/>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738" name="Google Shape;1738;p117"/>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1739" name="Google Shape;1739;p117" title="CVA5-Page-28.drawio.png"/>
          <p:cNvPicPr preferRelativeResize="0"/>
          <p:nvPr/>
        </p:nvPicPr>
        <p:blipFill>
          <a:blip r:embed="rId4">
            <a:alphaModFix/>
          </a:blip>
          <a:stretch>
            <a:fillRect/>
          </a:stretch>
        </p:blipFill>
        <p:spPr>
          <a:xfrm>
            <a:off x="4125425" y="1772568"/>
            <a:ext cx="4934851" cy="2985482"/>
          </a:xfrm>
          <a:prstGeom prst="rect">
            <a:avLst/>
          </a:prstGeom>
          <a:noFill/>
          <a:ln>
            <a:noFill/>
          </a:ln>
        </p:spPr>
      </p:pic>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3" name="Shape 1743"/>
        <p:cNvGrpSpPr/>
        <p:nvPr/>
      </p:nvGrpSpPr>
      <p:grpSpPr>
        <a:xfrm>
          <a:off x="0" y="0"/>
          <a:ext cx="0" cy="0"/>
          <a:chOff x="0" y="0"/>
          <a:chExt cx="0" cy="0"/>
        </a:xfrm>
      </p:grpSpPr>
      <p:sp>
        <p:nvSpPr>
          <p:cNvPr id="1744" name="Google Shape;1744;p118"/>
          <p:cNvSpPr txBox="1"/>
          <p:nvPr>
            <p:ph type="title"/>
          </p:nvPr>
        </p:nvSpPr>
        <p:spPr>
          <a:xfrm>
            <a:off x="45950" y="8867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Linux Block Design</a:t>
            </a:r>
            <a:endParaRPr sz="2200">
              <a:solidFill>
                <a:schemeClr val="lt1"/>
              </a:solidFill>
            </a:endParaRPr>
          </a:p>
        </p:txBody>
      </p:sp>
      <p:sp>
        <p:nvSpPr>
          <p:cNvPr id="1745" name="Google Shape;1745;p118"/>
          <p:cNvSpPr txBox="1"/>
          <p:nvPr>
            <p:ph idx="1" type="body"/>
          </p:nvPr>
        </p:nvSpPr>
        <p:spPr>
          <a:xfrm>
            <a:off x="275825" y="1168300"/>
            <a:ext cx="4074000" cy="3416400"/>
          </a:xfrm>
          <a:prstGeom prst="rect">
            <a:avLst/>
          </a:prstGeom>
        </p:spPr>
        <p:txBody>
          <a:bodyPr anchorCtr="0" anchor="t" bIns="0" lIns="0" spcFirstLastPara="1" rIns="0" wrap="square" tIns="0">
            <a:normAutofit/>
          </a:bodyPr>
          <a:lstStyle/>
          <a:p>
            <a:pPr indent="-355600" lvl="0" marL="457200" rtl="0" algn="l">
              <a:spcBef>
                <a:spcPts val="0"/>
              </a:spcBef>
              <a:spcAft>
                <a:spcPts val="0"/>
              </a:spcAft>
              <a:buClr>
                <a:schemeClr val="dk1"/>
              </a:buClr>
              <a:buSzPts val="2000"/>
              <a:buChar char="➢"/>
            </a:pPr>
            <a:r>
              <a:rPr lang="en" sz="2000">
                <a:solidFill>
                  <a:schemeClr val="dk1"/>
                </a:solidFill>
              </a:rPr>
              <a:t>Both the </a:t>
            </a:r>
            <a:r>
              <a:rPr b="1" lang="en" sz="2000">
                <a:solidFill>
                  <a:schemeClr val="dk1"/>
                </a:solidFill>
              </a:rPr>
              <a:t>Linux image</a:t>
            </a:r>
            <a:r>
              <a:rPr lang="en" sz="2000">
                <a:solidFill>
                  <a:schemeClr val="dk1"/>
                </a:solidFill>
              </a:rPr>
              <a:t> and </a:t>
            </a:r>
            <a:r>
              <a:rPr b="1" lang="en" sz="2000">
                <a:solidFill>
                  <a:schemeClr val="dk1"/>
                </a:solidFill>
              </a:rPr>
              <a:t>OpenSBI</a:t>
            </a:r>
            <a:r>
              <a:rPr lang="en" sz="2000">
                <a:solidFill>
                  <a:schemeClr val="dk1"/>
                </a:solidFill>
              </a:rPr>
              <a:t> are stored in </a:t>
            </a:r>
            <a:r>
              <a:rPr b="1" lang="en" sz="2000">
                <a:solidFill>
                  <a:schemeClr val="dk1"/>
                </a:solidFill>
              </a:rPr>
              <a:t>DDR</a:t>
            </a:r>
            <a:r>
              <a:rPr lang="en" sz="2000">
                <a:solidFill>
                  <a:schemeClr val="dk1"/>
                </a:solidFill>
              </a:rPr>
              <a:t>.</a:t>
            </a:r>
            <a:br>
              <a:rPr lang="en" sz="2000">
                <a:solidFill>
                  <a:schemeClr val="dk1"/>
                </a:solidFill>
              </a:rPr>
            </a:br>
            <a:endParaRPr sz="2000">
              <a:solidFill>
                <a:schemeClr val="dk1"/>
              </a:solidFill>
            </a:endParaRPr>
          </a:p>
          <a:p>
            <a:pPr indent="0" lvl="0" marL="0" rtl="0" algn="l">
              <a:spcBef>
                <a:spcPts val="0"/>
              </a:spcBef>
              <a:spcAft>
                <a:spcPts val="0"/>
              </a:spcAft>
              <a:buClr>
                <a:schemeClr val="dk1"/>
              </a:buClr>
              <a:buSzPts val="1100"/>
              <a:buFont typeface="Arial"/>
              <a:buNone/>
            </a:pPr>
            <a:r>
              <a:t/>
            </a:r>
            <a:endParaRPr sz="2000"/>
          </a:p>
          <a:p>
            <a:pPr indent="0" lvl="0" marL="0" rtl="0" algn="l">
              <a:spcBef>
                <a:spcPts val="0"/>
              </a:spcBef>
              <a:spcAft>
                <a:spcPts val="0"/>
              </a:spcAft>
              <a:buNone/>
            </a:pPr>
            <a:r>
              <a:t/>
            </a:r>
            <a:endParaRPr sz="2000"/>
          </a:p>
        </p:txBody>
      </p:sp>
      <p:sp>
        <p:nvSpPr>
          <p:cNvPr id="1746" name="Google Shape;1746;p118"/>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747" name="Google Shape;1747;p118"/>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1748" name="Google Shape;1748;p118" title="CVA5-Page-29.drawio.png"/>
          <p:cNvPicPr preferRelativeResize="0"/>
          <p:nvPr/>
        </p:nvPicPr>
        <p:blipFill>
          <a:blip r:embed="rId4">
            <a:alphaModFix/>
          </a:blip>
          <a:stretch>
            <a:fillRect/>
          </a:stretch>
        </p:blipFill>
        <p:spPr>
          <a:xfrm>
            <a:off x="4131400" y="1152475"/>
            <a:ext cx="4955525" cy="3448058"/>
          </a:xfrm>
          <a:prstGeom prst="rect">
            <a:avLst/>
          </a:prstGeom>
          <a:noFill/>
          <a:ln>
            <a:noFill/>
          </a:ln>
        </p:spPr>
      </p:pic>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2" name="Shape 1752"/>
        <p:cNvGrpSpPr/>
        <p:nvPr/>
      </p:nvGrpSpPr>
      <p:grpSpPr>
        <a:xfrm>
          <a:off x="0" y="0"/>
          <a:ext cx="0" cy="0"/>
          <a:chOff x="0" y="0"/>
          <a:chExt cx="0" cy="0"/>
        </a:xfrm>
      </p:grpSpPr>
      <p:sp>
        <p:nvSpPr>
          <p:cNvPr id="1753" name="Google Shape;1753;p119"/>
          <p:cNvSpPr txBox="1"/>
          <p:nvPr>
            <p:ph type="title"/>
          </p:nvPr>
        </p:nvSpPr>
        <p:spPr>
          <a:xfrm>
            <a:off x="45950" y="8867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Linux Block Design</a:t>
            </a:r>
            <a:endParaRPr sz="2200">
              <a:solidFill>
                <a:schemeClr val="lt1"/>
              </a:solidFill>
            </a:endParaRPr>
          </a:p>
        </p:txBody>
      </p:sp>
      <p:sp>
        <p:nvSpPr>
          <p:cNvPr id="1754" name="Google Shape;1754;p119"/>
          <p:cNvSpPr txBox="1"/>
          <p:nvPr>
            <p:ph idx="1" type="body"/>
          </p:nvPr>
        </p:nvSpPr>
        <p:spPr>
          <a:xfrm>
            <a:off x="311700" y="1152475"/>
            <a:ext cx="4074000" cy="3416400"/>
          </a:xfrm>
          <a:prstGeom prst="rect">
            <a:avLst/>
          </a:prstGeom>
        </p:spPr>
        <p:txBody>
          <a:bodyPr anchorCtr="0" anchor="t" bIns="0" lIns="0" spcFirstLastPara="1" rIns="0" wrap="square" tIns="0">
            <a:normAutofit/>
          </a:bodyPr>
          <a:lstStyle/>
          <a:p>
            <a:pPr indent="-355600" lvl="0" marL="457200" rtl="0" algn="l">
              <a:spcBef>
                <a:spcPts val="0"/>
              </a:spcBef>
              <a:spcAft>
                <a:spcPts val="0"/>
              </a:spcAft>
              <a:buClr>
                <a:schemeClr val="dk1"/>
              </a:buClr>
              <a:buSzPts val="2000"/>
              <a:buChar char="➢"/>
            </a:pPr>
            <a:r>
              <a:rPr b="1" lang="en" sz="2000">
                <a:solidFill>
                  <a:schemeClr val="dk1"/>
                </a:solidFill>
              </a:rPr>
              <a:t>External blocks</a:t>
            </a:r>
            <a:r>
              <a:rPr lang="en" sz="2000">
                <a:solidFill>
                  <a:schemeClr val="dk1"/>
                </a:solidFill>
              </a:rPr>
              <a:t> can also be integrated into the system as needed.(Optional)</a:t>
            </a:r>
            <a:endParaRPr sz="2000">
              <a:solidFill>
                <a:schemeClr val="dk1"/>
              </a:solidFill>
            </a:endParaRPr>
          </a:p>
          <a:p>
            <a:pPr indent="0" lvl="0" marL="0" rtl="0" algn="l">
              <a:spcBef>
                <a:spcPts val="0"/>
              </a:spcBef>
              <a:spcAft>
                <a:spcPts val="0"/>
              </a:spcAft>
              <a:buClr>
                <a:schemeClr val="dk1"/>
              </a:buClr>
              <a:buSzPts val="1100"/>
              <a:buFont typeface="Arial"/>
              <a:buNone/>
            </a:pPr>
            <a:r>
              <a:t/>
            </a:r>
            <a:endParaRPr sz="2000"/>
          </a:p>
          <a:p>
            <a:pPr indent="0" lvl="0" marL="0" rtl="0" algn="l">
              <a:spcBef>
                <a:spcPts val="0"/>
              </a:spcBef>
              <a:spcAft>
                <a:spcPts val="0"/>
              </a:spcAft>
              <a:buNone/>
            </a:pPr>
            <a:r>
              <a:t/>
            </a:r>
            <a:endParaRPr sz="2000"/>
          </a:p>
        </p:txBody>
      </p:sp>
      <p:sp>
        <p:nvSpPr>
          <p:cNvPr id="1755" name="Google Shape;1755;p119"/>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756" name="Google Shape;1756;p119"/>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1757" name="Google Shape;1757;p119" title="CVA5-Page-30.drawio.png"/>
          <p:cNvPicPr preferRelativeResize="0"/>
          <p:nvPr/>
        </p:nvPicPr>
        <p:blipFill>
          <a:blip r:embed="rId4">
            <a:alphaModFix/>
          </a:blip>
          <a:stretch>
            <a:fillRect/>
          </a:stretch>
        </p:blipFill>
        <p:spPr>
          <a:xfrm>
            <a:off x="4099597" y="1058975"/>
            <a:ext cx="5044403" cy="3509900"/>
          </a:xfrm>
          <a:prstGeom prst="rect">
            <a:avLst/>
          </a:prstGeom>
          <a:noFill/>
          <a:ln>
            <a:noFill/>
          </a:ln>
        </p:spPr>
      </p:pic>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1" name="Shape 1761"/>
        <p:cNvGrpSpPr/>
        <p:nvPr/>
      </p:nvGrpSpPr>
      <p:grpSpPr>
        <a:xfrm>
          <a:off x="0" y="0"/>
          <a:ext cx="0" cy="0"/>
          <a:chOff x="0" y="0"/>
          <a:chExt cx="0" cy="0"/>
        </a:xfrm>
      </p:grpSpPr>
      <p:sp>
        <p:nvSpPr>
          <p:cNvPr id="1762" name="Google Shape;1762;p120"/>
          <p:cNvSpPr txBox="1"/>
          <p:nvPr>
            <p:ph idx="1" type="body"/>
          </p:nvPr>
        </p:nvSpPr>
        <p:spPr>
          <a:xfrm>
            <a:off x="311700" y="1152475"/>
            <a:ext cx="8520600" cy="3416400"/>
          </a:xfrm>
          <a:prstGeom prst="rect">
            <a:avLst/>
          </a:prstGeom>
        </p:spPr>
        <p:txBody>
          <a:bodyPr anchorCtr="0" anchor="t" bIns="0" lIns="0" spcFirstLastPara="1" rIns="0" wrap="square" tIns="0">
            <a:normAutofit/>
          </a:bodyPr>
          <a:lstStyle/>
          <a:p>
            <a:pPr indent="-317500" lvl="0" marL="457200" rtl="0" algn="l">
              <a:spcBef>
                <a:spcPts val="0"/>
              </a:spcBef>
              <a:spcAft>
                <a:spcPts val="0"/>
              </a:spcAft>
              <a:buSzPts val="1400"/>
              <a:buChar char="➢"/>
            </a:pPr>
            <a:r>
              <a:rPr lang="en" u="sng">
                <a:solidFill>
                  <a:schemeClr val="hlink"/>
                </a:solidFill>
                <a:hlinkClick r:id="rId3"/>
              </a:rPr>
              <a:t>External Accelerator</a:t>
            </a:r>
            <a:endParaRPr/>
          </a:p>
        </p:txBody>
      </p:sp>
      <p:sp>
        <p:nvSpPr>
          <p:cNvPr id="1763" name="Google Shape;1763;p120"/>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Adding External Accelerator to Litex</a:t>
            </a:r>
            <a:endParaRPr sz="2200">
              <a:solidFill>
                <a:schemeClr val="lt1"/>
              </a:solidFill>
            </a:endParaRPr>
          </a:p>
        </p:txBody>
      </p:sp>
      <p:sp>
        <p:nvSpPr>
          <p:cNvPr id="1764" name="Google Shape;1764;p120"/>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765" name="Google Shape;1765;p120"/>
          <p:cNvPicPr preferRelativeResize="0"/>
          <p:nvPr/>
        </p:nvPicPr>
        <p:blipFill>
          <a:blip r:embed="rId4">
            <a:alphaModFix/>
          </a:blip>
          <a:stretch>
            <a:fillRect/>
          </a:stretch>
        </p:blipFill>
        <p:spPr>
          <a:xfrm>
            <a:off x="13075" y="4815325"/>
            <a:ext cx="836225" cy="328175"/>
          </a:xfrm>
          <a:prstGeom prst="rect">
            <a:avLst/>
          </a:prstGeom>
          <a:noFill/>
          <a:ln>
            <a:noFill/>
          </a:ln>
        </p:spPr>
      </p:pic>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769" name="Shape 1769"/>
        <p:cNvGrpSpPr/>
        <p:nvPr/>
      </p:nvGrpSpPr>
      <p:grpSpPr>
        <a:xfrm>
          <a:off x="0" y="0"/>
          <a:ext cx="0" cy="0"/>
          <a:chOff x="0" y="0"/>
          <a:chExt cx="0" cy="0"/>
        </a:xfrm>
      </p:grpSpPr>
      <p:sp>
        <p:nvSpPr>
          <p:cNvPr id="1770" name="Google Shape;1770;p121"/>
          <p:cNvSpPr txBox="1"/>
          <p:nvPr>
            <p:ph type="title"/>
          </p:nvPr>
        </p:nvSpPr>
        <p:spPr>
          <a:xfrm>
            <a:off x="45950" y="826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Region List</a:t>
            </a:r>
            <a:endParaRPr sz="2200">
              <a:solidFill>
                <a:schemeClr val="lt1"/>
              </a:solidFill>
            </a:endParaRPr>
          </a:p>
        </p:txBody>
      </p:sp>
      <p:sp>
        <p:nvSpPr>
          <p:cNvPr id="1771" name="Google Shape;1771;p121"/>
          <p:cNvSpPr txBox="1"/>
          <p:nvPr>
            <p:ph idx="1" type="body"/>
          </p:nvPr>
        </p:nvSpPr>
        <p:spPr>
          <a:xfrm>
            <a:off x="311700" y="1152475"/>
            <a:ext cx="8520600" cy="3416400"/>
          </a:xfrm>
          <a:prstGeom prst="rect">
            <a:avLst/>
          </a:prstGeom>
        </p:spPr>
        <p:txBody>
          <a:bodyPr anchorCtr="0" anchor="t" bIns="0" lIns="0" spcFirstLastPara="1" rIns="0" wrap="square" tIns="0">
            <a:normAutofit/>
          </a:bodyPr>
          <a:lstStyle/>
          <a:p>
            <a:pPr indent="0" lvl="0" marL="0" rtl="0" algn="l">
              <a:spcBef>
                <a:spcPts val="0"/>
              </a:spcBef>
              <a:spcAft>
                <a:spcPts val="0"/>
              </a:spcAft>
              <a:buClr>
                <a:schemeClr val="dk1"/>
              </a:buClr>
              <a:buSzPts val="1100"/>
              <a:buFont typeface="Arial"/>
              <a:buNone/>
            </a:pPr>
            <a:r>
              <a:rPr lang="en"/>
              <a:t>MEMORY {</a:t>
            </a:r>
            <a:endParaRPr/>
          </a:p>
          <a:p>
            <a:pPr indent="0" lvl="0" marL="0" rtl="0" algn="l">
              <a:spcBef>
                <a:spcPts val="0"/>
              </a:spcBef>
              <a:spcAft>
                <a:spcPts val="0"/>
              </a:spcAft>
              <a:buClr>
                <a:schemeClr val="dk1"/>
              </a:buClr>
              <a:buSzPts val="1100"/>
              <a:buFont typeface="Arial"/>
              <a:buNone/>
            </a:pPr>
            <a:r>
              <a:rPr lang="en"/>
              <a:t>	plic : ORIGIN = 0xf8000000, LENGTH = 0x00400000</a:t>
            </a:r>
            <a:endParaRPr/>
          </a:p>
          <a:p>
            <a:pPr indent="0" lvl="0" marL="0" rtl="0" algn="l">
              <a:spcBef>
                <a:spcPts val="0"/>
              </a:spcBef>
              <a:spcAft>
                <a:spcPts val="0"/>
              </a:spcAft>
              <a:buClr>
                <a:schemeClr val="dk1"/>
              </a:buClr>
              <a:buSzPts val="1100"/>
              <a:buFont typeface="Arial"/>
              <a:buNone/>
            </a:pPr>
            <a:r>
              <a:rPr lang="en"/>
              <a:t>	clint : ORIGIN = 0xf0010000, LENGTH = 0x00010000</a:t>
            </a:r>
            <a:endParaRPr/>
          </a:p>
          <a:p>
            <a:pPr indent="0" lvl="0" marL="0" rtl="0" algn="l">
              <a:spcBef>
                <a:spcPts val="0"/>
              </a:spcBef>
              <a:spcAft>
                <a:spcPts val="0"/>
              </a:spcAft>
              <a:buClr>
                <a:schemeClr val="dk1"/>
              </a:buClr>
              <a:buSzPts val="1100"/>
              <a:buFont typeface="Arial"/>
              <a:buNone/>
            </a:pPr>
            <a:r>
              <a:rPr lang="en"/>
              <a:t>	rom : ORIGIN = 0x00000000, LENGTH = 0x00020000</a:t>
            </a:r>
            <a:endParaRPr/>
          </a:p>
          <a:p>
            <a:pPr indent="0" lvl="0" marL="0" rtl="0" algn="l">
              <a:spcBef>
                <a:spcPts val="0"/>
              </a:spcBef>
              <a:spcAft>
                <a:spcPts val="0"/>
              </a:spcAft>
              <a:buClr>
                <a:schemeClr val="dk1"/>
              </a:buClr>
              <a:buSzPts val="1100"/>
              <a:buFont typeface="Arial"/>
              <a:buNone/>
            </a:pPr>
            <a:r>
              <a:rPr lang="en"/>
              <a:t>	sram : ORIGIN = 0x01000000, LENGTH = 0x00002000</a:t>
            </a:r>
            <a:endParaRPr/>
          </a:p>
          <a:p>
            <a:pPr indent="0" lvl="0" marL="0" rtl="0" algn="l">
              <a:spcBef>
                <a:spcPts val="0"/>
              </a:spcBef>
              <a:spcAft>
                <a:spcPts val="0"/>
              </a:spcAft>
              <a:buClr>
                <a:schemeClr val="dk1"/>
              </a:buClr>
              <a:buSzPts val="1100"/>
              <a:buFont typeface="Arial"/>
              <a:buNone/>
            </a:pPr>
            <a:r>
              <a:rPr lang="en"/>
              <a:t>	main_ram : ORIGIN = 0x40000000, LENGTH = 0x04000000</a:t>
            </a:r>
            <a:endParaRPr/>
          </a:p>
          <a:p>
            <a:pPr indent="0" lvl="0" marL="0" rtl="0" algn="l">
              <a:spcBef>
                <a:spcPts val="0"/>
              </a:spcBef>
              <a:spcAft>
                <a:spcPts val="0"/>
              </a:spcAft>
              <a:buClr>
                <a:schemeClr val="dk1"/>
              </a:buClr>
              <a:buSzPts val="1100"/>
              <a:buFont typeface="Arial"/>
              <a:buNone/>
            </a:pPr>
            <a:r>
              <a:rPr lang="en"/>
              <a:t>	csr : ORIGIN = 0xf0000000, LENGTH = 0x00010000</a:t>
            </a:r>
            <a:endParaRPr/>
          </a:p>
          <a:p>
            <a:pPr indent="0" lvl="0" marL="0" rtl="0" algn="l">
              <a:spcBef>
                <a:spcPts val="0"/>
              </a:spcBef>
              <a:spcAft>
                <a:spcPts val="0"/>
              </a:spcAft>
              <a:buClr>
                <a:schemeClr val="dk1"/>
              </a:buClr>
              <a:buSzPts val="1100"/>
              <a:buFont typeface="Arial"/>
              <a:buNone/>
            </a:pPr>
            <a:r>
              <a:rPr lang="en"/>
              <a:t>}</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
        <p:nvSpPr>
          <p:cNvPr id="1772" name="Google Shape;1772;p121"/>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773" name="Google Shape;1773;p121"/>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777" name="Shape 1777"/>
        <p:cNvGrpSpPr/>
        <p:nvPr/>
      </p:nvGrpSpPr>
      <p:grpSpPr>
        <a:xfrm>
          <a:off x="0" y="0"/>
          <a:ext cx="0" cy="0"/>
          <a:chOff x="0" y="0"/>
          <a:chExt cx="0" cy="0"/>
        </a:xfrm>
      </p:grpSpPr>
      <p:sp>
        <p:nvSpPr>
          <p:cNvPr id="1778" name="Google Shape;1778;p122"/>
          <p:cNvSpPr txBox="1"/>
          <p:nvPr>
            <p:ph type="title"/>
          </p:nvPr>
        </p:nvSpPr>
        <p:spPr>
          <a:xfrm>
            <a:off x="76150" y="9472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CPU Configuration(Execution Units)</a:t>
            </a:r>
            <a:endParaRPr sz="2200">
              <a:solidFill>
                <a:schemeClr val="lt1"/>
              </a:solidFill>
            </a:endParaRPr>
          </a:p>
        </p:txBody>
      </p:sp>
      <p:sp>
        <p:nvSpPr>
          <p:cNvPr id="1779" name="Google Shape;1779;p122"/>
          <p:cNvSpPr txBox="1"/>
          <p:nvPr>
            <p:ph idx="1" type="body"/>
          </p:nvPr>
        </p:nvSpPr>
        <p:spPr>
          <a:xfrm>
            <a:off x="311700" y="1152475"/>
            <a:ext cx="5254200" cy="3416400"/>
          </a:xfrm>
          <a:prstGeom prst="rect">
            <a:avLst/>
          </a:prstGeom>
        </p:spPr>
        <p:txBody>
          <a:bodyPr anchorCtr="0" anchor="t" bIns="0" lIns="0" spcFirstLastPara="1" rIns="0" wrap="square" tIns="0">
            <a:normAutofit/>
          </a:bodyPr>
          <a:lstStyle/>
          <a:p>
            <a:pPr indent="-323850" lvl="0" marL="457200" rtl="0" algn="l">
              <a:spcBef>
                <a:spcPts val="0"/>
              </a:spcBef>
              <a:spcAft>
                <a:spcPts val="0"/>
              </a:spcAft>
              <a:buClr>
                <a:schemeClr val="dk1"/>
              </a:buClr>
              <a:buSzPts val="1500"/>
              <a:buChar char="➢"/>
            </a:pPr>
            <a:r>
              <a:rPr lang="en" sz="1500">
                <a:solidFill>
                  <a:schemeClr val="dk1"/>
                </a:solidFill>
              </a:rPr>
              <a:t>To change the configuration, you only need to modify the </a:t>
            </a:r>
            <a:r>
              <a:rPr b="1" lang="en" sz="1500">
                <a:solidFill>
                  <a:schemeClr val="dk1"/>
                </a:solidFill>
              </a:rPr>
              <a:t>wrapper</a:t>
            </a:r>
            <a:r>
              <a:rPr lang="en" sz="1500">
                <a:solidFill>
                  <a:schemeClr val="dk1"/>
                </a:solidFill>
              </a:rPr>
              <a:t> (</a:t>
            </a:r>
            <a:r>
              <a:rPr b="1" lang="en" sz="1500">
                <a:solidFill>
                  <a:schemeClr val="dk1"/>
                </a:solidFill>
              </a:rPr>
              <a:t>litex_wrapper.sv</a:t>
            </a:r>
            <a:r>
              <a:rPr lang="en" sz="1500">
                <a:solidFill>
                  <a:schemeClr val="dk1"/>
                </a:solidFill>
              </a:rPr>
              <a:t>).</a:t>
            </a:r>
            <a:br>
              <a:rPr lang="en" sz="1500">
                <a:solidFill>
                  <a:schemeClr val="dk1"/>
                </a:solidFill>
              </a:rPr>
            </a:br>
            <a:endParaRPr sz="1500">
              <a:solidFill>
                <a:schemeClr val="dk1"/>
              </a:solidFill>
            </a:endParaRPr>
          </a:p>
          <a:p>
            <a:pPr indent="-323850" lvl="0" marL="457200" rtl="0" algn="l">
              <a:spcBef>
                <a:spcPts val="0"/>
              </a:spcBef>
              <a:spcAft>
                <a:spcPts val="0"/>
              </a:spcAft>
              <a:buClr>
                <a:schemeClr val="dk1"/>
              </a:buClr>
              <a:buSzPts val="1500"/>
              <a:buChar char="➢"/>
            </a:pPr>
            <a:r>
              <a:rPr lang="en" sz="1500">
                <a:solidFill>
                  <a:schemeClr val="dk1"/>
                </a:solidFill>
              </a:rPr>
              <a:t>You can choose to </a:t>
            </a:r>
            <a:r>
              <a:rPr b="1" lang="en" sz="1500">
                <a:solidFill>
                  <a:schemeClr val="dk1"/>
                </a:solidFill>
              </a:rPr>
              <a:t>add</a:t>
            </a:r>
            <a:r>
              <a:rPr lang="en" sz="1500">
                <a:solidFill>
                  <a:schemeClr val="dk1"/>
                </a:solidFill>
              </a:rPr>
              <a:t> or </a:t>
            </a:r>
            <a:r>
              <a:rPr b="1" lang="en" sz="1500">
                <a:solidFill>
                  <a:schemeClr val="dk1"/>
                </a:solidFill>
              </a:rPr>
              <a:t>remove</a:t>
            </a:r>
            <a:r>
              <a:rPr lang="en" sz="1500">
                <a:solidFill>
                  <a:schemeClr val="dk1"/>
                </a:solidFill>
              </a:rPr>
              <a:t> extra units, including the </a:t>
            </a:r>
            <a:r>
              <a:rPr b="1" lang="en" sz="1500">
                <a:solidFill>
                  <a:schemeClr val="dk1"/>
                </a:solidFill>
              </a:rPr>
              <a:t>multiplication unit</a:t>
            </a:r>
            <a:r>
              <a:rPr lang="en" sz="1500">
                <a:solidFill>
                  <a:schemeClr val="dk1"/>
                </a:solidFill>
              </a:rPr>
              <a:t>, </a:t>
            </a:r>
            <a:r>
              <a:rPr b="1" lang="en" sz="1500">
                <a:solidFill>
                  <a:schemeClr val="dk1"/>
                </a:solidFill>
              </a:rPr>
              <a:t>division unit</a:t>
            </a:r>
            <a:r>
              <a:rPr lang="en" sz="1500">
                <a:solidFill>
                  <a:schemeClr val="dk1"/>
                </a:solidFill>
              </a:rPr>
              <a:t>, </a:t>
            </a:r>
            <a:r>
              <a:rPr b="1" lang="en" sz="1500">
                <a:solidFill>
                  <a:schemeClr val="dk1"/>
                </a:solidFill>
              </a:rPr>
              <a:t>Control Status Register unit</a:t>
            </a:r>
            <a:r>
              <a:rPr lang="en" sz="1500">
                <a:solidFill>
                  <a:schemeClr val="dk1"/>
                </a:solidFill>
              </a:rPr>
              <a:t>, </a:t>
            </a:r>
            <a:r>
              <a:rPr b="1" lang="en" sz="1500">
                <a:solidFill>
                  <a:schemeClr val="dk1"/>
                </a:solidFill>
              </a:rPr>
              <a:t>floating point unit</a:t>
            </a:r>
            <a:r>
              <a:rPr lang="en" sz="1500">
                <a:solidFill>
                  <a:schemeClr val="dk1"/>
                </a:solidFill>
              </a:rPr>
              <a:t>, and </a:t>
            </a:r>
            <a:r>
              <a:rPr b="1" lang="en" sz="1500">
                <a:solidFill>
                  <a:schemeClr val="dk1"/>
                </a:solidFill>
              </a:rPr>
              <a:t>custom unit</a:t>
            </a:r>
            <a:r>
              <a:rPr lang="en" sz="1500">
                <a:solidFill>
                  <a:schemeClr val="dk1"/>
                </a:solidFill>
              </a:rPr>
              <a:t>.</a:t>
            </a:r>
            <a:br>
              <a:rPr lang="en" sz="1500">
                <a:solidFill>
                  <a:schemeClr val="dk1"/>
                </a:solidFill>
              </a:rPr>
            </a:br>
            <a:endParaRPr sz="1500">
              <a:solidFill>
                <a:schemeClr val="dk1"/>
              </a:solidFill>
            </a:endParaRPr>
          </a:p>
          <a:p>
            <a:pPr indent="-323850" lvl="0" marL="457200" rtl="0" algn="l">
              <a:spcBef>
                <a:spcPts val="0"/>
              </a:spcBef>
              <a:spcAft>
                <a:spcPts val="0"/>
              </a:spcAft>
              <a:buClr>
                <a:schemeClr val="dk1"/>
              </a:buClr>
              <a:buSzPts val="1500"/>
              <a:buChar char="➢"/>
            </a:pPr>
            <a:r>
              <a:rPr lang="en" sz="1500">
                <a:solidFill>
                  <a:schemeClr val="dk1"/>
                </a:solidFill>
              </a:rPr>
              <a:t>You can also </a:t>
            </a:r>
            <a:r>
              <a:rPr b="1" lang="en" sz="1500">
                <a:solidFill>
                  <a:schemeClr val="dk1"/>
                </a:solidFill>
              </a:rPr>
              <a:t>include</a:t>
            </a:r>
            <a:r>
              <a:rPr lang="en" sz="1500">
                <a:solidFill>
                  <a:schemeClr val="dk1"/>
                </a:solidFill>
              </a:rPr>
              <a:t> or </a:t>
            </a:r>
            <a:r>
              <a:rPr b="1" lang="en" sz="1500">
                <a:solidFill>
                  <a:schemeClr val="dk1"/>
                </a:solidFill>
              </a:rPr>
              <a:t>exclude</a:t>
            </a:r>
            <a:r>
              <a:rPr lang="en" sz="1500">
                <a:solidFill>
                  <a:schemeClr val="dk1"/>
                </a:solidFill>
              </a:rPr>
              <a:t> the </a:t>
            </a:r>
            <a:r>
              <a:rPr b="1" lang="en" sz="1500">
                <a:solidFill>
                  <a:schemeClr val="dk1"/>
                </a:solidFill>
              </a:rPr>
              <a:t>IFENCE</a:t>
            </a:r>
            <a:r>
              <a:rPr lang="en" sz="1500">
                <a:solidFill>
                  <a:schemeClr val="dk1"/>
                </a:solidFill>
              </a:rPr>
              <a:t>, </a:t>
            </a:r>
            <a:r>
              <a:rPr b="1" lang="en" sz="1500">
                <a:solidFill>
                  <a:schemeClr val="dk1"/>
                </a:solidFill>
              </a:rPr>
              <a:t>AMO</a:t>
            </a:r>
            <a:r>
              <a:rPr lang="en" sz="1500">
                <a:solidFill>
                  <a:schemeClr val="dk1"/>
                </a:solidFill>
              </a:rPr>
              <a:t>, and </a:t>
            </a:r>
            <a:r>
              <a:rPr b="1" lang="en" sz="1500">
                <a:solidFill>
                  <a:schemeClr val="dk1"/>
                </a:solidFill>
              </a:rPr>
              <a:t>CBO</a:t>
            </a:r>
            <a:r>
              <a:rPr lang="en" sz="1500">
                <a:solidFill>
                  <a:schemeClr val="dk1"/>
                </a:solidFill>
              </a:rPr>
              <a:t> instructions.</a:t>
            </a:r>
            <a:br>
              <a:rPr lang="en" sz="1500">
                <a:solidFill>
                  <a:schemeClr val="dk1"/>
                </a:solidFill>
              </a:rPr>
            </a:br>
            <a:endParaRPr sz="1500">
              <a:solidFill>
                <a:schemeClr val="dk1"/>
              </a:solidFill>
            </a:endParaRPr>
          </a:p>
          <a:p>
            <a:pPr indent="-323850" lvl="0" marL="457200" rtl="0" algn="l">
              <a:spcBef>
                <a:spcPts val="0"/>
              </a:spcBef>
              <a:spcAft>
                <a:spcPts val="0"/>
              </a:spcAft>
              <a:buClr>
                <a:schemeClr val="dk1"/>
              </a:buClr>
              <a:buSzPts val="1500"/>
              <a:buChar char="➢"/>
            </a:pPr>
            <a:r>
              <a:rPr lang="en" sz="1500">
                <a:solidFill>
                  <a:schemeClr val="dk1"/>
                </a:solidFill>
              </a:rPr>
              <a:t>Finally, there is a level of </a:t>
            </a:r>
            <a:r>
              <a:rPr b="1" lang="en" sz="1500">
                <a:solidFill>
                  <a:schemeClr val="dk1"/>
                </a:solidFill>
              </a:rPr>
              <a:t>customization</a:t>
            </a:r>
            <a:r>
              <a:rPr lang="en" sz="1500">
                <a:solidFill>
                  <a:schemeClr val="dk1"/>
                </a:solidFill>
              </a:rPr>
              <a:t> available in the </a:t>
            </a:r>
            <a:r>
              <a:rPr b="1" lang="en" sz="1500">
                <a:solidFill>
                  <a:schemeClr val="dk1"/>
                </a:solidFill>
              </a:rPr>
              <a:t>CSR unit</a:t>
            </a:r>
            <a:r>
              <a:rPr lang="en" sz="1500">
                <a:solidFill>
                  <a:schemeClr val="dk1"/>
                </a:solidFill>
              </a:rPr>
              <a:t>.</a:t>
            </a:r>
            <a:endParaRPr sz="2100"/>
          </a:p>
        </p:txBody>
      </p:sp>
      <p:pic>
        <p:nvPicPr>
          <p:cNvPr id="1780" name="Google Shape;1780;p122"/>
          <p:cNvPicPr preferRelativeResize="0"/>
          <p:nvPr/>
        </p:nvPicPr>
        <p:blipFill>
          <a:blip r:embed="rId3">
            <a:alphaModFix/>
          </a:blip>
          <a:stretch>
            <a:fillRect/>
          </a:stretch>
        </p:blipFill>
        <p:spPr>
          <a:xfrm>
            <a:off x="5773816" y="1152475"/>
            <a:ext cx="3370185" cy="3991025"/>
          </a:xfrm>
          <a:prstGeom prst="rect">
            <a:avLst/>
          </a:prstGeom>
          <a:noFill/>
          <a:ln>
            <a:noFill/>
          </a:ln>
        </p:spPr>
      </p:pic>
      <p:sp>
        <p:nvSpPr>
          <p:cNvPr id="1781" name="Google Shape;1781;p122"/>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782" name="Google Shape;1782;p122"/>
          <p:cNvPicPr preferRelativeResize="0"/>
          <p:nvPr/>
        </p:nvPicPr>
        <p:blipFill>
          <a:blip r:embed="rId4">
            <a:alphaModFix/>
          </a:blip>
          <a:stretch>
            <a:fillRect/>
          </a:stretch>
        </p:blipFill>
        <p:spPr>
          <a:xfrm>
            <a:off x="13075" y="4815325"/>
            <a:ext cx="836225" cy="328175"/>
          </a:xfrm>
          <a:prstGeom prst="rect">
            <a:avLst/>
          </a:prstGeom>
          <a:noFill/>
          <a:ln>
            <a:noFill/>
          </a:ln>
        </p:spPr>
      </p:pic>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786" name="Shape 1786"/>
        <p:cNvGrpSpPr/>
        <p:nvPr/>
      </p:nvGrpSpPr>
      <p:grpSpPr>
        <a:xfrm>
          <a:off x="0" y="0"/>
          <a:ext cx="0" cy="0"/>
          <a:chOff x="0" y="0"/>
          <a:chExt cx="0" cy="0"/>
        </a:xfrm>
      </p:grpSpPr>
      <p:sp>
        <p:nvSpPr>
          <p:cNvPr id="1787" name="Google Shape;1787;p123"/>
          <p:cNvSpPr txBox="1"/>
          <p:nvPr>
            <p:ph type="title"/>
          </p:nvPr>
        </p:nvSpPr>
        <p:spPr>
          <a:xfrm>
            <a:off x="39925" y="10077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CPU Configuration(Load and Store Unit)</a:t>
            </a:r>
            <a:endParaRPr sz="2200">
              <a:solidFill>
                <a:schemeClr val="lt1"/>
              </a:solidFill>
            </a:endParaRPr>
          </a:p>
        </p:txBody>
      </p:sp>
      <p:pic>
        <p:nvPicPr>
          <p:cNvPr id="1788" name="Google Shape;1788;p123"/>
          <p:cNvPicPr preferRelativeResize="0"/>
          <p:nvPr/>
        </p:nvPicPr>
        <p:blipFill>
          <a:blip r:embed="rId3">
            <a:alphaModFix/>
          </a:blip>
          <a:stretch>
            <a:fillRect/>
          </a:stretch>
        </p:blipFill>
        <p:spPr>
          <a:xfrm>
            <a:off x="3460475" y="1152475"/>
            <a:ext cx="2820449" cy="3820975"/>
          </a:xfrm>
          <a:prstGeom prst="rect">
            <a:avLst/>
          </a:prstGeom>
          <a:noFill/>
          <a:ln>
            <a:noFill/>
          </a:ln>
        </p:spPr>
      </p:pic>
      <p:sp>
        <p:nvSpPr>
          <p:cNvPr id="1789" name="Google Shape;1789;p123"/>
          <p:cNvSpPr txBox="1"/>
          <p:nvPr>
            <p:ph idx="1" type="body"/>
          </p:nvPr>
        </p:nvSpPr>
        <p:spPr>
          <a:xfrm>
            <a:off x="0" y="1104625"/>
            <a:ext cx="3313500" cy="3416400"/>
          </a:xfrm>
          <a:prstGeom prst="rect">
            <a:avLst/>
          </a:prstGeom>
        </p:spPr>
        <p:txBody>
          <a:bodyPr anchorCtr="0" anchor="t" bIns="0" lIns="0" spcFirstLastPara="1" rIns="0" wrap="square" tIns="0">
            <a:noAutofit/>
          </a:bodyPr>
          <a:lstStyle/>
          <a:p>
            <a:pPr indent="-311150" lvl="0" marL="457200" rtl="0" algn="l">
              <a:spcBef>
                <a:spcPts val="0"/>
              </a:spcBef>
              <a:spcAft>
                <a:spcPts val="0"/>
              </a:spcAft>
              <a:buClr>
                <a:schemeClr val="dk1"/>
              </a:buClr>
              <a:buSzPts val="1300"/>
              <a:buChar char="➢"/>
            </a:pPr>
            <a:r>
              <a:rPr b="1" lang="en" sz="1300">
                <a:solidFill>
                  <a:schemeClr val="dk1"/>
                </a:solidFill>
              </a:rPr>
              <a:t>SQ DEPTH</a:t>
            </a:r>
            <a:r>
              <a:rPr lang="en" sz="1300">
                <a:solidFill>
                  <a:schemeClr val="dk1"/>
                </a:solidFill>
              </a:rPr>
              <a:t> refers to the </a:t>
            </a:r>
            <a:r>
              <a:rPr b="1" lang="en" sz="1300">
                <a:solidFill>
                  <a:schemeClr val="dk1"/>
                </a:solidFill>
              </a:rPr>
              <a:t>load</a:t>
            </a:r>
            <a:r>
              <a:rPr lang="en" sz="1300">
                <a:solidFill>
                  <a:schemeClr val="dk1"/>
                </a:solidFill>
              </a:rPr>
              <a:t> and </a:t>
            </a:r>
            <a:r>
              <a:rPr b="1" lang="en" sz="1300">
                <a:solidFill>
                  <a:schemeClr val="dk1"/>
                </a:solidFill>
              </a:rPr>
              <a:t>store queue depth</a:t>
            </a:r>
            <a:r>
              <a:rPr lang="en" sz="1300">
                <a:solidFill>
                  <a:schemeClr val="dk1"/>
                </a:solidFill>
              </a:rPr>
              <a:t>.</a:t>
            </a:r>
            <a:br>
              <a:rPr lang="en" sz="1300">
                <a:solidFill>
                  <a:schemeClr val="dk1"/>
                </a:solidFill>
              </a:rPr>
            </a:br>
            <a:endParaRPr sz="1300">
              <a:solidFill>
                <a:schemeClr val="dk1"/>
              </a:solidFill>
            </a:endParaRPr>
          </a:p>
          <a:p>
            <a:pPr indent="-311150" lvl="0" marL="457200" rtl="0" algn="l">
              <a:spcBef>
                <a:spcPts val="0"/>
              </a:spcBef>
              <a:spcAft>
                <a:spcPts val="0"/>
              </a:spcAft>
              <a:buClr>
                <a:schemeClr val="dk1"/>
              </a:buClr>
              <a:buSzPts val="1300"/>
              <a:buChar char="➢"/>
            </a:pPr>
            <a:r>
              <a:rPr b="1" lang="en" sz="1300">
                <a:solidFill>
                  <a:schemeClr val="dk1"/>
                </a:solidFill>
              </a:rPr>
              <a:t>Forwarding</a:t>
            </a:r>
            <a:r>
              <a:rPr lang="en" sz="1300">
                <a:solidFill>
                  <a:schemeClr val="dk1"/>
                </a:solidFill>
              </a:rPr>
              <a:t> is used so the </a:t>
            </a:r>
            <a:r>
              <a:rPr b="1" lang="en" sz="1300">
                <a:solidFill>
                  <a:schemeClr val="dk1"/>
                </a:solidFill>
              </a:rPr>
              <a:t>store queue</a:t>
            </a:r>
            <a:r>
              <a:rPr lang="en" sz="1300">
                <a:solidFill>
                  <a:schemeClr val="dk1"/>
                </a:solidFill>
              </a:rPr>
              <a:t> does not wait for the results of its </a:t>
            </a:r>
            <a:r>
              <a:rPr b="1" lang="en" sz="1300">
                <a:solidFill>
                  <a:schemeClr val="dk1"/>
                </a:solidFill>
              </a:rPr>
              <a:t>RS registers</a:t>
            </a:r>
            <a:r>
              <a:rPr lang="en" sz="1300">
                <a:solidFill>
                  <a:schemeClr val="dk1"/>
                </a:solidFill>
              </a:rPr>
              <a:t>.</a:t>
            </a:r>
            <a:br>
              <a:rPr lang="en" sz="1300">
                <a:solidFill>
                  <a:schemeClr val="dk1"/>
                </a:solidFill>
              </a:rPr>
            </a:br>
            <a:endParaRPr sz="1300">
              <a:solidFill>
                <a:schemeClr val="dk1"/>
              </a:solidFill>
            </a:endParaRPr>
          </a:p>
          <a:p>
            <a:pPr indent="-311150" lvl="0" marL="457200" rtl="0" algn="l">
              <a:spcBef>
                <a:spcPts val="0"/>
              </a:spcBef>
              <a:spcAft>
                <a:spcPts val="0"/>
              </a:spcAft>
              <a:buClr>
                <a:schemeClr val="dk1"/>
              </a:buClr>
              <a:buSzPts val="1300"/>
              <a:buChar char="➢"/>
            </a:pPr>
            <a:r>
              <a:rPr lang="en" sz="1300">
                <a:solidFill>
                  <a:schemeClr val="dk1"/>
                </a:solidFill>
              </a:rPr>
              <a:t>You can select whether you have a </a:t>
            </a:r>
            <a:r>
              <a:rPr b="1" lang="en" sz="1300">
                <a:solidFill>
                  <a:schemeClr val="dk1"/>
                </a:solidFill>
              </a:rPr>
              <a:t>cache</a:t>
            </a:r>
            <a:r>
              <a:rPr lang="en" sz="1300">
                <a:solidFill>
                  <a:schemeClr val="dk1"/>
                </a:solidFill>
              </a:rPr>
              <a:t> or not and define the </a:t>
            </a:r>
            <a:r>
              <a:rPr b="1" lang="en" sz="1300">
                <a:solidFill>
                  <a:schemeClr val="dk1"/>
                </a:solidFill>
              </a:rPr>
              <a:t>address range</a:t>
            </a:r>
            <a:r>
              <a:rPr lang="en" sz="1300">
                <a:solidFill>
                  <a:schemeClr val="dk1"/>
                </a:solidFill>
              </a:rPr>
              <a:t>.</a:t>
            </a:r>
            <a:br>
              <a:rPr lang="en" sz="1300">
                <a:solidFill>
                  <a:schemeClr val="dk1"/>
                </a:solidFill>
              </a:rPr>
            </a:br>
            <a:endParaRPr sz="1300">
              <a:solidFill>
                <a:schemeClr val="dk1"/>
              </a:solidFill>
            </a:endParaRPr>
          </a:p>
          <a:p>
            <a:pPr indent="-311150" lvl="0" marL="457200" rtl="0" algn="l">
              <a:spcBef>
                <a:spcPts val="0"/>
              </a:spcBef>
              <a:spcAft>
                <a:spcPts val="0"/>
              </a:spcAft>
              <a:buClr>
                <a:schemeClr val="dk1"/>
              </a:buClr>
              <a:buSzPts val="1300"/>
              <a:buChar char="➢"/>
            </a:pPr>
            <a:r>
              <a:rPr lang="en" sz="1300">
                <a:solidFill>
                  <a:schemeClr val="dk1"/>
                </a:solidFill>
              </a:rPr>
              <a:t>Finally, you can easily adjust the </a:t>
            </a:r>
            <a:r>
              <a:rPr b="1" lang="en" sz="1300">
                <a:solidFill>
                  <a:schemeClr val="dk1"/>
                </a:solidFill>
              </a:rPr>
              <a:t>cache parameters</a:t>
            </a:r>
            <a:r>
              <a:rPr lang="en" sz="1300">
                <a:solidFill>
                  <a:schemeClr val="dk1"/>
                </a:solidFill>
              </a:rPr>
              <a:t> and </a:t>
            </a:r>
            <a:r>
              <a:rPr b="1" lang="en" sz="1300">
                <a:solidFill>
                  <a:schemeClr val="dk1"/>
                </a:solidFill>
              </a:rPr>
              <a:t>exclude</a:t>
            </a:r>
            <a:r>
              <a:rPr lang="en" sz="1300">
                <a:solidFill>
                  <a:schemeClr val="dk1"/>
                </a:solidFill>
              </a:rPr>
              <a:t> certain sections from it.</a:t>
            </a:r>
            <a:br>
              <a:rPr lang="en" sz="1300">
                <a:solidFill>
                  <a:schemeClr val="dk1"/>
                </a:solidFill>
              </a:rPr>
            </a:br>
            <a:endParaRPr sz="1300">
              <a:solidFill>
                <a:schemeClr val="dk1"/>
              </a:solidFill>
            </a:endParaRPr>
          </a:p>
          <a:p>
            <a:pPr indent="-311150" lvl="0" marL="457200" rtl="0" algn="l">
              <a:spcBef>
                <a:spcPts val="0"/>
              </a:spcBef>
              <a:spcAft>
                <a:spcPts val="0"/>
              </a:spcAft>
              <a:buClr>
                <a:schemeClr val="dk1"/>
              </a:buClr>
              <a:buSzPts val="1300"/>
              <a:buChar char="➢"/>
            </a:pPr>
            <a:r>
              <a:rPr lang="en" sz="1300">
                <a:solidFill>
                  <a:schemeClr val="dk1"/>
                </a:solidFill>
              </a:rPr>
              <a:t>The size of the </a:t>
            </a:r>
            <a:r>
              <a:rPr b="1" lang="en" sz="1300">
                <a:solidFill>
                  <a:schemeClr val="dk1"/>
                </a:solidFill>
              </a:rPr>
              <a:t>Data TLB</a:t>
            </a:r>
            <a:r>
              <a:rPr lang="en" sz="1300">
                <a:solidFill>
                  <a:schemeClr val="dk1"/>
                </a:solidFill>
              </a:rPr>
              <a:t> can also be modified, or you can use a </a:t>
            </a:r>
            <a:r>
              <a:rPr b="1" lang="en" sz="1300">
                <a:solidFill>
                  <a:schemeClr val="dk1"/>
                </a:solidFill>
              </a:rPr>
              <a:t>scratchpad</a:t>
            </a:r>
            <a:r>
              <a:rPr lang="en" sz="1300">
                <a:solidFill>
                  <a:schemeClr val="dk1"/>
                </a:solidFill>
              </a:rPr>
              <a:t> or simply a </a:t>
            </a:r>
            <a:r>
              <a:rPr b="1" lang="en" sz="1300">
                <a:solidFill>
                  <a:schemeClr val="dk1"/>
                </a:solidFill>
              </a:rPr>
              <a:t>bus connection</a:t>
            </a:r>
            <a:r>
              <a:rPr lang="en" sz="1300">
                <a:solidFill>
                  <a:schemeClr val="dk1"/>
                </a:solidFill>
              </a:rPr>
              <a:t> for </a:t>
            </a:r>
            <a:r>
              <a:rPr b="1" lang="en" sz="1300">
                <a:solidFill>
                  <a:schemeClr val="dk1"/>
                </a:solidFill>
              </a:rPr>
              <a:t>data read</a:t>
            </a:r>
            <a:r>
              <a:rPr lang="en" sz="1300">
                <a:solidFill>
                  <a:schemeClr val="dk1"/>
                </a:solidFill>
              </a:rPr>
              <a:t>.</a:t>
            </a:r>
            <a:endParaRPr sz="1900"/>
          </a:p>
        </p:txBody>
      </p:sp>
      <p:pic>
        <p:nvPicPr>
          <p:cNvPr id="1790" name="Google Shape;1790;p123"/>
          <p:cNvPicPr preferRelativeResize="0"/>
          <p:nvPr/>
        </p:nvPicPr>
        <p:blipFill>
          <a:blip r:embed="rId4">
            <a:alphaModFix/>
          </a:blip>
          <a:stretch>
            <a:fillRect/>
          </a:stretch>
        </p:blipFill>
        <p:spPr>
          <a:xfrm>
            <a:off x="6312399" y="1152475"/>
            <a:ext cx="2831601" cy="2722343"/>
          </a:xfrm>
          <a:prstGeom prst="rect">
            <a:avLst/>
          </a:prstGeom>
          <a:noFill/>
          <a:ln>
            <a:noFill/>
          </a:ln>
        </p:spPr>
      </p:pic>
      <p:sp>
        <p:nvSpPr>
          <p:cNvPr id="1791" name="Google Shape;1791;p123"/>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792" name="Google Shape;1792;p123"/>
          <p:cNvPicPr preferRelativeResize="0"/>
          <p:nvPr/>
        </p:nvPicPr>
        <p:blipFill>
          <a:blip r:embed="rId5">
            <a:alphaModFix/>
          </a:blip>
          <a:stretch>
            <a:fillRect/>
          </a:stretch>
        </p:blipFill>
        <p:spPr>
          <a:xfrm>
            <a:off x="13075" y="4848175"/>
            <a:ext cx="752499" cy="295325"/>
          </a:xfrm>
          <a:prstGeom prst="rect">
            <a:avLst/>
          </a:prstGeom>
          <a:noFill/>
          <a:ln>
            <a:noFill/>
          </a:ln>
        </p:spPr>
      </p:pic>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796" name="Shape 1796"/>
        <p:cNvGrpSpPr/>
        <p:nvPr/>
      </p:nvGrpSpPr>
      <p:grpSpPr>
        <a:xfrm>
          <a:off x="0" y="0"/>
          <a:ext cx="0" cy="0"/>
          <a:chOff x="0" y="0"/>
          <a:chExt cx="0" cy="0"/>
        </a:xfrm>
      </p:grpSpPr>
      <p:sp>
        <p:nvSpPr>
          <p:cNvPr id="1797" name="Google Shape;1797;p124"/>
          <p:cNvSpPr txBox="1"/>
          <p:nvPr>
            <p:ph type="title"/>
          </p:nvPr>
        </p:nvSpPr>
        <p:spPr>
          <a:xfrm>
            <a:off x="0" y="9472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CPU Configuration(Fetch Unit)</a:t>
            </a:r>
            <a:endParaRPr sz="2200">
              <a:solidFill>
                <a:schemeClr val="lt1"/>
              </a:solidFill>
            </a:endParaRPr>
          </a:p>
        </p:txBody>
      </p:sp>
      <p:sp>
        <p:nvSpPr>
          <p:cNvPr id="1798" name="Google Shape;1798;p124"/>
          <p:cNvSpPr txBox="1"/>
          <p:nvPr>
            <p:ph idx="1" type="body"/>
          </p:nvPr>
        </p:nvSpPr>
        <p:spPr>
          <a:xfrm>
            <a:off x="311700" y="1152475"/>
            <a:ext cx="3807000" cy="3416400"/>
          </a:xfrm>
          <a:prstGeom prst="rect">
            <a:avLst/>
          </a:prstGeom>
        </p:spPr>
        <p:txBody>
          <a:bodyPr anchorCtr="0" anchor="t" bIns="0" lIns="0" spcFirstLastPara="1" rIns="0" wrap="square" tIns="0">
            <a:normAutofit/>
          </a:bodyPr>
          <a:lstStyle/>
          <a:p>
            <a:pPr indent="-317500" lvl="0" marL="457200" rtl="0" algn="l">
              <a:spcBef>
                <a:spcPts val="0"/>
              </a:spcBef>
              <a:spcAft>
                <a:spcPts val="0"/>
              </a:spcAft>
              <a:buClr>
                <a:schemeClr val="dk1"/>
              </a:buClr>
              <a:buSzPts val="1400"/>
              <a:buChar char="➢"/>
            </a:pPr>
            <a:r>
              <a:rPr lang="en" sz="1400">
                <a:solidFill>
                  <a:schemeClr val="dk1"/>
                </a:solidFill>
              </a:rPr>
              <a:t>You can select between having a </a:t>
            </a:r>
            <a:r>
              <a:rPr b="1" lang="en" sz="1400">
                <a:solidFill>
                  <a:schemeClr val="dk1"/>
                </a:solidFill>
              </a:rPr>
              <a:t>cache</a:t>
            </a:r>
            <a:r>
              <a:rPr lang="en" sz="1400">
                <a:solidFill>
                  <a:schemeClr val="dk1"/>
                </a:solidFill>
              </a:rPr>
              <a:t>, a </a:t>
            </a:r>
            <a:r>
              <a:rPr b="1" lang="en" sz="1400">
                <a:solidFill>
                  <a:schemeClr val="dk1"/>
                </a:solidFill>
              </a:rPr>
              <a:t>scratchpad</a:t>
            </a:r>
            <a:r>
              <a:rPr lang="en" sz="1400">
                <a:solidFill>
                  <a:schemeClr val="dk1"/>
                </a:solidFill>
              </a:rPr>
              <a:t>, or a simple </a:t>
            </a:r>
            <a:r>
              <a:rPr b="1" lang="en" sz="1400">
                <a:solidFill>
                  <a:schemeClr val="dk1"/>
                </a:solidFill>
              </a:rPr>
              <a:t>bus connection</a:t>
            </a:r>
            <a:r>
              <a:rPr lang="en" sz="1400">
                <a:solidFill>
                  <a:schemeClr val="dk1"/>
                </a:solidFill>
              </a:rPr>
              <a:t> with no additional components.</a:t>
            </a:r>
            <a:br>
              <a:rPr lang="en" sz="1400">
                <a:solidFill>
                  <a:schemeClr val="dk1"/>
                </a:solidFill>
              </a:rPr>
            </a:b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You have the flexibility to experiment and find the best </a:t>
            </a:r>
            <a:r>
              <a:rPr b="1" lang="en" sz="1400">
                <a:solidFill>
                  <a:schemeClr val="dk1"/>
                </a:solidFill>
              </a:rPr>
              <a:t>cache configuration</a:t>
            </a:r>
            <a:r>
              <a:rPr lang="en" sz="1400">
                <a:solidFill>
                  <a:schemeClr val="dk1"/>
                </a:solidFill>
              </a:rPr>
              <a:t> for your needs.</a:t>
            </a:r>
            <a:br>
              <a:rPr lang="en" sz="1400">
                <a:solidFill>
                  <a:schemeClr val="dk1"/>
                </a:solidFill>
              </a:rPr>
            </a:b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You can also adjust the </a:t>
            </a:r>
            <a:r>
              <a:rPr b="1" lang="en" sz="1400">
                <a:solidFill>
                  <a:schemeClr val="dk1"/>
                </a:solidFill>
              </a:rPr>
              <a:t>TLB size</a:t>
            </a:r>
            <a:r>
              <a:rPr lang="en" sz="1400">
                <a:solidFill>
                  <a:schemeClr val="dk1"/>
                </a:solidFill>
              </a:rPr>
              <a:t> to fit your requirements.</a:t>
            </a:r>
            <a:br>
              <a:rPr lang="en" sz="1400">
                <a:solidFill>
                  <a:schemeClr val="dk1"/>
                </a:solidFill>
              </a:rPr>
            </a:b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Finally, you can </a:t>
            </a:r>
            <a:r>
              <a:rPr b="1" lang="en" sz="1400">
                <a:solidFill>
                  <a:schemeClr val="dk1"/>
                </a:solidFill>
              </a:rPr>
              <a:t>include</a:t>
            </a:r>
            <a:r>
              <a:rPr lang="en" sz="1400">
                <a:solidFill>
                  <a:schemeClr val="dk1"/>
                </a:solidFill>
              </a:rPr>
              <a:t>, </a:t>
            </a:r>
            <a:r>
              <a:rPr b="1" lang="en" sz="1400">
                <a:solidFill>
                  <a:schemeClr val="dk1"/>
                </a:solidFill>
              </a:rPr>
              <a:t>exclude</a:t>
            </a:r>
            <a:r>
              <a:rPr lang="en" sz="1400">
                <a:solidFill>
                  <a:schemeClr val="dk1"/>
                </a:solidFill>
              </a:rPr>
              <a:t>, and modify the </a:t>
            </a:r>
            <a:r>
              <a:rPr b="1" lang="en" sz="1400">
                <a:solidFill>
                  <a:schemeClr val="dk1"/>
                </a:solidFill>
              </a:rPr>
              <a:t>size</a:t>
            </a:r>
            <a:r>
              <a:rPr lang="en" sz="1400">
                <a:solidFill>
                  <a:schemeClr val="dk1"/>
                </a:solidFill>
              </a:rPr>
              <a:t> of the </a:t>
            </a:r>
            <a:r>
              <a:rPr b="1" lang="en" sz="1400">
                <a:solidFill>
                  <a:schemeClr val="dk1"/>
                </a:solidFill>
              </a:rPr>
              <a:t>branch predictor</a:t>
            </a:r>
            <a:r>
              <a:rPr lang="en" sz="1400">
                <a:solidFill>
                  <a:schemeClr val="dk1"/>
                </a:solidFill>
              </a:rPr>
              <a:t>.</a:t>
            </a:r>
            <a:endParaRPr sz="1400">
              <a:solidFill>
                <a:schemeClr val="dk1"/>
              </a:solidFill>
            </a:endParaRPr>
          </a:p>
        </p:txBody>
      </p:sp>
      <p:pic>
        <p:nvPicPr>
          <p:cNvPr id="1799" name="Google Shape;1799;p124"/>
          <p:cNvPicPr preferRelativeResize="0"/>
          <p:nvPr/>
        </p:nvPicPr>
        <p:blipFill>
          <a:blip r:embed="rId3">
            <a:alphaModFix/>
          </a:blip>
          <a:stretch>
            <a:fillRect/>
          </a:stretch>
        </p:blipFill>
        <p:spPr>
          <a:xfrm>
            <a:off x="4215025" y="1170125"/>
            <a:ext cx="2432227" cy="3820975"/>
          </a:xfrm>
          <a:prstGeom prst="rect">
            <a:avLst/>
          </a:prstGeom>
          <a:noFill/>
          <a:ln>
            <a:noFill/>
          </a:ln>
        </p:spPr>
      </p:pic>
      <p:pic>
        <p:nvPicPr>
          <p:cNvPr id="1800" name="Google Shape;1800;p124"/>
          <p:cNvPicPr preferRelativeResize="0"/>
          <p:nvPr/>
        </p:nvPicPr>
        <p:blipFill>
          <a:blip r:embed="rId4">
            <a:alphaModFix/>
          </a:blip>
          <a:stretch>
            <a:fillRect/>
          </a:stretch>
        </p:blipFill>
        <p:spPr>
          <a:xfrm>
            <a:off x="6694052" y="1170125"/>
            <a:ext cx="2409825" cy="2009775"/>
          </a:xfrm>
          <a:prstGeom prst="rect">
            <a:avLst/>
          </a:prstGeom>
          <a:noFill/>
          <a:ln>
            <a:noFill/>
          </a:ln>
        </p:spPr>
      </p:pic>
      <p:sp>
        <p:nvSpPr>
          <p:cNvPr id="1801" name="Google Shape;1801;p124"/>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802" name="Google Shape;1802;p124"/>
          <p:cNvPicPr preferRelativeResize="0"/>
          <p:nvPr/>
        </p:nvPicPr>
        <p:blipFill>
          <a:blip r:embed="rId5">
            <a:alphaModFix/>
          </a:blip>
          <a:stretch>
            <a:fillRect/>
          </a:stretch>
        </p:blipFill>
        <p:spPr>
          <a:xfrm>
            <a:off x="13075" y="4815325"/>
            <a:ext cx="836225" cy="3281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6"/>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80" name="Google Shape;180;p26"/>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Fetch PC</a:t>
            </a:r>
            <a:endParaRPr sz="2200">
              <a:solidFill>
                <a:schemeClr val="lt1"/>
              </a:solidFill>
            </a:endParaRPr>
          </a:p>
        </p:txBody>
      </p:sp>
      <p:sp>
        <p:nvSpPr>
          <p:cNvPr id="181" name="Google Shape;181;p26"/>
          <p:cNvSpPr txBox="1"/>
          <p:nvPr/>
        </p:nvSpPr>
        <p:spPr>
          <a:xfrm>
            <a:off x="3941375" y="1290075"/>
            <a:ext cx="7968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500"/>
              <a:t>PC+4</a:t>
            </a:r>
            <a:endParaRPr b="1" sz="1500"/>
          </a:p>
        </p:txBody>
      </p:sp>
      <p:cxnSp>
        <p:nvCxnSpPr>
          <p:cNvPr id="182" name="Google Shape;182;p26"/>
          <p:cNvCxnSpPr/>
          <p:nvPr/>
        </p:nvCxnSpPr>
        <p:spPr>
          <a:xfrm rot="10800000">
            <a:off x="4682900" y="15307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83" name="Google Shape;183;p26"/>
          <p:cNvCxnSpPr>
            <a:stCxn id="184" idx="3"/>
          </p:cNvCxnSpPr>
          <p:nvPr/>
        </p:nvCxnSpPr>
        <p:spPr>
          <a:xfrm>
            <a:off x="5254000" y="4167324"/>
            <a:ext cx="9000" cy="224100"/>
          </a:xfrm>
          <a:prstGeom prst="straightConnector1">
            <a:avLst/>
          </a:prstGeom>
          <a:noFill/>
          <a:ln cap="flat" cmpd="sng" w="9525">
            <a:solidFill>
              <a:schemeClr val="dk2"/>
            </a:solidFill>
            <a:prstDash val="solid"/>
            <a:round/>
            <a:headEnd len="med" w="med" type="none"/>
            <a:tailEnd len="med" w="med" type="none"/>
          </a:ln>
        </p:spPr>
      </p:cxnSp>
      <p:cxnSp>
        <p:nvCxnSpPr>
          <p:cNvPr id="185" name="Google Shape;185;p26"/>
          <p:cNvCxnSpPr/>
          <p:nvPr/>
        </p:nvCxnSpPr>
        <p:spPr>
          <a:xfrm rot="10800000">
            <a:off x="5521100" y="27499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86" name="Google Shape;186;p26"/>
          <p:cNvCxnSpPr/>
          <p:nvPr/>
        </p:nvCxnSpPr>
        <p:spPr>
          <a:xfrm rot="10800000">
            <a:off x="6206900" y="2749925"/>
            <a:ext cx="239100" cy="0"/>
          </a:xfrm>
          <a:prstGeom prst="straightConnector1">
            <a:avLst/>
          </a:prstGeom>
          <a:noFill/>
          <a:ln cap="flat" cmpd="sng" w="9525">
            <a:solidFill>
              <a:schemeClr val="dk2"/>
            </a:solidFill>
            <a:prstDash val="solid"/>
            <a:round/>
            <a:headEnd len="med" w="med" type="none"/>
            <a:tailEnd len="med" w="med" type="none"/>
          </a:ln>
        </p:spPr>
      </p:cxnSp>
      <p:sp>
        <p:nvSpPr>
          <p:cNvPr id="184" name="Google Shape;184;p26"/>
          <p:cNvSpPr/>
          <p:nvPr/>
        </p:nvSpPr>
        <p:spPr>
          <a:xfrm rot="5400000">
            <a:off x="3879850" y="2544975"/>
            <a:ext cx="2748300" cy="6579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87" name="Google Shape;187;p26"/>
          <p:cNvSpPr/>
          <p:nvPr/>
        </p:nvSpPr>
        <p:spPr>
          <a:xfrm>
            <a:off x="5722325" y="2207000"/>
            <a:ext cx="520500" cy="1094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88" name="Google Shape;188;p26"/>
          <p:cNvSpPr txBox="1"/>
          <p:nvPr/>
        </p:nvSpPr>
        <p:spPr>
          <a:xfrm flipH="1" rot="5400000">
            <a:off x="5645850" y="2569475"/>
            <a:ext cx="770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Register</a:t>
            </a:r>
            <a:endParaRPr sz="1200"/>
          </a:p>
        </p:txBody>
      </p:sp>
      <p:sp>
        <p:nvSpPr>
          <p:cNvPr id="189" name="Google Shape;189;p26"/>
          <p:cNvSpPr txBox="1"/>
          <p:nvPr/>
        </p:nvSpPr>
        <p:spPr>
          <a:xfrm flipH="1" rot="5400000">
            <a:off x="5004750" y="2524750"/>
            <a:ext cx="528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MUX</a:t>
            </a:r>
            <a:endParaRPr sz="1200"/>
          </a:p>
        </p:txBody>
      </p:sp>
      <p:sp>
        <p:nvSpPr>
          <p:cNvPr id="190" name="Google Shape;190;p26"/>
          <p:cNvSpPr txBox="1"/>
          <p:nvPr/>
        </p:nvSpPr>
        <p:spPr>
          <a:xfrm>
            <a:off x="273075" y="1160425"/>
            <a:ext cx="3698100" cy="1589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lang="en" sz="2000"/>
              <a:t>In these cases we use the PC+4</a:t>
            </a:r>
            <a:endParaRPr sz="2000"/>
          </a:p>
          <a:p>
            <a:pPr indent="-355600" lvl="1" marL="914400" rtl="0" algn="l">
              <a:spcBef>
                <a:spcPts val="0"/>
              </a:spcBef>
              <a:spcAft>
                <a:spcPts val="0"/>
              </a:spcAft>
              <a:buSzPts val="2000"/>
              <a:buChar char="○"/>
            </a:pPr>
            <a:r>
              <a:rPr lang="en" sz="2000"/>
              <a:t>No Branch Prediction</a:t>
            </a:r>
            <a:endParaRPr sz="2000"/>
          </a:p>
          <a:p>
            <a:pPr indent="-355600" lvl="1" marL="914400" rtl="0" algn="l">
              <a:spcBef>
                <a:spcPts val="0"/>
              </a:spcBef>
              <a:spcAft>
                <a:spcPts val="0"/>
              </a:spcAft>
              <a:buSzPts val="2000"/>
              <a:buChar char="○"/>
            </a:pPr>
            <a:r>
              <a:rPr lang="en" sz="2000"/>
              <a:t>No Interrupt</a:t>
            </a:r>
            <a:endParaRPr sz="2000"/>
          </a:p>
          <a:p>
            <a:pPr indent="-355600" lvl="1" marL="914400" rtl="0" algn="l">
              <a:spcBef>
                <a:spcPts val="0"/>
              </a:spcBef>
              <a:spcAft>
                <a:spcPts val="0"/>
              </a:spcAft>
              <a:buSzPts val="2000"/>
              <a:buChar char="○"/>
            </a:pPr>
            <a:r>
              <a:rPr lang="en" sz="2000"/>
              <a:t>No Flush</a:t>
            </a:r>
            <a:endParaRPr sz="2000"/>
          </a:p>
        </p:txBody>
      </p:sp>
      <p:sp>
        <p:nvSpPr>
          <p:cNvPr id="191" name="Google Shape;191;p26"/>
          <p:cNvSpPr txBox="1"/>
          <p:nvPr/>
        </p:nvSpPr>
        <p:spPr>
          <a:xfrm>
            <a:off x="6444000" y="2585475"/>
            <a:ext cx="58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PC</a:t>
            </a:r>
            <a:endParaRPr sz="1200"/>
          </a:p>
        </p:txBody>
      </p:sp>
      <p:pic>
        <p:nvPicPr>
          <p:cNvPr id="192" name="Google Shape;192;p26"/>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806" name="Shape 1806"/>
        <p:cNvGrpSpPr/>
        <p:nvPr/>
      </p:nvGrpSpPr>
      <p:grpSpPr>
        <a:xfrm>
          <a:off x="0" y="0"/>
          <a:ext cx="0" cy="0"/>
          <a:chOff x="0" y="0"/>
          <a:chExt cx="0" cy="0"/>
        </a:xfrm>
      </p:grpSpPr>
      <p:sp>
        <p:nvSpPr>
          <p:cNvPr id="1807" name="Google Shape;1807;p125"/>
          <p:cNvSpPr txBox="1"/>
          <p:nvPr>
            <p:ph type="title"/>
          </p:nvPr>
        </p:nvSpPr>
        <p:spPr>
          <a:xfrm>
            <a:off x="45950" y="9472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How to Install and work with Litex</a:t>
            </a:r>
            <a:endParaRPr sz="2200">
              <a:solidFill>
                <a:schemeClr val="lt1"/>
              </a:solidFill>
            </a:endParaRPr>
          </a:p>
        </p:txBody>
      </p:sp>
      <p:sp>
        <p:nvSpPr>
          <p:cNvPr id="1808" name="Google Shape;1808;p125"/>
          <p:cNvSpPr txBox="1"/>
          <p:nvPr>
            <p:ph idx="1" type="body"/>
          </p:nvPr>
        </p:nvSpPr>
        <p:spPr>
          <a:xfrm>
            <a:off x="45950" y="1128550"/>
            <a:ext cx="9281400" cy="3416400"/>
          </a:xfrm>
          <a:prstGeom prst="rect">
            <a:avLst/>
          </a:prstGeom>
        </p:spPr>
        <p:txBody>
          <a:bodyPr anchorCtr="0" anchor="t" bIns="0" lIns="0" spcFirstLastPara="1" rIns="0" wrap="square" tIns="0">
            <a:normAutofit/>
          </a:bodyPr>
          <a:lstStyle/>
          <a:p>
            <a:pPr indent="-317500" lvl="0" marL="457200" rtl="0" algn="l">
              <a:spcBef>
                <a:spcPts val="0"/>
              </a:spcBef>
              <a:spcAft>
                <a:spcPts val="0"/>
              </a:spcAft>
              <a:buSzPts val="1400"/>
              <a:buChar char="➢"/>
            </a:pPr>
            <a:r>
              <a:rPr lang="en" u="sng">
                <a:solidFill>
                  <a:schemeClr val="hlink"/>
                </a:solidFill>
                <a:hlinkClick r:id="rId3"/>
              </a:rPr>
              <a:t>https://github.com/enjoy-digital/litex/pull/2211</a:t>
            </a:r>
            <a:endParaRPr/>
          </a:p>
          <a:p>
            <a:pPr indent="-317500" lvl="0" marL="457200" rtl="0" algn="l">
              <a:spcBef>
                <a:spcPts val="0"/>
              </a:spcBef>
              <a:spcAft>
                <a:spcPts val="0"/>
              </a:spcAft>
              <a:buSzPts val="1400"/>
              <a:buChar char="➢"/>
            </a:pPr>
            <a:r>
              <a:rPr lang="en" u="sng">
                <a:solidFill>
                  <a:schemeClr val="hlink"/>
                </a:solidFill>
                <a:hlinkClick r:id="rId4"/>
              </a:rPr>
              <a:t>https://github.com/litex-hub/pythondata-cpu-cva5/pull/1</a:t>
            </a:r>
            <a:endParaRPr/>
          </a:p>
          <a:p>
            <a:pPr indent="-317500" lvl="0" marL="457200" rtl="0" algn="l">
              <a:spcBef>
                <a:spcPts val="0"/>
              </a:spcBef>
              <a:spcAft>
                <a:spcPts val="0"/>
              </a:spcAft>
              <a:buSzPts val="1400"/>
              <a:buChar char="➢"/>
            </a:pPr>
            <a:r>
              <a:rPr lang="en"/>
              <a:t>Installation:</a:t>
            </a:r>
            <a:endParaRPr/>
          </a:p>
          <a:p>
            <a:pPr indent="-317500" lvl="1" marL="914400" rtl="0" algn="l">
              <a:spcBef>
                <a:spcPts val="0"/>
              </a:spcBef>
              <a:spcAft>
                <a:spcPts val="0"/>
              </a:spcAft>
              <a:buSzPts val="1400"/>
              <a:buChar char="○"/>
            </a:pPr>
            <a:r>
              <a:rPr lang="en"/>
              <a:t>$ wget https://raw.githubusercontent.com/enjoy-digital/litex/master/litex_setup.py</a:t>
            </a:r>
            <a:endParaRPr/>
          </a:p>
          <a:p>
            <a:pPr indent="-317500" lvl="1" marL="914400" rtl="0" algn="l">
              <a:spcBef>
                <a:spcPts val="0"/>
              </a:spcBef>
              <a:spcAft>
                <a:spcPts val="0"/>
              </a:spcAft>
              <a:buSzPts val="1400"/>
              <a:buChar char="○"/>
            </a:pPr>
            <a:r>
              <a:rPr lang="en"/>
              <a:t>$ chmod +x litex_setup.py</a:t>
            </a:r>
            <a:endParaRPr/>
          </a:p>
          <a:p>
            <a:pPr indent="-317500" lvl="1" marL="914400" rtl="0" algn="l">
              <a:spcBef>
                <a:spcPts val="0"/>
              </a:spcBef>
              <a:spcAft>
                <a:spcPts val="0"/>
              </a:spcAft>
              <a:buSzPts val="1400"/>
              <a:buChar char="○"/>
            </a:pPr>
            <a:r>
              <a:rPr lang="en"/>
              <a:t>$ ./litex_setup.py --init --install --user (--user to install to user directory) --config=(minimal, standard, full)</a:t>
            </a:r>
            <a:endParaRPr/>
          </a:p>
          <a:p>
            <a:pPr indent="-317500" lvl="1" marL="914400" rtl="0" algn="l">
              <a:spcBef>
                <a:spcPts val="0"/>
              </a:spcBef>
              <a:spcAft>
                <a:spcPts val="0"/>
              </a:spcAft>
              <a:buSzPts val="1400"/>
              <a:buChar char="○"/>
            </a:pPr>
            <a:r>
              <a:rPr lang="en"/>
              <a:t>$ pip3 install meson ninja</a:t>
            </a:r>
            <a:endParaRPr/>
          </a:p>
          <a:p>
            <a:pPr indent="-317500" lvl="1" marL="914400" rtl="0" algn="l">
              <a:spcBef>
                <a:spcPts val="0"/>
              </a:spcBef>
              <a:spcAft>
                <a:spcPts val="0"/>
              </a:spcAft>
              <a:buSzPts val="1400"/>
              <a:buChar char="○"/>
            </a:pPr>
            <a:r>
              <a:rPr lang="en"/>
              <a:t>$ ./litex_setup.py --gcc=riscv</a:t>
            </a:r>
            <a:endParaRPr/>
          </a:p>
          <a:p>
            <a:pPr indent="-317500" lvl="1" marL="914400" rtl="0" algn="l">
              <a:spcBef>
                <a:spcPts val="0"/>
              </a:spcBef>
              <a:spcAft>
                <a:spcPts val="0"/>
              </a:spcAft>
              <a:buSzPts val="1400"/>
              <a:buChar char="○"/>
            </a:pPr>
            <a:r>
              <a:rPr lang="en"/>
              <a:t>Install Vivado</a:t>
            </a:r>
            <a:endParaRPr/>
          </a:p>
          <a:p>
            <a:pPr indent="0" lvl="0" marL="0" rtl="0" algn="l">
              <a:spcBef>
                <a:spcPts val="0"/>
              </a:spcBef>
              <a:spcAft>
                <a:spcPts val="0"/>
              </a:spcAft>
              <a:buNone/>
            </a:pPr>
            <a:r>
              <a:t/>
            </a:r>
            <a:endParaRPr/>
          </a:p>
        </p:txBody>
      </p:sp>
      <p:sp>
        <p:nvSpPr>
          <p:cNvPr id="1809" name="Google Shape;1809;p125"/>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810" name="Google Shape;1810;p125"/>
          <p:cNvPicPr preferRelativeResize="0"/>
          <p:nvPr/>
        </p:nvPicPr>
        <p:blipFill>
          <a:blip r:embed="rId5">
            <a:alphaModFix/>
          </a:blip>
          <a:stretch>
            <a:fillRect/>
          </a:stretch>
        </p:blipFill>
        <p:spPr>
          <a:xfrm>
            <a:off x="13075" y="4815325"/>
            <a:ext cx="836225" cy="328175"/>
          </a:xfrm>
          <a:prstGeom prst="rect">
            <a:avLst/>
          </a:prstGeom>
          <a:noFill/>
          <a:ln>
            <a:noFill/>
          </a:ln>
        </p:spPr>
      </p:pic>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814" name="Shape 1814"/>
        <p:cNvGrpSpPr/>
        <p:nvPr/>
      </p:nvGrpSpPr>
      <p:grpSpPr>
        <a:xfrm>
          <a:off x="0" y="0"/>
          <a:ext cx="0" cy="0"/>
          <a:chOff x="0" y="0"/>
          <a:chExt cx="0" cy="0"/>
        </a:xfrm>
      </p:grpSpPr>
      <p:sp>
        <p:nvSpPr>
          <p:cNvPr id="1815" name="Google Shape;1815;p126"/>
          <p:cNvSpPr txBox="1"/>
          <p:nvPr>
            <p:ph type="title"/>
          </p:nvPr>
        </p:nvSpPr>
        <p:spPr>
          <a:xfrm>
            <a:off x="88225" y="9472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How to Run and Work With Litex</a:t>
            </a:r>
            <a:endParaRPr sz="2200">
              <a:solidFill>
                <a:schemeClr val="lt1"/>
              </a:solidFill>
            </a:endParaRPr>
          </a:p>
        </p:txBody>
      </p:sp>
      <p:sp>
        <p:nvSpPr>
          <p:cNvPr id="1816" name="Google Shape;1816;p126"/>
          <p:cNvSpPr txBox="1"/>
          <p:nvPr>
            <p:ph idx="1" type="body"/>
          </p:nvPr>
        </p:nvSpPr>
        <p:spPr>
          <a:xfrm>
            <a:off x="311700" y="1152475"/>
            <a:ext cx="8520600" cy="3416400"/>
          </a:xfrm>
          <a:prstGeom prst="rect">
            <a:avLst/>
          </a:prstGeom>
        </p:spPr>
        <p:txBody>
          <a:bodyPr anchorCtr="0" anchor="t" bIns="0" lIns="0" spcFirstLastPara="1" rIns="0" wrap="square" tIns="0">
            <a:normAutofit lnSpcReduction="10000"/>
          </a:bodyPr>
          <a:lstStyle/>
          <a:p>
            <a:pPr indent="-317500" lvl="0" marL="457200" rtl="0" algn="l">
              <a:spcBef>
                <a:spcPts val="0"/>
              </a:spcBef>
              <a:spcAft>
                <a:spcPts val="0"/>
              </a:spcAft>
              <a:buSzPts val="1400"/>
              <a:buChar char="➢"/>
            </a:pPr>
            <a:r>
              <a:rPr lang="en"/>
              <a:t>Run on Simulation:</a:t>
            </a:r>
            <a:endParaRPr/>
          </a:p>
          <a:p>
            <a:pPr indent="-317500" lvl="1" marL="914400" rtl="0" algn="l">
              <a:spcBef>
                <a:spcPts val="0"/>
              </a:spcBef>
              <a:spcAft>
                <a:spcPts val="0"/>
              </a:spcAft>
              <a:buSzPts val="1400"/>
              <a:buChar char="○"/>
            </a:pPr>
            <a:r>
              <a:rPr lang="en"/>
              <a:t>litex_sim  --cpu-type cva5 --with-sdram --sdram-init (binary file or a group of binaries) --cpu-count 1 </a:t>
            </a:r>
            <a:r>
              <a:rPr lang="en"/>
              <a:t>--</a:t>
            </a:r>
            <a:r>
              <a:rPr lang="en"/>
              <a:t>variant (Linux, non) </a:t>
            </a:r>
            <a:r>
              <a:rPr lang="en"/>
              <a:t>--bust-type (wishbone or axi)</a:t>
            </a:r>
            <a:endParaRPr/>
          </a:p>
          <a:p>
            <a:pPr indent="-317500" lvl="0" marL="457200" rtl="0" algn="l">
              <a:spcBef>
                <a:spcPts val="0"/>
              </a:spcBef>
              <a:spcAft>
                <a:spcPts val="0"/>
              </a:spcAft>
              <a:buSzPts val="1400"/>
              <a:buChar char="➢"/>
            </a:pPr>
            <a:r>
              <a:rPr lang="en"/>
              <a:t>Run on Hardware:</a:t>
            </a:r>
            <a:endParaRPr/>
          </a:p>
          <a:p>
            <a:pPr indent="-317500" lvl="1" marL="914400" rtl="0" algn="l">
              <a:spcBef>
                <a:spcPts val="0"/>
              </a:spcBef>
              <a:spcAft>
                <a:spcPts val="0"/>
              </a:spcAft>
              <a:buSzPts val="1400"/>
              <a:buChar char="○"/>
            </a:pPr>
            <a:r>
              <a:rPr lang="en"/>
              <a:t>python3 -m litex_boards.targets.xilinx_vcu118 </a:t>
            </a:r>
            <a:r>
              <a:rPr lang="en"/>
              <a:t>--build  --cpu-type cva5 --cpu-count 1 --variant (Linux, non) --bust-type (wishbone or axi) </a:t>
            </a:r>
            <a:endParaRPr/>
          </a:p>
          <a:p>
            <a:pPr indent="-317500" lvl="0" marL="457200" rtl="0" algn="l">
              <a:spcBef>
                <a:spcPts val="0"/>
              </a:spcBef>
              <a:spcAft>
                <a:spcPts val="0"/>
              </a:spcAft>
              <a:buSzPts val="1400"/>
              <a:buChar char="➢"/>
            </a:pPr>
            <a:r>
              <a:rPr lang="en"/>
              <a:t>cpu-variant(different compilers for the bare metal)</a:t>
            </a:r>
            <a:endParaRPr sz="1050">
              <a:solidFill>
                <a:srgbClr val="CCCCCC"/>
              </a:solidFill>
              <a:highlight>
                <a:srgbClr val="1F1F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en" sz="1050">
                <a:solidFill>
                  <a:srgbClr val="CCCCCC"/>
                </a:solidFill>
                <a:highlight>
                  <a:srgbClr val="1F1F1F"/>
                </a:highlight>
                <a:latin typeface="Courier New"/>
                <a:ea typeface="Courier New"/>
                <a:cs typeface="Courier New"/>
                <a:sym typeface="Courier New"/>
              </a:rPr>
              <a:t>CPU_VARIANTS </a:t>
            </a:r>
            <a:r>
              <a:rPr lang="en" sz="1050">
                <a:solidFill>
                  <a:srgbClr val="D4D4D4"/>
                </a:solidFill>
                <a:highlight>
                  <a:srgbClr val="1F1F1F"/>
                </a:highlight>
                <a:latin typeface="Courier New"/>
                <a:ea typeface="Courier New"/>
                <a:cs typeface="Courier New"/>
                <a:sym typeface="Courier New"/>
              </a:rPr>
              <a:t>=</a:t>
            </a:r>
            <a:r>
              <a:rPr lang="en" sz="1050">
                <a:solidFill>
                  <a:srgbClr val="CCCCCC"/>
                </a:solidFill>
                <a:highlight>
                  <a:srgbClr val="1F1F1F"/>
                </a:highlight>
                <a:latin typeface="Courier New"/>
                <a:ea typeface="Courier New"/>
                <a:cs typeface="Courier New"/>
                <a:sym typeface="Courier New"/>
              </a:rPr>
              <a:t> [</a:t>
            </a:r>
            <a:r>
              <a:rPr lang="en" sz="1050">
                <a:solidFill>
                  <a:srgbClr val="CE9178"/>
                </a:solidFill>
                <a:highlight>
                  <a:srgbClr val="1F1F1F"/>
                </a:highlight>
                <a:latin typeface="Courier New"/>
                <a:ea typeface="Courier New"/>
                <a:cs typeface="Courier New"/>
                <a:sym typeface="Courier New"/>
              </a:rPr>
              <a:t>"minimal"</a:t>
            </a:r>
            <a:r>
              <a:rPr lang="en" sz="1050">
                <a:solidFill>
                  <a:srgbClr val="CCCCCC"/>
                </a:solidFill>
                <a:highlight>
                  <a:srgbClr val="1F1F1F"/>
                </a:highlight>
                <a:latin typeface="Courier New"/>
                <a:ea typeface="Courier New"/>
                <a:cs typeface="Courier New"/>
                <a:sym typeface="Courier New"/>
              </a:rPr>
              <a:t>, </a:t>
            </a:r>
            <a:r>
              <a:rPr lang="en" sz="1050">
                <a:solidFill>
                  <a:srgbClr val="CE9178"/>
                </a:solidFill>
                <a:highlight>
                  <a:srgbClr val="1F1F1F"/>
                </a:highlight>
                <a:latin typeface="Courier New"/>
                <a:ea typeface="Courier New"/>
                <a:cs typeface="Courier New"/>
                <a:sym typeface="Courier New"/>
              </a:rPr>
              <a:t>"standard"</a:t>
            </a:r>
            <a:r>
              <a:rPr lang="en" sz="1050">
                <a:solidFill>
                  <a:srgbClr val="CCCCCC"/>
                </a:solidFill>
                <a:highlight>
                  <a:srgbClr val="1F1F1F"/>
                </a:highlight>
                <a:latin typeface="Courier New"/>
                <a:ea typeface="Courier New"/>
                <a:cs typeface="Courier New"/>
                <a:sym typeface="Courier New"/>
              </a:rPr>
              <a:t>,</a:t>
            </a:r>
            <a:r>
              <a:rPr lang="en" sz="1050">
                <a:solidFill>
                  <a:srgbClr val="CE9178"/>
                </a:solidFill>
                <a:highlight>
                  <a:srgbClr val="1F1F1F"/>
                </a:highlight>
                <a:latin typeface="Courier New"/>
                <a:ea typeface="Courier New"/>
                <a:cs typeface="Courier New"/>
                <a:sym typeface="Courier New"/>
              </a:rPr>
              <a:t>"standard+atomic"</a:t>
            </a:r>
            <a:r>
              <a:rPr lang="en" sz="1050">
                <a:solidFill>
                  <a:srgbClr val="CCCCCC"/>
                </a:solidFill>
                <a:highlight>
                  <a:srgbClr val="1F1F1F"/>
                </a:highlight>
                <a:latin typeface="Courier New"/>
                <a:ea typeface="Courier New"/>
                <a:cs typeface="Courier New"/>
                <a:sym typeface="Courier New"/>
              </a:rPr>
              <a:t>,</a:t>
            </a:r>
            <a:r>
              <a:rPr lang="en" sz="1050">
                <a:solidFill>
                  <a:srgbClr val="CE9178"/>
                </a:solidFill>
                <a:highlight>
                  <a:srgbClr val="1F1F1F"/>
                </a:highlight>
                <a:latin typeface="Courier New"/>
                <a:ea typeface="Courier New"/>
                <a:cs typeface="Courier New"/>
                <a:sym typeface="Courier New"/>
              </a:rPr>
              <a:t>"standard+atomic+float+double"</a:t>
            </a:r>
            <a:r>
              <a:rPr lang="en" sz="1050">
                <a:solidFill>
                  <a:srgbClr val="CCCCCC"/>
                </a:solidFill>
                <a:highlight>
                  <a:srgbClr val="1F1F1F"/>
                </a:highlight>
                <a:latin typeface="Courier New"/>
                <a:ea typeface="Courier New"/>
                <a:cs typeface="Courier New"/>
                <a:sym typeface="Courier New"/>
              </a:rPr>
              <a:t>]</a:t>
            </a:r>
            <a:endParaRPr sz="1050">
              <a:solidFill>
                <a:srgbClr val="CCCCCC"/>
              </a:solidFill>
              <a:highlight>
                <a:srgbClr val="1F1F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en" sz="1050">
                <a:solidFill>
                  <a:srgbClr val="CCCCCC"/>
                </a:solidFill>
                <a:highlight>
                  <a:srgbClr val="1F1F1F"/>
                </a:highlight>
                <a:latin typeface="Courier New"/>
                <a:ea typeface="Courier New"/>
                <a:cs typeface="Courier New"/>
                <a:sym typeface="Courier New"/>
              </a:rPr>
              <a:t>GCC_FLAGS </a:t>
            </a:r>
            <a:r>
              <a:rPr lang="en" sz="1050">
                <a:solidFill>
                  <a:srgbClr val="D4D4D4"/>
                </a:solidFill>
                <a:highlight>
                  <a:srgbClr val="1F1F1F"/>
                </a:highlight>
                <a:latin typeface="Courier New"/>
                <a:ea typeface="Courier New"/>
                <a:cs typeface="Courier New"/>
                <a:sym typeface="Courier New"/>
              </a:rPr>
              <a:t>=</a:t>
            </a:r>
            <a:r>
              <a:rPr lang="en" sz="1050">
                <a:solidFill>
                  <a:srgbClr val="CCCCCC"/>
                </a:solidFill>
                <a:highlight>
                  <a:srgbClr val="1F1F1F"/>
                </a:highlight>
                <a:latin typeface="Courier New"/>
                <a:ea typeface="Courier New"/>
                <a:cs typeface="Courier New"/>
                <a:sym typeface="Courier New"/>
              </a:rPr>
              <a:t> {</a:t>
            </a:r>
            <a:endParaRPr sz="1050">
              <a:solidFill>
                <a:srgbClr val="6A9955"/>
              </a:solidFill>
              <a:highlight>
                <a:srgbClr val="1F1F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en" sz="1050">
                <a:solidFill>
                  <a:srgbClr val="CCCCCC"/>
                </a:solidFill>
                <a:highlight>
                  <a:srgbClr val="1F1F1F"/>
                </a:highlight>
                <a:latin typeface="Courier New"/>
                <a:ea typeface="Courier New"/>
                <a:cs typeface="Courier New"/>
                <a:sym typeface="Courier New"/>
              </a:rPr>
              <a:t>   </a:t>
            </a:r>
            <a:r>
              <a:rPr lang="en" sz="1050">
                <a:solidFill>
                  <a:srgbClr val="CE9178"/>
                </a:solidFill>
                <a:highlight>
                  <a:srgbClr val="1F1F1F"/>
                </a:highlight>
                <a:latin typeface="Courier New"/>
                <a:ea typeface="Courier New"/>
                <a:cs typeface="Courier New"/>
                <a:sym typeface="Courier New"/>
              </a:rPr>
              <a:t>"minimal"</a:t>
            </a:r>
            <a:r>
              <a:rPr lang="en" sz="1050">
                <a:solidFill>
                  <a:srgbClr val="CCCCCC"/>
                </a:solidFill>
                <a:highlight>
                  <a:srgbClr val="1F1F1F"/>
                </a:highlight>
                <a:latin typeface="Courier New"/>
                <a:ea typeface="Courier New"/>
                <a:cs typeface="Courier New"/>
                <a:sym typeface="Courier New"/>
              </a:rPr>
              <a:t>  : </a:t>
            </a:r>
            <a:r>
              <a:rPr lang="en" sz="1050">
                <a:solidFill>
                  <a:srgbClr val="CE9178"/>
                </a:solidFill>
                <a:highlight>
                  <a:srgbClr val="1F1F1F"/>
                </a:highlight>
                <a:latin typeface="Courier New"/>
                <a:ea typeface="Courier New"/>
                <a:cs typeface="Courier New"/>
                <a:sym typeface="Courier New"/>
              </a:rPr>
              <a:t>"-march=rv32i2p0   -mabi=ilp32 "</a:t>
            </a:r>
            <a:r>
              <a:rPr lang="en" sz="1050">
                <a:solidFill>
                  <a:srgbClr val="CCCCCC"/>
                </a:solidFill>
                <a:highlight>
                  <a:srgbClr val="1F1F1F"/>
                </a:highlight>
                <a:latin typeface="Courier New"/>
                <a:ea typeface="Courier New"/>
                <a:cs typeface="Courier New"/>
                <a:sym typeface="Courier New"/>
              </a:rPr>
              <a:t>,</a:t>
            </a:r>
            <a:endParaRPr sz="1050">
              <a:solidFill>
                <a:srgbClr val="CCCCCC"/>
              </a:solidFill>
              <a:highlight>
                <a:srgbClr val="1F1F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en" sz="1050">
                <a:solidFill>
                  <a:srgbClr val="CCCCCC"/>
                </a:solidFill>
                <a:highlight>
                  <a:srgbClr val="1F1F1F"/>
                </a:highlight>
                <a:latin typeface="Courier New"/>
                <a:ea typeface="Courier New"/>
                <a:cs typeface="Courier New"/>
                <a:sym typeface="Courier New"/>
              </a:rPr>
              <a:t>   </a:t>
            </a:r>
            <a:r>
              <a:rPr lang="en" sz="1050">
                <a:solidFill>
                  <a:srgbClr val="CE9178"/>
                </a:solidFill>
                <a:highlight>
                  <a:srgbClr val="1F1F1F"/>
                </a:highlight>
                <a:latin typeface="Courier New"/>
                <a:ea typeface="Courier New"/>
                <a:cs typeface="Courier New"/>
                <a:sym typeface="Courier New"/>
              </a:rPr>
              <a:t>"standard"</a:t>
            </a:r>
            <a:r>
              <a:rPr lang="en" sz="1050">
                <a:solidFill>
                  <a:srgbClr val="CCCCCC"/>
                </a:solidFill>
                <a:highlight>
                  <a:srgbClr val="1F1F1F"/>
                </a:highlight>
                <a:latin typeface="Courier New"/>
                <a:ea typeface="Courier New"/>
                <a:cs typeface="Courier New"/>
                <a:sym typeface="Courier New"/>
              </a:rPr>
              <a:t> : </a:t>
            </a:r>
            <a:r>
              <a:rPr lang="en" sz="1050">
                <a:solidFill>
                  <a:srgbClr val="CE9178"/>
                </a:solidFill>
                <a:highlight>
                  <a:srgbClr val="1F1F1F"/>
                </a:highlight>
                <a:latin typeface="Courier New"/>
                <a:ea typeface="Courier New"/>
                <a:cs typeface="Courier New"/>
                <a:sym typeface="Courier New"/>
              </a:rPr>
              <a:t>"-march=rv32i2p0_m -mabi=ilp32 "</a:t>
            </a:r>
            <a:r>
              <a:rPr lang="en" sz="1050">
                <a:solidFill>
                  <a:srgbClr val="CCCCCC"/>
                </a:solidFill>
                <a:highlight>
                  <a:srgbClr val="1F1F1F"/>
                </a:highlight>
                <a:latin typeface="Courier New"/>
                <a:ea typeface="Courier New"/>
                <a:cs typeface="Courier New"/>
                <a:sym typeface="Courier New"/>
              </a:rPr>
              <a:t>,</a:t>
            </a:r>
            <a:endParaRPr sz="1050">
              <a:solidFill>
                <a:srgbClr val="CCCCCC"/>
              </a:solidFill>
              <a:highlight>
                <a:srgbClr val="1F1F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en" sz="1050">
                <a:solidFill>
                  <a:srgbClr val="CCCCCC"/>
                </a:solidFill>
                <a:highlight>
                  <a:srgbClr val="1F1F1F"/>
                </a:highlight>
                <a:latin typeface="Courier New"/>
                <a:ea typeface="Courier New"/>
                <a:cs typeface="Courier New"/>
                <a:sym typeface="Courier New"/>
              </a:rPr>
              <a:t>   </a:t>
            </a:r>
            <a:r>
              <a:rPr lang="en" sz="1050">
                <a:solidFill>
                  <a:srgbClr val="CE9178"/>
                </a:solidFill>
                <a:highlight>
                  <a:srgbClr val="1F1F1F"/>
                </a:highlight>
                <a:latin typeface="Courier New"/>
                <a:ea typeface="Courier New"/>
                <a:cs typeface="Courier New"/>
                <a:sym typeface="Courier New"/>
              </a:rPr>
              <a:t>"standard+atomic"</a:t>
            </a:r>
            <a:r>
              <a:rPr lang="en" sz="1050">
                <a:solidFill>
                  <a:srgbClr val="CCCCCC"/>
                </a:solidFill>
                <a:highlight>
                  <a:srgbClr val="1F1F1F"/>
                </a:highlight>
                <a:latin typeface="Courier New"/>
                <a:ea typeface="Courier New"/>
                <a:cs typeface="Courier New"/>
                <a:sym typeface="Courier New"/>
              </a:rPr>
              <a:t> : </a:t>
            </a:r>
            <a:r>
              <a:rPr lang="en" sz="1050">
                <a:solidFill>
                  <a:srgbClr val="CE9178"/>
                </a:solidFill>
                <a:highlight>
                  <a:srgbClr val="1F1F1F"/>
                </a:highlight>
                <a:latin typeface="Courier New"/>
                <a:ea typeface="Courier New"/>
                <a:cs typeface="Courier New"/>
                <a:sym typeface="Courier New"/>
              </a:rPr>
              <a:t>"-march=rv32i2p0_ma -mabi=ilp32 "</a:t>
            </a:r>
            <a:r>
              <a:rPr lang="en" sz="1050">
                <a:solidFill>
                  <a:srgbClr val="CCCCCC"/>
                </a:solidFill>
                <a:highlight>
                  <a:srgbClr val="1F1F1F"/>
                </a:highlight>
                <a:latin typeface="Courier New"/>
                <a:ea typeface="Courier New"/>
                <a:cs typeface="Courier New"/>
                <a:sym typeface="Courier New"/>
              </a:rPr>
              <a:t>,</a:t>
            </a:r>
            <a:endParaRPr sz="1050">
              <a:solidFill>
                <a:srgbClr val="CCCCCC"/>
              </a:solidFill>
              <a:highlight>
                <a:srgbClr val="1F1F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en" sz="1050">
                <a:solidFill>
                  <a:srgbClr val="CCCCCC"/>
                </a:solidFill>
                <a:highlight>
                  <a:srgbClr val="1F1F1F"/>
                </a:highlight>
                <a:latin typeface="Courier New"/>
                <a:ea typeface="Courier New"/>
                <a:cs typeface="Courier New"/>
                <a:sym typeface="Courier New"/>
              </a:rPr>
              <a:t>   </a:t>
            </a:r>
            <a:r>
              <a:rPr lang="en" sz="1050">
                <a:solidFill>
                  <a:srgbClr val="CE9178"/>
                </a:solidFill>
                <a:highlight>
                  <a:srgbClr val="1F1F1F"/>
                </a:highlight>
                <a:latin typeface="Courier New"/>
                <a:ea typeface="Courier New"/>
                <a:cs typeface="Courier New"/>
                <a:sym typeface="Courier New"/>
              </a:rPr>
              <a:t>"standard+atomic+float+double"</a:t>
            </a:r>
            <a:r>
              <a:rPr lang="en" sz="1050">
                <a:solidFill>
                  <a:srgbClr val="CCCCCC"/>
                </a:solidFill>
                <a:highlight>
                  <a:srgbClr val="1F1F1F"/>
                </a:highlight>
                <a:latin typeface="Courier New"/>
                <a:ea typeface="Courier New"/>
                <a:cs typeface="Courier New"/>
                <a:sym typeface="Courier New"/>
              </a:rPr>
              <a:t> : </a:t>
            </a:r>
            <a:r>
              <a:rPr lang="en" sz="1050">
                <a:solidFill>
                  <a:srgbClr val="CE9178"/>
                </a:solidFill>
                <a:highlight>
                  <a:srgbClr val="1F1F1F"/>
                </a:highlight>
                <a:latin typeface="Courier New"/>
                <a:ea typeface="Courier New"/>
                <a:cs typeface="Courier New"/>
                <a:sym typeface="Courier New"/>
              </a:rPr>
              <a:t>"-march=rv32i2p0_mafd -mabi=ilp32 "</a:t>
            </a:r>
            <a:r>
              <a:rPr lang="en" sz="1050">
                <a:solidFill>
                  <a:srgbClr val="CCCCCC"/>
                </a:solidFill>
                <a:highlight>
                  <a:srgbClr val="1F1F1F"/>
                </a:highlight>
                <a:latin typeface="Courier New"/>
                <a:ea typeface="Courier New"/>
                <a:cs typeface="Courier New"/>
                <a:sym typeface="Courier New"/>
              </a:rPr>
              <a:t>,</a:t>
            </a:r>
            <a:endParaRPr sz="1050">
              <a:solidFill>
                <a:srgbClr val="CCCCCC"/>
              </a:solidFill>
              <a:highlight>
                <a:srgbClr val="1F1F1F"/>
              </a:highlight>
              <a:latin typeface="Courier New"/>
              <a:ea typeface="Courier New"/>
              <a:cs typeface="Courier New"/>
              <a:sym typeface="Courier New"/>
            </a:endParaRPr>
          </a:p>
          <a:p>
            <a:pPr indent="0" lvl="0" marL="0" rtl="0" algn="l">
              <a:lnSpc>
                <a:spcPct val="135714"/>
              </a:lnSpc>
              <a:spcBef>
                <a:spcPts val="0"/>
              </a:spcBef>
              <a:spcAft>
                <a:spcPts val="0"/>
              </a:spcAft>
              <a:buNone/>
            </a:pPr>
            <a:r>
              <a:rPr lang="en" sz="1050">
                <a:solidFill>
                  <a:srgbClr val="CCCCCC"/>
                </a:solidFill>
                <a:highlight>
                  <a:srgbClr val="1F1F1F"/>
                </a:highlight>
                <a:latin typeface="Courier New"/>
                <a:ea typeface="Courier New"/>
                <a:cs typeface="Courier New"/>
                <a:sym typeface="Courier New"/>
              </a:rPr>
              <a:t>}</a:t>
            </a:r>
            <a:endParaRPr/>
          </a:p>
        </p:txBody>
      </p:sp>
      <p:sp>
        <p:nvSpPr>
          <p:cNvPr id="1817" name="Google Shape;1817;p126"/>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818" name="Google Shape;1818;p126"/>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822" name="Shape 1822"/>
        <p:cNvGrpSpPr/>
        <p:nvPr/>
      </p:nvGrpSpPr>
      <p:grpSpPr>
        <a:xfrm>
          <a:off x="0" y="0"/>
          <a:ext cx="0" cy="0"/>
          <a:chOff x="0" y="0"/>
          <a:chExt cx="0" cy="0"/>
        </a:xfrm>
      </p:grpSpPr>
      <p:sp>
        <p:nvSpPr>
          <p:cNvPr id="1823" name="Google Shape;1823;p127"/>
          <p:cNvSpPr txBox="1"/>
          <p:nvPr>
            <p:ph type="title"/>
          </p:nvPr>
        </p:nvSpPr>
        <p:spPr>
          <a:xfrm>
            <a:off x="70125" y="5847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Adding an external Accelerator </a:t>
            </a:r>
            <a:endParaRPr sz="2200">
              <a:solidFill>
                <a:schemeClr val="lt1"/>
              </a:solidFill>
            </a:endParaRPr>
          </a:p>
        </p:txBody>
      </p:sp>
      <p:sp>
        <p:nvSpPr>
          <p:cNvPr id="1824" name="Google Shape;1824;p127"/>
          <p:cNvSpPr txBox="1"/>
          <p:nvPr>
            <p:ph idx="1" type="body"/>
          </p:nvPr>
        </p:nvSpPr>
        <p:spPr>
          <a:xfrm>
            <a:off x="0" y="756600"/>
            <a:ext cx="9144000" cy="4294200"/>
          </a:xfrm>
          <a:prstGeom prst="rect">
            <a:avLst/>
          </a:prstGeom>
        </p:spPr>
        <p:txBody>
          <a:bodyPr anchorCtr="0" anchor="t" bIns="0" lIns="0" spcFirstLastPara="1" rIns="0" wrap="square" tIns="0">
            <a:normAutofit fontScale="25000" lnSpcReduction="20000"/>
          </a:bodyPr>
          <a:lstStyle/>
          <a:p>
            <a:pPr indent="0" lvl="0" marL="0" rtl="0" algn="l">
              <a:lnSpc>
                <a:spcPct val="135714"/>
              </a:lnSpc>
              <a:spcBef>
                <a:spcPts val="0"/>
              </a:spcBef>
              <a:spcAft>
                <a:spcPts val="0"/>
              </a:spcAft>
              <a:buClr>
                <a:schemeClr val="dk1"/>
              </a:buClr>
              <a:buSzPct val="25581"/>
              <a:buFont typeface="Arial"/>
              <a:buNone/>
            </a:pPr>
            <a:r>
              <a:rPr lang="en" sz="4300">
                <a:solidFill>
                  <a:schemeClr val="dk1"/>
                </a:solidFill>
              </a:rPr>
              <a:t>The first step to add a new module is to add the sources in the </a:t>
            </a:r>
            <a:r>
              <a:rPr b="1" lang="en" sz="4300">
                <a:solidFill>
                  <a:schemeClr val="dk1"/>
                </a:solidFill>
              </a:rPr>
              <a:t>cva5 core.py</a:t>
            </a:r>
            <a:r>
              <a:rPr lang="en" sz="4300">
                <a:solidFill>
                  <a:schemeClr val="dk1"/>
                </a:solidFill>
              </a:rPr>
              <a:t> using the command:</a:t>
            </a:r>
            <a:br>
              <a:rPr lang="en" sz="4300">
                <a:solidFill>
                  <a:schemeClr val="dk1"/>
                </a:solidFill>
              </a:rPr>
            </a:br>
            <a:r>
              <a:rPr lang="en" sz="4300">
                <a:solidFill>
                  <a:schemeClr val="dk1"/>
                </a:solidFill>
              </a:rPr>
              <a:t> </a:t>
            </a:r>
            <a:r>
              <a:rPr lang="en" sz="4300">
                <a:solidFill>
                  <a:srgbClr val="188038"/>
                </a:solidFill>
                <a:latin typeface="Roboto Mono"/>
                <a:ea typeface="Roboto Mono"/>
                <a:cs typeface="Roboto Mono"/>
                <a:sym typeface="Roboto Mono"/>
              </a:rPr>
              <a:t>platform.add_source(os.path.join(cva5_path, "examples/litex/litex_wrapper.sv"))</a:t>
            </a:r>
            <a:endParaRPr sz="4300">
              <a:solidFill>
                <a:srgbClr val="188038"/>
              </a:solidFill>
              <a:latin typeface="Roboto Mono"/>
              <a:ea typeface="Roboto Mono"/>
              <a:cs typeface="Roboto Mono"/>
              <a:sym typeface="Roboto Mono"/>
            </a:endParaRPr>
          </a:p>
          <a:p>
            <a:pPr indent="0" lvl="0" marL="0" rtl="0" algn="l">
              <a:lnSpc>
                <a:spcPct val="135714"/>
              </a:lnSpc>
              <a:spcBef>
                <a:spcPts val="0"/>
              </a:spcBef>
              <a:spcAft>
                <a:spcPts val="0"/>
              </a:spcAft>
              <a:buNone/>
            </a:pPr>
            <a:r>
              <a:rPr lang="en" sz="4300">
                <a:solidFill>
                  <a:schemeClr val="dk1"/>
                </a:solidFill>
              </a:rPr>
              <a:t>The second step is to </a:t>
            </a:r>
            <a:r>
              <a:rPr b="1" lang="en" sz="4300">
                <a:solidFill>
                  <a:schemeClr val="dk1"/>
                </a:solidFill>
              </a:rPr>
              <a:t>connect the module</a:t>
            </a:r>
            <a:r>
              <a:rPr lang="en" sz="4300">
                <a:solidFill>
                  <a:schemeClr val="dk1"/>
                </a:solidFill>
              </a:rPr>
              <a:t> to the </a:t>
            </a:r>
            <a:r>
              <a:rPr b="1" lang="en" sz="4300">
                <a:solidFill>
                  <a:schemeClr val="dk1"/>
                </a:solidFill>
              </a:rPr>
              <a:t>SoC</a:t>
            </a:r>
            <a:r>
              <a:rPr lang="en" sz="4300">
                <a:solidFill>
                  <a:schemeClr val="dk1"/>
                </a:solidFill>
              </a:rPr>
              <a:t>.</a:t>
            </a:r>
            <a:endParaRPr b="1" sz="6800">
              <a:solidFill>
                <a:srgbClr val="1F1F1F"/>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self.clintbus = clintbus = axi.AXIInterface(data_width=32, address_width=32, id_width=4)</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self.specials += Instance("clint_wrapper",</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p_NUM_CORES = int(self.cpu_params["p_NUM_CORES"]),</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p_AXI = 1,</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i_clk = ClockSignal("sys"),</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i_rst = ResetSignal("sys"),</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o_mtip = mtip,</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o_msip = msip,</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o_mtime  = mtime,</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i_s_axi_awvalid = clintbus.aw.valid,</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i_s_axi_awaddr = clintbus.aw.addr,</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i_s_axi_wvalid = clintbus.w.valid,</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i_s_axi_wdata = clintbus.w.data,</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i_s_axi_bready = clintbus.b.ready,</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i_s_axi_arvalid = clintbus.ar.valid,</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i_s_axi_araddr = clintbus.ar.addr,</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i_s_axi_rready = clintbus.r.ready,</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o_s_axi_awready = clintbus.aw.ready,</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o_s_axi_wready = clintbus.w.ready,</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o_s_axi_bvalid = clintbus.b.valid,</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o_s_axi_arready = clintbus.ar.ready,</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188038"/>
                </a:solidFill>
                <a:latin typeface="Courier New"/>
                <a:ea typeface="Courier New"/>
                <a:cs typeface="Courier New"/>
                <a:sym typeface="Courier New"/>
              </a:rPr>
              <a:t>        o_s_axi_rvalid = clintbus.r.valid,</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None/>
            </a:pPr>
            <a:r>
              <a:rPr b="1" lang="en" sz="3600">
                <a:solidFill>
                  <a:srgbClr val="188038"/>
                </a:solidFill>
                <a:latin typeface="Courier New"/>
                <a:ea typeface="Courier New"/>
                <a:cs typeface="Courier New"/>
                <a:sym typeface="Courier New"/>
              </a:rPr>
              <a:t>        o_s_axi_rdata = clintbus.r.data</a:t>
            </a:r>
            <a:endParaRPr b="1" sz="3600">
              <a:solidFill>
                <a:srgbClr val="188038"/>
              </a:solidFill>
              <a:latin typeface="Courier New"/>
              <a:ea typeface="Courier New"/>
              <a:cs typeface="Courier New"/>
              <a:sym typeface="Courier New"/>
            </a:endParaRPr>
          </a:p>
          <a:p>
            <a:pPr indent="0" lvl="0" marL="0" rtl="0" algn="l">
              <a:lnSpc>
                <a:spcPct val="135714"/>
              </a:lnSpc>
              <a:spcBef>
                <a:spcPts val="0"/>
              </a:spcBef>
              <a:spcAft>
                <a:spcPts val="0"/>
              </a:spcAft>
              <a:buClr>
                <a:schemeClr val="dk1"/>
              </a:buClr>
              <a:buSzPct val="30555"/>
              <a:buFont typeface="Arial"/>
              <a:buNone/>
            </a:pPr>
            <a:r>
              <a:rPr b="1" lang="en" sz="3600">
                <a:solidFill>
                  <a:srgbClr val="6A9955"/>
                </a:solidFill>
                <a:latin typeface="Courier New"/>
                <a:ea typeface="Courier New"/>
                <a:cs typeface="Courier New"/>
                <a:sym typeface="Courier New"/>
              </a:rPr>
              <a:t>)</a:t>
            </a:r>
            <a:endParaRPr b="1" sz="3600">
              <a:solidFill>
                <a:srgbClr val="6A9955"/>
              </a:solidFill>
              <a:latin typeface="Courier New"/>
              <a:ea typeface="Courier New"/>
              <a:cs typeface="Courier New"/>
              <a:sym typeface="Courier New"/>
            </a:endParaRPr>
          </a:p>
          <a:p>
            <a:pPr indent="0" lvl="0" marL="0" rtl="0" algn="l">
              <a:spcBef>
                <a:spcPts val="0"/>
              </a:spcBef>
              <a:spcAft>
                <a:spcPts val="0"/>
              </a:spcAft>
              <a:buNone/>
            </a:pPr>
            <a:r>
              <a:t/>
            </a:r>
            <a:endParaRPr/>
          </a:p>
        </p:txBody>
      </p:sp>
      <p:sp>
        <p:nvSpPr>
          <p:cNvPr id="1825" name="Google Shape;1825;p127"/>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826" name="Google Shape;1826;p127"/>
          <p:cNvPicPr preferRelativeResize="0"/>
          <p:nvPr/>
        </p:nvPicPr>
        <p:blipFill>
          <a:blip r:embed="rId3">
            <a:alphaModFix/>
          </a:blip>
          <a:stretch>
            <a:fillRect/>
          </a:stretch>
        </p:blipFill>
        <p:spPr>
          <a:xfrm>
            <a:off x="13075" y="4928161"/>
            <a:ext cx="548701" cy="215339"/>
          </a:xfrm>
          <a:prstGeom prst="rect">
            <a:avLst/>
          </a:prstGeom>
          <a:noFill/>
          <a:ln>
            <a:noFill/>
          </a:ln>
        </p:spPr>
      </p:pic>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830" name="Shape 1830"/>
        <p:cNvGrpSpPr/>
        <p:nvPr/>
      </p:nvGrpSpPr>
      <p:grpSpPr>
        <a:xfrm>
          <a:off x="0" y="0"/>
          <a:ext cx="0" cy="0"/>
          <a:chOff x="0" y="0"/>
          <a:chExt cx="0" cy="0"/>
        </a:xfrm>
      </p:grpSpPr>
      <p:sp>
        <p:nvSpPr>
          <p:cNvPr id="1831" name="Google Shape;1831;p128"/>
          <p:cNvSpPr txBox="1"/>
          <p:nvPr>
            <p:ph type="title"/>
          </p:nvPr>
        </p:nvSpPr>
        <p:spPr>
          <a:xfrm>
            <a:off x="64075" y="6452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Example of External </a:t>
            </a:r>
            <a:r>
              <a:rPr lang="en" sz="2200">
                <a:solidFill>
                  <a:schemeClr val="lt1"/>
                </a:solidFill>
              </a:rPr>
              <a:t>module</a:t>
            </a:r>
            <a:r>
              <a:rPr lang="en" sz="2200">
                <a:solidFill>
                  <a:schemeClr val="lt1"/>
                </a:solidFill>
              </a:rPr>
              <a:t>(ABACUS)</a:t>
            </a:r>
            <a:endParaRPr sz="2200">
              <a:solidFill>
                <a:schemeClr val="lt1"/>
              </a:solidFill>
            </a:endParaRPr>
          </a:p>
        </p:txBody>
      </p:sp>
      <p:sp>
        <p:nvSpPr>
          <p:cNvPr id="1832" name="Google Shape;1832;p128"/>
          <p:cNvSpPr txBox="1"/>
          <p:nvPr>
            <p:ph idx="1" type="body"/>
          </p:nvPr>
        </p:nvSpPr>
        <p:spPr>
          <a:xfrm>
            <a:off x="311700" y="1152475"/>
            <a:ext cx="3701100" cy="3416400"/>
          </a:xfrm>
          <a:prstGeom prst="rect">
            <a:avLst/>
          </a:prstGeom>
        </p:spPr>
        <p:txBody>
          <a:bodyPr anchorCtr="0" anchor="t" bIns="0" lIns="0" spcFirstLastPara="1" rIns="0" wrap="square" tIns="0">
            <a:normAutofit/>
          </a:bodyPr>
          <a:lstStyle/>
          <a:p>
            <a:pPr indent="-311150" lvl="0" marL="457200" rtl="0" algn="l">
              <a:spcBef>
                <a:spcPts val="0"/>
              </a:spcBef>
              <a:spcAft>
                <a:spcPts val="0"/>
              </a:spcAft>
              <a:buClr>
                <a:schemeClr val="dk1"/>
              </a:buClr>
              <a:buSzPts val="1300"/>
              <a:buChar char="➢"/>
            </a:pPr>
            <a:r>
              <a:rPr b="1" lang="en" sz="1300">
                <a:solidFill>
                  <a:schemeClr val="dk1"/>
                </a:solidFill>
              </a:rPr>
              <a:t>Abacus</a:t>
            </a:r>
            <a:r>
              <a:rPr lang="en" sz="1300">
                <a:solidFill>
                  <a:schemeClr val="dk1"/>
                </a:solidFill>
              </a:rPr>
              <a:t> is a profiler unit written by </a:t>
            </a:r>
            <a:r>
              <a:rPr b="1" lang="en" sz="1300">
                <a:solidFill>
                  <a:schemeClr val="dk1"/>
                </a:solidFill>
              </a:rPr>
              <a:t>Professor Shannon</a:t>
            </a:r>
            <a:r>
              <a:rPr lang="en" sz="1300">
                <a:solidFill>
                  <a:schemeClr val="dk1"/>
                </a:solidFill>
              </a:rPr>
              <a:t>, which was replicated in the fall term by intern </a:t>
            </a:r>
            <a:r>
              <a:rPr b="1" lang="en" sz="1300">
                <a:solidFill>
                  <a:schemeClr val="dk1"/>
                </a:solidFill>
              </a:rPr>
              <a:t>Rojnesh Joshi</a:t>
            </a:r>
            <a:r>
              <a:rPr lang="en" sz="1300">
                <a:solidFill>
                  <a:schemeClr val="dk1"/>
                </a:solidFill>
              </a:rPr>
              <a:t>.</a:t>
            </a:r>
            <a:br>
              <a:rPr lang="en" sz="1300">
                <a:solidFill>
                  <a:schemeClr val="dk1"/>
                </a:solidFill>
              </a:rPr>
            </a:br>
            <a:endParaRPr sz="1300">
              <a:solidFill>
                <a:schemeClr val="dk1"/>
              </a:solidFill>
            </a:endParaRPr>
          </a:p>
          <a:p>
            <a:pPr indent="-311150" lvl="0" marL="457200" rtl="0" algn="l">
              <a:spcBef>
                <a:spcPts val="0"/>
              </a:spcBef>
              <a:spcAft>
                <a:spcPts val="0"/>
              </a:spcAft>
              <a:buClr>
                <a:schemeClr val="dk1"/>
              </a:buClr>
              <a:buSzPts val="1300"/>
              <a:buChar char="➢"/>
            </a:pPr>
            <a:r>
              <a:rPr lang="en" sz="1300">
                <a:solidFill>
                  <a:schemeClr val="dk1"/>
                </a:solidFill>
              </a:rPr>
              <a:t>It provides details on the number of different </a:t>
            </a:r>
            <a:r>
              <a:rPr b="1" lang="en" sz="1300">
                <a:solidFill>
                  <a:schemeClr val="dk1"/>
                </a:solidFill>
              </a:rPr>
              <a:t>instructions</a:t>
            </a:r>
            <a:r>
              <a:rPr lang="en" sz="1300">
                <a:solidFill>
                  <a:schemeClr val="dk1"/>
                </a:solidFill>
              </a:rPr>
              <a:t> executed so far.</a:t>
            </a:r>
            <a:br>
              <a:rPr lang="en" sz="1300">
                <a:solidFill>
                  <a:schemeClr val="dk1"/>
                </a:solidFill>
              </a:rPr>
            </a:br>
            <a:endParaRPr sz="1300">
              <a:solidFill>
                <a:schemeClr val="dk1"/>
              </a:solidFill>
            </a:endParaRPr>
          </a:p>
          <a:p>
            <a:pPr indent="-311150" lvl="0" marL="457200" rtl="0" algn="l">
              <a:spcBef>
                <a:spcPts val="0"/>
              </a:spcBef>
              <a:spcAft>
                <a:spcPts val="0"/>
              </a:spcAft>
              <a:buClr>
                <a:schemeClr val="dk1"/>
              </a:buClr>
              <a:buSzPts val="1300"/>
              <a:buChar char="➢"/>
            </a:pPr>
            <a:r>
              <a:rPr lang="en" sz="1300">
                <a:solidFill>
                  <a:schemeClr val="dk1"/>
                </a:solidFill>
              </a:rPr>
              <a:t>It also gives information about </a:t>
            </a:r>
            <a:r>
              <a:rPr b="1" lang="en" sz="1300">
                <a:solidFill>
                  <a:schemeClr val="dk1"/>
                </a:solidFill>
              </a:rPr>
              <a:t>cache</a:t>
            </a:r>
            <a:r>
              <a:rPr lang="en" sz="1300">
                <a:solidFill>
                  <a:schemeClr val="dk1"/>
                </a:solidFill>
              </a:rPr>
              <a:t> and </a:t>
            </a:r>
            <a:r>
              <a:rPr b="1" lang="en" sz="1300">
                <a:solidFill>
                  <a:schemeClr val="dk1"/>
                </a:solidFill>
              </a:rPr>
              <a:t>branch mispredictions</a:t>
            </a:r>
            <a:r>
              <a:rPr lang="en" sz="1300">
                <a:solidFill>
                  <a:schemeClr val="dk1"/>
                </a:solidFill>
              </a:rPr>
              <a:t>, including the number of </a:t>
            </a:r>
            <a:r>
              <a:rPr b="1" lang="en" sz="1300">
                <a:solidFill>
                  <a:schemeClr val="dk1"/>
                </a:solidFill>
              </a:rPr>
              <a:t>hits</a:t>
            </a:r>
            <a:r>
              <a:rPr lang="en" sz="1300">
                <a:solidFill>
                  <a:schemeClr val="dk1"/>
                </a:solidFill>
              </a:rPr>
              <a:t> and </a:t>
            </a:r>
            <a:r>
              <a:rPr b="1" lang="en" sz="1300">
                <a:solidFill>
                  <a:schemeClr val="dk1"/>
                </a:solidFill>
              </a:rPr>
              <a:t>misses</a:t>
            </a:r>
            <a:r>
              <a:rPr lang="en" sz="1300">
                <a:solidFill>
                  <a:schemeClr val="dk1"/>
                </a:solidFill>
              </a:rPr>
              <a:t>, and other related metrics.</a:t>
            </a:r>
            <a:br>
              <a:rPr lang="en" sz="1300">
                <a:solidFill>
                  <a:schemeClr val="dk1"/>
                </a:solidFill>
              </a:rPr>
            </a:br>
            <a:endParaRPr sz="1300">
              <a:solidFill>
                <a:schemeClr val="dk1"/>
              </a:solidFill>
            </a:endParaRPr>
          </a:p>
          <a:p>
            <a:pPr indent="-311150" lvl="0" marL="457200" rtl="0" algn="l">
              <a:spcBef>
                <a:spcPts val="0"/>
              </a:spcBef>
              <a:spcAft>
                <a:spcPts val="0"/>
              </a:spcAft>
              <a:buSzPts val="1300"/>
              <a:buChar char="➢"/>
            </a:pPr>
            <a:r>
              <a:rPr lang="en" sz="1300">
                <a:solidFill>
                  <a:schemeClr val="dk1"/>
                </a:solidFill>
              </a:rPr>
              <a:t>You can access it from this GitHub repository:</a:t>
            </a:r>
            <a:r>
              <a:rPr lang="en" sz="1300">
                <a:solidFill>
                  <a:schemeClr val="dk1"/>
                </a:solidFill>
                <a:uFill>
                  <a:noFill/>
                </a:uFill>
                <a:hlinkClick r:id="rId3">
                  <a:extLst>
                    <a:ext uri="{A12FA001-AC4F-418D-AE19-62706E023703}">
                      <ahyp:hlinkClr val="tx"/>
                    </a:ext>
                  </a:extLst>
                </a:hlinkClick>
              </a:rPr>
              <a:t> </a:t>
            </a:r>
            <a:r>
              <a:rPr lang="en" sz="1300" u="sng">
                <a:solidFill>
                  <a:schemeClr val="hlink"/>
                </a:solidFill>
                <a:hlinkClick r:id="rId4"/>
              </a:rPr>
              <a:t>ABACUS-CPU-Profiler</a:t>
            </a:r>
            <a:r>
              <a:rPr lang="en" sz="1300">
                <a:solidFill>
                  <a:schemeClr val="dk1"/>
                </a:solidFill>
              </a:rPr>
              <a:t>.</a:t>
            </a:r>
            <a:endParaRPr sz="1300">
              <a:solidFill>
                <a:schemeClr val="dk1"/>
              </a:solidFill>
            </a:endParaRPr>
          </a:p>
          <a:p>
            <a:pPr indent="0" lvl="0" marL="0" rtl="0" algn="l">
              <a:spcBef>
                <a:spcPts val="0"/>
              </a:spcBef>
              <a:spcAft>
                <a:spcPts val="0"/>
              </a:spcAft>
              <a:buNone/>
            </a:pPr>
            <a:r>
              <a:t/>
            </a:r>
            <a:endParaRPr/>
          </a:p>
        </p:txBody>
      </p:sp>
      <p:pic>
        <p:nvPicPr>
          <p:cNvPr id="1833" name="Google Shape;1833;p128"/>
          <p:cNvPicPr preferRelativeResize="0"/>
          <p:nvPr/>
        </p:nvPicPr>
        <p:blipFill>
          <a:blip r:embed="rId5">
            <a:alphaModFix/>
          </a:blip>
          <a:stretch>
            <a:fillRect/>
          </a:stretch>
        </p:blipFill>
        <p:spPr>
          <a:xfrm>
            <a:off x="3934475" y="1303775"/>
            <a:ext cx="4973499" cy="3265100"/>
          </a:xfrm>
          <a:prstGeom prst="rect">
            <a:avLst/>
          </a:prstGeom>
          <a:noFill/>
          <a:ln>
            <a:noFill/>
          </a:ln>
        </p:spPr>
      </p:pic>
      <p:sp>
        <p:nvSpPr>
          <p:cNvPr id="1834" name="Google Shape;1834;p128"/>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835" name="Google Shape;1835;p128"/>
          <p:cNvPicPr preferRelativeResize="0"/>
          <p:nvPr/>
        </p:nvPicPr>
        <p:blipFill>
          <a:blip r:embed="rId6">
            <a:alphaModFix/>
          </a:blip>
          <a:stretch>
            <a:fillRect/>
          </a:stretch>
        </p:blipFill>
        <p:spPr>
          <a:xfrm>
            <a:off x="13075" y="4815325"/>
            <a:ext cx="836225" cy="328175"/>
          </a:xfrm>
          <a:prstGeom prst="rect">
            <a:avLst/>
          </a:prstGeom>
          <a:noFill/>
          <a:ln>
            <a:noFill/>
          </a:ln>
        </p:spPr>
      </p:pic>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839" name="Shape 1839"/>
        <p:cNvGrpSpPr/>
        <p:nvPr/>
      </p:nvGrpSpPr>
      <p:grpSpPr>
        <a:xfrm>
          <a:off x="0" y="0"/>
          <a:ext cx="0" cy="0"/>
          <a:chOff x="0" y="0"/>
          <a:chExt cx="0" cy="0"/>
        </a:xfrm>
      </p:grpSpPr>
      <p:sp>
        <p:nvSpPr>
          <p:cNvPr id="1840" name="Google Shape;1840;p129"/>
          <p:cNvSpPr txBox="1"/>
          <p:nvPr>
            <p:ph type="title"/>
          </p:nvPr>
        </p:nvSpPr>
        <p:spPr>
          <a:xfrm>
            <a:off x="64075" y="6452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Adding internal accelerator</a:t>
            </a:r>
            <a:r>
              <a:rPr lang="en" sz="2200">
                <a:solidFill>
                  <a:schemeClr val="lt1"/>
                </a:solidFill>
              </a:rPr>
              <a:t>(Custom instruction unit)</a:t>
            </a:r>
            <a:endParaRPr sz="2200">
              <a:solidFill>
                <a:schemeClr val="lt1"/>
              </a:solidFill>
            </a:endParaRPr>
          </a:p>
        </p:txBody>
      </p:sp>
      <p:sp>
        <p:nvSpPr>
          <p:cNvPr id="1841" name="Google Shape;1841;p129"/>
          <p:cNvSpPr txBox="1"/>
          <p:nvPr>
            <p:ph idx="1" type="body"/>
          </p:nvPr>
        </p:nvSpPr>
        <p:spPr>
          <a:xfrm>
            <a:off x="311700" y="1152475"/>
            <a:ext cx="6856800" cy="3416400"/>
          </a:xfrm>
          <a:prstGeom prst="rect">
            <a:avLst/>
          </a:prstGeom>
        </p:spPr>
        <p:txBody>
          <a:bodyPr anchorCtr="0" anchor="t" bIns="0" lIns="0" spcFirstLastPara="1" rIns="0" wrap="square" tIns="0">
            <a:normAutofit/>
          </a:bodyPr>
          <a:lstStyle/>
          <a:p>
            <a:pPr indent="-330200" lvl="0" marL="457200" rtl="0" algn="l">
              <a:spcBef>
                <a:spcPts val="0"/>
              </a:spcBef>
              <a:spcAft>
                <a:spcPts val="0"/>
              </a:spcAft>
              <a:buClr>
                <a:schemeClr val="dk1"/>
              </a:buClr>
              <a:buSzPts val="1600"/>
              <a:buChar char="➢"/>
            </a:pPr>
            <a:r>
              <a:rPr lang="en" sz="1600">
                <a:solidFill>
                  <a:schemeClr val="dk1"/>
                </a:solidFill>
              </a:rPr>
              <a:t>Set the </a:t>
            </a:r>
            <a:r>
              <a:rPr b="1" lang="en" sz="1600">
                <a:solidFill>
                  <a:schemeClr val="dk1"/>
                </a:solidFill>
              </a:rPr>
              <a:t>custom</a:t>
            </a:r>
            <a:r>
              <a:rPr lang="en" sz="1600">
                <a:solidFill>
                  <a:schemeClr val="dk1"/>
                </a:solidFill>
              </a:rPr>
              <a:t> option to </a:t>
            </a:r>
            <a:r>
              <a:rPr b="1" lang="en" sz="1600">
                <a:solidFill>
                  <a:schemeClr val="dk1"/>
                </a:solidFill>
              </a:rPr>
              <a:t>1</a:t>
            </a:r>
            <a:r>
              <a:rPr lang="en" sz="1600">
                <a:solidFill>
                  <a:schemeClr val="dk1"/>
                </a:solidFill>
              </a:rPr>
              <a:t> in the </a:t>
            </a:r>
            <a:r>
              <a:rPr b="1" lang="en" sz="1600">
                <a:solidFill>
                  <a:schemeClr val="dk1"/>
                </a:solidFill>
              </a:rPr>
              <a:t>config</a:t>
            </a:r>
            <a:r>
              <a:rPr lang="en" sz="1600">
                <a:solidFill>
                  <a:schemeClr val="dk1"/>
                </a:solidFill>
              </a:rPr>
              <a:t>.</a:t>
            </a:r>
            <a:br>
              <a:rPr lang="en" sz="1600">
                <a:solidFill>
                  <a:schemeClr val="dk1"/>
                </a:solidFill>
              </a:rPr>
            </a:br>
            <a:endParaRPr sz="1600">
              <a:solidFill>
                <a:schemeClr val="dk1"/>
              </a:solidFill>
            </a:endParaRPr>
          </a:p>
          <a:p>
            <a:pPr indent="-330200" lvl="0" marL="457200" rtl="0" algn="l">
              <a:spcBef>
                <a:spcPts val="0"/>
              </a:spcBef>
              <a:spcAft>
                <a:spcPts val="0"/>
              </a:spcAft>
              <a:buClr>
                <a:schemeClr val="dk1"/>
              </a:buClr>
              <a:buSzPts val="1600"/>
              <a:buChar char="➢"/>
            </a:pPr>
            <a:r>
              <a:rPr lang="en" sz="1600">
                <a:solidFill>
                  <a:schemeClr val="dk1"/>
                </a:solidFill>
              </a:rPr>
              <a:t>Modify the </a:t>
            </a:r>
            <a:r>
              <a:rPr b="1" lang="en" sz="1600">
                <a:solidFill>
                  <a:schemeClr val="dk1"/>
                </a:solidFill>
              </a:rPr>
              <a:t>core/execution_units/custom_unit.sv</a:t>
            </a:r>
            <a:r>
              <a:rPr lang="en" sz="1600">
                <a:solidFill>
                  <a:schemeClr val="dk1"/>
                </a:solidFill>
              </a:rPr>
              <a:t> file to implement your custom instruction.</a:t>
            </a:r>
            <a:br>
              <a:rPr lang="en" sz="1600">
                <a:solidFill>
                  <a:schemeClr val="dk1"/>
                </a:solidFill>
              </a:rPr>
            </a:br>
            <a:endParaRPr sz="1600">
              <a:solidFill>
                <a:schemeClr val="dk1"/>
              </a:solidFill>
            </a:endParaRPr>
          </a:p>
          <a:p>
            <a:pPr indent="-330200" lvl="0" marL="457200" rtl="0" algn="l">
              <a:spcBef>
                <a:spcPts val="0"/>
              </a:spcBef>
              <a:spcAft>
                <a:spcPts val="0"/>
              </a:spcAft>
              <a:buClr>
                <a:schemeClr val="dk1"/>
              </a:buClr>
              <a:buSzPts val="1600"/>
              <a:buChar char="➢"/>
            </a:pPr>
            <a:r>
              <a:rPr lang="en" sz="1600">
                <a:solidFill>
                  <a:schemeClr val="dk1"/>
                </a:solidFill>
              </a:rPr>
              <a:t>Add the </a:t>
            </a:r>
            <a:r>
              <a:rPr b="1" lang="en" sz="1600">
                <a:solidFill>
                  <a:schemeClr val="dk1"/>
                </a:solidFill>
              </a:rPr>
              <a:t>riscv.h</a:t>
            </a:r>
            <a:r>
              <a:rPr lang="en" sz="1600">
                <a:solidFill>
                  <a:schemeClr val="dk1"/>
                </a:solidFill>
              </a:rPr>
              <a:t> file (</a:t>
            </a:r>
            <a:r>
              <a:rPr b="1" lang="en" sz="1600">
                <a:solidFill>
                  <a:schemeClr val="dk1"/>
                </a:solidFill>
              </a:rPr>
              <a:t>cva5-linux/DEMO/CUSTOM/riscv.h</a:t>
            </a:r>
            <a:r>
              <a:rPr lang="en" sz="1600">
                <a:solidFill>
                  <a:schemeClr val="dk1"/>
                </a:solidFill>
              </a:rPr>
              <a:t>) to your C code.</a:t>
            </a:r>
            <a:br>
              <a:rPr lang="en" sz="1600">
                <a:solidFill>
                  <a:schemeClr val="dk1"/>
                </a:solidFill>
              </a:rPr>
            </a:br>
            <a:endParaRPr sz="1600">
              <a:solidFill>
                <a:schemeClr val="dk1"/>
              </a:solidFill>
            </a:endParaRPr>
          </a:p>
          <a:p>
            <a:pPr indent="-330200" lvl="0" marL="457200" rtl="0" algn="l">
              <a:spcBef>
                <a:spcPts val="0"/>
              </a:spcBef>
              <a:spcAft>
                <a:spcPts val="0"/>
              </a:spcAft>
              <a:buClr>
                <a:schemeClr val="dk1"/>
              </a:buClr>
              <a:buSzPts val="1600"/>
              <a:buChar char="➢"/>
            </a:pPr>
            <a:r>
              <a:rPr lang="en" sz="1600">
                <a:solidFill>
                  <a:schemeClr val="dk1"/>
                </a:solidFill>
              </a:rPr>
              <a:t>The current </a:t>
            </a:r>
            <a:r>
              <a:rPr b="1" lang="en" sz="1600">
                <a:solidFill>
                  <a:schemeClr val="dk1"/>
                </a:solidFill>
              </a:rPr>
              <a:t>opcode</a:t>
            </a:r>
            <a:r>
              <a:rPr lang="en" sz="1600">
                <a:solidFill>
                  <a:schemeClr val="dk1"/>
                </a:solidFill>
              </a:rPr>
              <a:t> for the custom unit is </a:t>
            </a:r>
            <a:r>
              <a:rPr b="1" lang="en" sz="1600">
                <a:solidFill>
                  <a:schemeClr val="dk1"/>
                </a:solidFill>
              </a:rPr>
              <a:t>0b1111011</a:t>
            </a:r>
            <a:r>
              <a:rPr lang="en" sz="1600">
                <a:solidFill>
                  <a:schemeClr val="dk1"/>
                </a:solidFill>
              </a:rPr>
              <a:t>.</a:t>
            </a:r>
            <a:br>
              <a:rPr lang="en" sz="1600">
                <a:solidFill>
                  <a:schemeClr val="dk1"/>
                </a:solidFill>
              </a:rPr>
            </a:br>
            <a:endParaRPr sz="1600">
              <a:solidFill>
                <a:schemeClr val="dk1"/>
              </a:solidFill>
            </a:endParaRPr>
          </a:p>
          <a:p>
            <a:pPr indent="-330200" lvl="0" marL="457200" rtl="0" algn="l">
              <a:spcBef>
                <a:spcPts val="0"/>
              </a:spcBef>
              <a:spcAft>
                <a:spcPts val="0"/>
              </a:spcAft>
              <a:buSzPts val="1600"/>
              <a:buChar char="➢"/>
            </a:pPr>
            <a:r>
              <a:rPr lang="en" sz="1600">
                <a:solidFill>
                  <a:schemeClr val="dk1"/>
                </a:solidFill>
              </a:rPr>
              <a:t>To run your instruction, use the following syntax:</a:t>
            </a:r>
            <a:br>
              <a:rPr lang="en" sz="1600">
                <a:solidFill>
                  <a:schemeClr val="dk1"/>
                </a:solidFill>
              </a:rPr>
            </a:br>
            <a:r>
              <a:rPr lang="en" sz="1600">
                <a:solidFill>
                  <a:schemeClr val="dk1"/>
                </a:solidFill>
              </a:rPr>
              <a:t> </a:t>
            </a:r>
            <a:r>
              <a:rPr lang="en" sz="1600">
                <a:solidFill>
                  <a:srgbClr val="188038"/>
                </a:solidFill>
                <a:latin typeface="Roboto Mono"/>
                <a:ea typeface="Roboto Mono"/>
                <a:cs typeface="Roboto Mono"/>
                <a:sym typeface="Roboto Mono"/>
              </a:rPr>
              <a:t>opcode_R(opcode, func3, func7, rs1, rs2)</a:t>
            </a:r>
            <a:br>
              <a:rPr lang="en" sz="1600">
                <a:solidFill>
                  <a:srgbClr val="188038"/>
                </a:solidFill>
                <a:latin typeface="Roboto Mono"/>
                <a:ea typeface="Roboto Mono"/>
                <a:cs typeface="Roboto Mono"/>
                <a:sym typeface="Roboto Mono"/>
              </a:rPr>
            </a:br>
            <a:r>
              <a:rPr lang="en" sz="1600">
                <a:solidFill>
                  <a:schemeClr val="dk1"/>
                </a:solidFill>
              </a:rPr>
              <a:t> Example:</a:t>
            </a:r>
            <a:br>
              <a:rPr lang="en" sz="1600">
                <a:solidFill>
                  <a:schemeClr val="dk1"/>
                </a:solidFill>
              </a:rPr>
            </a:br>
            <a:r>
              <a:rPr lang="en" sz="1600">
                <a:solidFill>
                  <a:schemeClr val="dk1"/>
                </a:solidFill>
              </a:rPr>
              <a:t> </a:t>
            </a:r>
            <a:r>
              <a:rPr lang="en" sz="1600">
                <a:solidFill>
                  <a:srgbClr val="188038"/>
                </a:solidFill>
                <a:latin typeface="Roboto Mono"/>
                <a:ea typeface="Roboto Mono"/>
                <a:cs typeface="Roboto Mono"/>
                <a:sym typeface="Roboto Mono"/>
              </a:rPr>
              <a:t>uint32_t y = opcode_R(0b1111011, 0, 0, x1, x2);</a:t>
            </a:r>
            <a:endParaRPr sz="2300"/>
          </a:p>
        </p:txBody>
      </p:sp>
      <p:sp>
        <p:nvSpPr>
          <p:cNvPr id="1842" name="Google Shape;1842;p129"/>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843" name="Google Shape;1843;p129"/>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847" name="Shape 1847"/>
        <p:cNvGrpSpPr/>
        <p:nvPr/>
      </p:nvGrpSpPr>
      <p:grpSpPr>
        <a:xfrm>
          <a:off x="0" y="0"/>
          <a:ext cx="0" cy="0"/>
          <a:chOff x="0" y="0"/>
          <a:chExt cx="0" cy="0"/>
        </a:xfrm>
      </p:grpSpPr>
      <p:sp>
        <p:nvSpPr>
          <p:cNvPr id="1848" name="Google Shape;1848;p130"/>
          <p:cNvSpPr txBox="1"/>
          <p:nvPr>
            <p:ph idx="1" type="body"/>
          </p:nvPr>
        </p:nvSpPr>
        <p:spPr>
          <a:xfrm>
            <a:off x="0" y="750125"/>
            <a:ext cx="5053500" cy="3993900"/>
          </a:xfrm>
          <a:prstGeom prst="rect">
            <a:avLst/>
          </a:prstGeom>
        </p:spPr>
        <p:txBody>
          <a:bodyPr anchorCtr="0" anchor="t" bIns="0" lIns="0" spcFirstLastPara="1" rIns="0" wrap="square" tIns="0">
            <a:noAutofit/>
          </a:bodyPr>
          <a:lstStyle/>
          <a:p>
            <a:pPr indent="-323850" lvl="0" marL="457200" rtl="0" algn="l">
              <a:lnSpc>
                <a:spcPct val="90000"/>
              </a:lnSpc>
              <a:spcBef>
                <a:spcPts val="0"/>
              </a:spcBef>
              <a:spcAft>
                <a:spcPts val="0"/>
              </a:spcAft>
              <a:buSzPts val="1500"/>
              <a:buChar char="➢"/>
            </a:pPr>
            <a:r>
              <a:rPr b="1" lang="en" sz="1200">
                <a:solidFill>
                  <a:schemeClr val="dk1"/>
                </a:solidFill>
              </a:rPr>
              <a:t>unit_needed</a:t>
            </a:r>
            <a:r>
              <a:rPr lang="en" sz="1200">
                <a:solidFill>
                  <a:schemeClr val="dk1"/>
                </a:solidFill>
              </a:rPr>
              <a:t> is a signal connected to both the </a:t>
            </a:r>
            <a:r>
              <a:rPr b="1" lang="en" sz="1200">
                <a:solidFill>
                  <a:schemeClr val="dk1"/>
                </a:solidFill>
              </a:rPr>
              <a:t>decode</a:t>
            </a:r>
            <a:r>
              <a:rPr lang="en" sz="1200">
                <a:solidFill>
                  <a:schemeClr val="dk1"/>
                </a:solidFill>
              </a:rPr>
              <a:t> and </a:t>
            </a:r>
            <a:r>
              <a:rPr b="1" lang="en" sz="1200">
                <a:solidFill>
                  <a:schemeClr val="dk1"/>
                </a:solidFill>
              </a:rPr>
              <a:t>issue</a:t>
            </a:r>
            <a:r>
              <a:rPr lang="en" sz="1200">
                <a:solidFill>
                  <a:schemeClr val="dk1"/>
                </a:solidFill>
              </a:rPr>
              <a:t> stages, indicating whether this unit should handle the instruction.</a:t>
            </a:r>
            <a:br>
              <a:rPr lang="en" sz="1200">
                <a:solidFill>
                  <a:schemeClr val="dk1"/>
                </a:solidFill>
              </a:rPr>
            </a:br>
            <a:r>
              <a:rPr lang="en" sz="1200">
                <a:solidFill>
                  <a:schemeClr val="dk1"/>
                </a:solidFill>
              </a:rPr>
              <a:t> </a:t>
            </a:r>
            <a:r>
              <a:rPr lang="en" sz="1200">
                <a:solidFill>
                  <a:srgbClr val="188038"/>
                </a:solidFill>
                <a:latin typeface="Roboto Mono"/>
                <a:ea typeface="Roboto Mono"/>
                <a:cs typeface="Roboto Mono"/>
                <a:sym typeface="Roboto Mono"/>
              </a:rPr>
              <a:t>assign unit_needed = decode_stage.instruction inside {CUSTOM};</a:t>
            </a:r>
            <a:br>
              <a:rPr lang="en" sz="1200">
                <a:solidFill>
                  <a:srgbClr val="188038"/>
                </a:solidFill>
                <a:latin typeface="Roboto Mono"/>
                <a:ea typeface="Roboto Mono"/>
                <a:cs typeface="Roboto Mono"/>
                <a:sym typeface="Roboto Mono"/>
              </a:rPr>
            </a:br>
            <a:endParaRPr sz="1200">
              <a:solidFill>
                <a:srgbClr val="188038"/>
              </a:solidFill>
              <a:latin typeface="Roboto Mono"/>
              <a:ea typeface="Roboto Mono"/>
              <a:cs typeface="Roboto Mono"/>
              <a:sym typeface="Roboto Mono"/>
            </a:endParaRPr>
          </a:p>
          <a:p>
            <a:pPr indent="-323850" lvl="0" marL="457200" rtl="0" algn="l">
              <a:lnSpc>
                <a:spcPct val="90000"/>
              </a:lnSpc>
              <a:spcBef>
                <a:spcPts val="0"/>
              </a:spcBef>
              <a:spcAft>
                <a:spcPts val="0"/>
              </a:spcAft>
              <a:buSzPts val="1500"/>
              <a:buChar char="➢"/>
            </a:pPr>
            <a:r>
              <a:rPr b="1" lang="en" sz="1200">
                <a:solidFill>
                  <a:schemeClr val="dk1"/>
                </a:solidFill>
              </a:rPr>
              <a:t>uses_rs</a:t>
            </a:r>
            <a:r>
              <a:rPr lang="en" sz="1200">
                <a:solidFill>
                  <a:schemeClr val="dk1"/>
                </a:solidFill>
              </a:rPr>
              <a:t> and </a:t>
            </a:r>
            <a:r>
              <a:rPr b="1" lang="en" sz="1200">
                <a:solidFill>
                  <a:schemeClr val="dk1"/>
                </a:solidFill>
              </a:rPr>
              <a:t>uses_rd</a:t>
            </a:r>
            <a:r>
              <a:rPr lang="en" sz="1200">
                <a:solidFill>
                  <a:schemeClr val="dk1"/>
                </a:solidFill>
              </a:rPr>
              <a:t> are output signals that indicate whether the instruction uses </a:t>
            </a:r>
            <a:r>
              <a:rPr b="1" lang="en" sz="1200">
                <a:solidFill>
                  <a:schemeClr val="dk1"/>
                </a:solidFill>
              </a:rPr>
              <a:t>rd</a:t>
            </a:r>
            <a:r>
              <a:rPr lang="en" sz="1200">
                <a:solidFill>
                  <a:schemeClr val="dk1"/>
                </a:solidFill>
              </a:rPr>
              <a:t> and </a:t>
            </a:r>
            <a:r>
              <a:rPr b="1" lang="en" sz="1200">
                <a:solidFill>
                  <a:schemeClr val="dk1"/>
                </a:solidFill>
              </a:rPr>
              <a:t>rs</a:t>
            </a:r>
            <a:r>
              <a:rPr lang="en" sz="1200">
                <a:solidFill>
                  <a:schemeClr val="dk1"/>
                </a:solidFill>
              </a:rPr>
              <a:t> registers for its operation. These signals help the </a:t>
            </a:r>
            <a:r>
              <a:rPr b="1" lang="en" sz="1200">
                <a:solidFill>
                  <a:schemeClr val="dk1"/>
                </a:solidFill>
              </a:rPr>
              <a:t>decode</a:t>
            </a:r>
            <a:r>
              <a:rPr lang="en" sz="1200">
                <a:solidFill>
                  <a:schemeClr val="dk1"/>
                </a:solidFill>
              </a:rPr>
              <a:t> and </a:t>
            </a:r>
            <a:r>
              <a:rPr b="1" lang="en" sz="1200">
                <a:solidFill>
                  <a:schemeClr val="dk1"/>
                </a:solidFill>
              </a:rPr>
              <a:t>issue</a:t>
            </a:r>
            <a:r>
              <a:rPr lang="en" sz="1200">
                <a:solidFill>
                  <a:schemeClr val="dk1"/>
                </a:solidFill>
              </a:rPr>
              <a:t> stages ensure the registers are ready before issuing the instruction.</a:t>
            </a:r>
            <a:br>
              <a:rPr lang="en" sz="1200">
                <a:solidFill>
                  <a:schemeClr val="dk1"/>
                </a:solidFill>
              </a:rPr>
            </a:br>
            <a:endParaRPr sz="1200">
              <a:solidFill>
                <a:schemeClr val="dk1"/>
              </a:solidFill>
            </a:endParaRPr>
          </a:p>
          <a:p>
            <a:pPr indent="-323850" lvl="0" marL="457200" rtl="0" algn="l">
              <a:lnSpc>
                <a:spcPct val="90000"/>
              </a:lnSpc>
              <a:spcBef>
                <a:spcPts val="0"/>
              </a:spcBef>
              <a:spcAft>
                <a:spcPts val="0"/>
              </a:spcAft>
              <a:buSzPts val="1500"/>
              <a:buChar char="➢"/>
            </a:pPr>
            <a:r>
              <a:rPr b="1" lang="en" sz="1200">
                <a:solidFill>
                  <a:schemeClr val="dk1"/>
                </a:solidFill>
              </a:rPr>
              <a:t>Rf</a:t>
            </a:r>
            <a:r>
              <a:rPr lang="en" sz="1200">
                <a:solidFill>
                  <a:schemeClr val="dk1"/>
                </a:solidFill>
              </a:rPr>
              <a:t> provides the value of the registers.</a:t>
            </a:r>
            <a:br>
              <a:rPr lang="en" sz="1200">
                <a:solidFill>
                  <a:schemeClr val="dk1"/>
                </a:solidFill>
              </a:rPr>
            </a:br>
            <a:endParaRPr sz="1200">
              <a:solidFill>
                <a:schemeClr val="dk1"/>
              </a:solidFill>
            </a:endParaRPr>
          </a:p>
          <a:p>
            <a:pPr indent="-323850" lvl="0" marL="457200" rtl="0" algn="l">
              <a:lnSpc>
                <a:spcPct val="90000"/>
              </a:lnSpc>
              <a:spcBef>
                <a:spcPts val="0"/>
              </a:spcBef>
              <a:spcAft>
                <a:spcPts val="0"/>
              </a:spcAft>
              <a:buSzPts val="1500"/>
              <a:buChar char="➢"/>
            </a:pPr>
            <a:r>
              <a:rPr b="1" lang="en" sz="1200">
                <a:solidFill>
                  <a:schemeClr val="dk1"/>
                </a:solidFill>
              </a:rPr>
              <a:t>Wb</a:t>
            </a:r>
            <a:r>
              <a:rPr lang="en" sz="1200">
                <a:solidFill>
                  <a:schemeClr val="dk1"/>
                </a:solidFill>
              </a:rPr>
              <a:t> is the value that will be written back to the </a:t>
            </a:r>
            <a:r>
              <a:rPr b="1" lang="en" sz="1200">
                <a:solidFill>
                  <a:schemeClr val="dk1"/>
                </a:solidFill>
              </a:rPr>
              <a:t>register file</a:t>
            </a:r>
            <a:r>
              <a:rPr lang="en" sz="1200">
                <a:solidFill>
                  <a:schemeClr val="dk1"/>
                </a:solidFill>
              </a:rPr>
              <a:t>.</a:t>
            </a:r>
            <a:br>
              <a:rPr lang="en" sz="1200">
                <a:solidFill>
                  <a:schemeClr val="dk1"/>
                </a:solidFill>
              </a:rPr>
            </a:br>
            <a:endParaRPr sz="1200">
              <a:solidFill>
                <a:schemeClr val="dk1"/>
              </a:solidFill>
            </a:endParaRPr>
          </a:p>
          <a:p>
            <a:pPr indent="-323850" lvl="0" marL="457200" rtl="0" algn="l">
              <a:lnSpc>
                <a:spcPct val="90000"/>
              </a:lnSpc>
              <a:spcBef>
                <a:spcPts val="0"/>
              </a:spcBef>
              <a:spcAft>
                <a:spcPts val="0"/>
              </a:spcAft>
              <a:buSzPts val="1500"/>
              <a:buChar char="➢"/>
            </a:pPr>
            <a:r>
              <a:rPr b="1" lang="en" sz="1200">
                <a:solidFill>
                  <a:schemeClr val="dk1"/>
                </a:solidFill>
              </a:rPr>
              <a:t>Issue_stage</a:t>
            </a:r>
            <a:r>
              <a:rPr lang="en" sz="1200">
                <a:solidFill>
                  <a:schemeClr val="dk1"/>
                </a:solidFill>
              </a:rPr>
              <a:t> contains information about the issued instruction, such as its </a:t>
            </a:r>
            <a:r>
              <a:rPr b="1" lang="en" sz="1200">
                <a:solidFill>
                  <a:schemeClr val="dk1"/>
                </a:solidFill>
              </a:rPr>
              <a:t>ID</a:t>
            </a:r>
            <a:r>
              <a:rPr lang="en" sz="1200">
                <a:solidFill>
                  <a:schemeClr val="dk1"/>
                </a:solidFill>
              </a:rPr>
              <a:t>, </a:t>
            </a:r>
            <a:r>
              <a:rPr b="1" lang="en" sz="1200">
                <a:solidFill>
                  <a:schemeClr val="dk1"/>
                </a:solidFill>
              </a:rPr>
              <a:t>PC</a:t>
            </a:r>
            <a:r>
              <a:rPr lang="en" sz="1200">
                <a:solidFill>
                  <a:schemeClr val="dk1"/>
                </a:solidFill>
              </a:rPr>
              <a:t>, the instruction or renamed register addresses, and other relevant data.</a:t>
            </a:r>
            <a:br>
              <a:rPr lang="en" sz="1200">
                <a:solidFill>
                  <a:schemeClr val="dk1"/>
                </a:solidFill>
              </a:rPr>
            </a:br>
            <a:endParaRPr sz="1200">
              <a:solidFill>
                <a:schemeClr val="dk1"/>
              </a:solidFill>
            </a:endParaRPr>
          </a:p>
          <a:p>
            <a:pPr indent="-323850" lvl="0" marL="457200" rtl="0" algn="l">
              <a:lnSpc>
                <a:spcPct val="90000"/>
              </a:lnSpc>
              <a:spcBef>
                <a:spcPts val="0"/>
              </a:spcBef>
              <a:spcAft>
                <a:spcPts val="0"/>
              </a:spcAft>
              <a:buSzPts val="1500"/>
              <a:buChar char="➢"/>
            </a:pPr>
            <a:r>
              <a:rPr b="1" lang="en" sz="1200">
                <a:solidFill>
                  <a:schemeClr val="dk1"/>
                </a:solidFill>
              </a:rPr>
              <a:t>Decode_stage</a:t>
            </a:r>
            <a:r>
              <a:rPr lang="en" sz="1200">
                <a:solidFill>
                  <a:schemeClr val="dk1"/>
                </a:solidFill>
              </a:rPr>
              <a:t> is similar to the issue stage but occurs before it.</a:t>
            </a:r>
            <a:br>
              <a:rPr lang="en" sz="1200">
                <a:solidFill>
                  <a:schemeClr val="dk1"/>
                </a:solidFill>
              </a:rPr>
            </a:br>
            <a:endParaRPr sz="1200">
              <a:solidFill>
                <a:schemeClr val="dk1"/>
              </a:solidFill>
            </a:endParaRPr>
          </a:p>
          <a:p>
            <a:pPr indent="-323850" lvl="0" marL="457200" rtl="0" algn="l">
              <a:lnSpc>
                <a:spcPct val="90000"/>
              </a:lnSpc>
              <a:spcBef>
                <a:spcPts val="0"/>
              </a:spcBef>
              <a:spcAft>
                <a:spcPts val="0"/>
              </a:spcAft>
              <a:buSzPts val="1500"/>
              <a:buChar char="➢"/>
            </a:pPr>
            <a:r>
              <a:rPr b="1" lang="en" sz="1200">
                <a:solidFill>
                  <a:schemeClr val="dk1"/>
                </a:solidFill>
              </a:rPr>
              <a:t>Issue</a:t>
            </a:r>
            <a:r>
              <a:rPr lang="en" sz="1200">
                <a:solidFill>
                  <a:schemeClr val="dk1"/>
                </a:solidFill>
              </a:rPr>
              <a:t> is a set of </a:t>
            </a:r>
            <a:r>
              <a:rPr b="1" lang="en" sz="1200">
                <a:solidFill>
                  <a:schemeClr val="dk1"/>
                </a:solidFill>
              </a:rPr>
              <a:t>handshake signals</a:t>
            </a:r>
            <a:r>
              <a:rPr lang="en" sz="1200">
                <a:solidFill>
                  <a:schemeClr val="dk1"/>
                </a:solidFill>
              </a:rPr>
              <a:t> between the </a:t>
            </a:r>
            <a:r>
              <a:rPr b="1" lang="en" sz="1200">
                <a:solidFill>
                  <a:schemeClr val="dk1"/>
                </a:solidFill>
              </a:rPr>
              <a:t>decode</a:t>
            </a:r>
            <a:r>
              <a:rPr lang="en" sz="1200">
                <a:solidFill>
                  <a:schemeClr val="dk1"/>
                </a:solidFill>
              </a:rPr>
              <a:t>, </a:t>
            </a:r>
            <a:r>
              <a:rPr b="1" lang="en" sz="1200">
                <a:solidFill>
                  <a:schemeClr val="dk1"/>
                </a:solidFill>
              </a:rPr>
              <a:t>issue</a:t>
            </a:r>
            <a:r>
              <a:rPr lang="en" sz="1200">
                <a:solidFill>
                  <a:schemeClr val="dk1"/>
                </a:solidFill>
              </a:rPr>
              <a:t>, and the custom instruction.</a:t>
            </a:r>
            <a:endParaRPr sz="1900"/>
          </a:p>
        </p:txBody>
      </p:sp>
      <p:sp>
        <p:nvSpPr>
          <p:cNvPr id="1849" name="Google Shape;1849;p130"/>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850" name="Google Shape;1850;p130"/>
          <p:cNvSpPr txBox="1"/>
          <p:nvPr>
            <p:ph type="title"/>
          </p:nvPr>
        </p:nvSpPr>
        <p:spPr>
          <a:xfrm>
            <a:off x="64075" y="6452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Modify the custom instruction unit (input and outputs)</a:t>
            </a:r>
            <a:endParaRPr sz="2200">
              <a:solidFill>
                <a:schemeClr val="lt1"/>
              </a:solidFill>
            </a:endParaRPr>
          </a:p>
        </p:txBody>
      </p:sp>
      <p:pic>
        <p:nvPicPr>
          <p:cNvPr id="1851" name="Google Shape;1851;p130"/>
          <p:cNvPicPr preferRelativeResize="0"/>
          <p:nvPr/>
        </p:nvPicPr>
        <p:blipFill>
          <a:blip r:embed="rId3">
            <a:alphaModFix/>
          </a:blip>
          <a:stretch>
            <a:fillRect/>
          </a:stretch>
        </p:blipFill>
        <p:spPr>
          <a:xfrm>
            <a:off x="5053424" y="750124"/>
            <a:ext cx="4090575" cy="3913100"/>
          </a:xfrm>
          <a:prstGeom prst="rect">
            <a:avLst/>
          </a:prstGeom>
          <a:noFill/>
          <a:ln>
            <a:noFill/>
          </a:ln>
        </p:spPr>
      </p:pic>
      <p:pic>
        <p:nvPicPr>
          <p:cNvPr id="1852" name="Google Shape;1852;p130"/>
          <p:cNvPicPr preferRelativeResize="0"/>
          <p:nvPr/>
        </p:nvPicPr>
        <p:blipFill>
          <a:blip r:embed="rId4">
            <a:alphaModFix/>
          </a:blip>
          <a:stretch>
            <a:fillRect/>
          </a:stretch>
        </p:blipFill>
        <p:spPr>
          <a:xfrm>
            <a:off x="13075" y="4815325"/>
            <a:ext cx="836225" cy="328175"/>
          </a:xfrm>
          <a:prstGeom prst="rect">
            <a:avLst/>
          </a:prstGeom>
          <a:noFill/>
          <a:ln>
            <a:noFill/>
          </a:ln>
        </p:spPr>
      </p:pic>
    </p:spTree>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856" name="Shape 1856"/>
        <p:cNvGrpSpPr/>
        <p:nvPr/>
      </p:nvGrpSpPr>
      <p:grpSpPr>
        <a:xfrm>
          <a:off x="0" y="0"/>
          <a:ext cx="0" cy="0"/>
          <a:chOff x="0" y="0"/>
          <a:chExt cx="0" cy="0"/>
        </a:xfrm>
      </p:grpSpPr>
      <p:sp>
        <p:nvSpPr>
          <p:cNvPr id="1857" name="Google Shape;1857;p131"/>
          <p:cNvSpPr txBox="1"/>
          <p:nvPr>
            <p:ph idx="1" type="body"/>
          </p:nvPr>
        </p:nvSpPr>
        <p:spPr>
          <a:xfrm>
            <a:off x="0" y="750125"/>
            <a:ext cx="5053500" cy="3993900"/>
          </a:xfrm>
          <a:prstGeom prst="rect">
            <a:avLst/>
          </a:prstGeom>
        </p:spPr>
        <p:txBody>
          <a:bodyPr anchorCtr="0" anchor="t" bIns="0" lIns="0" spcFirstLastPara="1" rIns="0" wrap="square" tIns="0">
            <a:normAutofit/>
          </a:bodyPr>
          <a:lstStyle/>
          <a:p>
            <a:pPr indent="-298450" lvl="0" marL="457200" rtl="0" algn="l">
              <a:spcBef>
                <a:spcPts val="0"/>
              </a:spcBef>
              <a:spcAft>
                <a:spcPts val="0"/>
              </a:spcAft>
              <a:buClr>
                <a:schemeClr val="dk1"/>
              </a:buClr>
              <a:buSzPts val="1100"/>
              <a:buChar char="➢"/>
            </a:pPr>
            <a:r>
              <a:rPr b="1" lang="en" sz="1100">
                <a:solidFill>
                  <a:schemeClr val="dk1"/>
                </a:solidFill>
              </a:rPr>
              <a:t>Issue.ready</a:t>
            </a:r>
            <a:r>
              <a:rPr lang="en" sz="1100">
                <a:solidFill>
                  <a:schemeClr val="dk1"/>
                </a:solidFill>
              </a:rPr>
              <a:t> is a signal that indicates whether the custom instruction unit, or any other unit, is ready to accept a new instruction. Common reasons for setting it to </a:t>
            </a:r>
            <a:r>
              <a:rPr b="1" lang="en" sz="1100">
                <a:solidFill>
                  <a:schemeClr val="dk1"/>
                </a:solidFill>
              </a:rPr>
              <a:t>0</a:t>
            </a:r>
            <a:r>
              <a:rPr lang="en" sz="1100">
                <a:solidFill>
                  <a:schemeClr val="dk1"/>
                </a:solidFill>
              </a:rPr>
              <a:t> include:</a:t>
            </a:r>
            <a:br>
              <a:rPr lang="en" sz="1100">
                <a:solidFill>
                  <a:schemeClr val="dk1"/>
                </a:solidFill>
              </a:rPr>
            </a:b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 sz="1100">
                <a:solidFill>
                  <a:schemeClr val="dk1"/>
                </a:solidFill>
              </a:rPr>
              <a:t>A </a:t>
            </a:r>
            <a:r>
              <a:rPr b="1" lang="en" sz="1100">
                <a:solidFill>
                  <a:schemeClr val="dk1"/>
                </a:solidFill>
              </a:rPr>
              <a:t>full FIFO</a:t>
            </a:r>
            <a:r>
              <a:rPr lang="en" sz="1100">
                <a:solidFill>
                  <a:schemeClr val="dk1"/>
                </a:solidFill>
              </a:rPr>
              <a:t>.</a:t>
            </a:r>
            <a:br>
              <a:rPr lang="en" sz="1100">
                <a:solidFill>
                  <a:schemeClr val="dk1"/>
                </a:solidFill>
              </a:rPr>
            </a:b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 sz="1100">
                <a:solidFill>
                  <a:schemeClr val="dk1"/>
                </a:solidFill>
              </a:rPr>
              <a:t>The custom unit is </a:t>
            </a:r>
            <a:r>
              <a:rPr b="1" lang="en" sz="1100">
                <a:solidFill>
                  <a:schemeClr val="dk1"/>
                </a:solidFill>
              </a:rPr>
              <a:t>not pipelined</a:t>
            </a:r>
            <a:r>
              <a:rPr lang="en" sz="1100">
                <a:solidFill>
                  <a:schemeClr val="dk1"/>
                </a:solidFill>
              </a:rPr>
              <a:t> and must respond to each instruction individually.</a:t>
            </a:r>
            <a:br>
              <a:rPr lang="en" sz="1100">
                <a:solidFill>
                  <a:schemeClr val="dk1"/>
                </a:solidFill>
              </a:rPr>
            </a:b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b="1" lang="en" sz="1100">
                <a:solidFill>
                  <a:schemeClr val="dk1"/>
                </a:solidFill>
              </a:rPr>
              <a:t>Issue.new_request</a:t>
            </a:r>
            <a:r>
              <a:rPr lang="en" sz="1100">
                <a:solidFill>
                  <a:schemeClr val="dk1"/>
                </a:solidFill>
              </a:rPr>
              <a:t> is a signal coming from both the </a:t>
            </a:r>
            <a:r>
              <a:rPr b="1" lang="en" sz="1100">
                <a:solidFill>
                  <a:schemeClr val="dk1"/>
                </a:solidFill>
              </a:rPr>
              <a:t>decode</a:t>
            </a:r>
            <a:r>
              <a:rPr lang="en" sz="1100">
                <a:solidFill>
                  <a:schemeClr val="dk1"/>
                </a:solidFill>
              </a:rPr>
              <a:t> and </a:t>
            </a:r>
            <a:r>
              <a:rPr b="1" lang="en" sz="1100">
                <a:solidFill>
                  <a:schemeClr val="dk1"/>
                </a:solidFill>
              </a:rPr>
              <a:t>issue</a:t>
            </a:r>
            <a:r>
              <a:rPr lang="en" sz="1100">
                <a:solidFill>
                  <a:schemeClr val="dk1"/>
                </a:solidFill>
              </a:rPr>
              <a:t> stages, indicating whether everything (like registers) is ready for this unit to begin its process.</a:t>
            </a:r>
            <a:br>
              <a:rPr lang="en" sz="1100">
                <a:solidFill>
                  <a:schemeClr val="dk1"/>
                </a:solidFill>
              </a:rPr>
            </a:br>
            <a:endParaRPr sz="1100">
              <a:solidFill>
                <a:schemeClr val="dk1"/>
              </a:solidFill>
            </a:endParaRPr>
          </a:p>
          <a:p>
            <a:pPr indent="-298450" lvl="0" marL="457200" rtl="0" algn="l">
              <a:spcBef>
                <a:spcPts val="0"/>
              </a:spcBef>
              <a:spcAft>
                <a:spcPts val="0"/>
              </a:spcAft>
              <a:buClr>
                <a:schemeClr val="dk1"/>
              </a:buClr>
              <a:buSzPts val="1100"/>
              <a:buChar char="➢"/>
            </a:pPr>
            <a:r>
              <a:rPr b="1" lang="en" sz="1100">
                <a:solidFill>
                  <a:schemeClr val="dk1"/>
                </a:solidFill>
              </a:rPr>
              <a:t>wb.rd</a:t>
            </a:r>
            <a:r>
              <a:rPr lang="en" sz="1100">
                <a:solidFill>
                  <a:schemeClr val="dk1"/>
                </a:solidFill>
              </a:rPr>
              <a:t> represents the result we want to write back to the </a:t>
            </a:r>
            <a:r>
              <a:rPr b="1" lang="en" sz="1100">
                <a:solidFill>
                  <a:schemeClr val="dk1"/>
                </a:solidFill>
              </a:rPr>
              <a:t>register file</a:t>
            </a:r>
            <a:r>
              <a:rPr lang="en" sz="1100">
                <a:solidFill>
                  <a:schemeClr val="dk1"/>
                </a:solidFill>
              </a:rPr>
              <a:t>.</a:t>
            </a:r>
            <a:br>
              <a:rPr lang="en" sz="1100">
                <a:solidFill>
                  <a:schemeClr val="dk1"/>
                </a:solidFill>
              </a:rPr>
            </a:br>
            <a:endParaRPr sz="1100">
              <a:solidFill>
                <a:schemeClr val="dk1"/>
              </a:solidFill>
            </a:endParaRPr>
          </a:p>
          <a:p>
            <a:pPr indent="-298450" lvl="0" marL="457200" rtl="0" algn="l">
              <a:spcBef>
                <a:spcPts val="0"/>
              </a:spcBef>
              <a:spcAft>
                <a:spcPts val="0"/>
              </a:spcAft>
              <a:buClr>
                <a:schemeClr val="dk1"/>
              </a:buClr>
              <a:buSzPts val="1100"/>
              <a:buChar char="➢"/>
            </a:pPr>
            <a:r>
              <a:rPr b="1" lang="en" sz="1100">
                <a:solidFill>
                  <a:schemeClr val="dk1"/>
                </a:solidFill>
              </a:rPr>
              <a:t>wb.id</a:t>
            </a:r>
            <a:r>
              <a:rPr lang="en" sz="1100">
                <a:solidFill>
                  <a:schemeClr val="dk1"/>
                </a:solidFill>
              </a:rPr>
              <a:t> is the </a:t>
            </a:r>
            <a:r>
              <a:rPr b="1" lang="en" sz="1100">
                <a:solidFill>
                  <a:schemeClr val="dk1"/>
                </a:solidFill>
              </a:rPr>
              <a:t>ID</a:t>
            </a:r>
            <a:r>
              <a:rPr lang="en" sz="1100">
                <a:solidFill>
                  <a:schemeClr val="dk1"/>
                </a:solidFill>
              </a:rPr>
              <a:t> of the instruction that we want to write back.</a:t>
            </a:r>
            <a:br>
              <a:rPr lang="en" sz="1100">
                <a:solidFill>
                  <a:schemeClr val="dk1"/>
                </a:solidFill>
              </a:rPr>
            </a:br>
            <a:endParaRPr sz="1100">
              <a:solidFill>
                <a:schemeClr val="dk1"/>
              </a:solidFill>
            </a:endParaRPr>
          </a:p>
          <a:p>
            <a:pPr indent="-298450" lvl="0" marL="457200" rtl="0" algn="l">
              <a:spcBef>
                <a:spcPts val="0"/>
              </a:spcBef>
              <a:spcAft>
                <a:spcPts val="0"/>
              </a:spcAft>
              <a:buClr>
                <a:schemeClr val="dk1"/>
              </a:buClr>
              <a:buSzPts val="1100"/>
              <a:buChar char="➢"/>
            </a:pPr>
            <a:r>
              <a:rPr b="1" lang="en" sz="1100">
                <a:solidFill>
                  <a:schemeClr val="dk1"/>
                </a:solidFill>
              </a:rPr>
              <a:t>wb.done</a:t>
            </a:r>
            <a:r>
              <a:rPr lang="en" sz="1100">
                <a:solidFill>
                  <a:schemeClr val="dk1"/>
                </a:solidFill>
              </a:rPr>
              <a:t> is a signal indicating whether the </a:t>
            </a:r>
            <a:r>
              <a:rPr b="1" lang="en" sz="1100">
                <a:solidFill>
                  <a:schemeClr val="dk1"/>
                </a:solidFill>
              </a:rPr>
              <a:t>rd</a:t>
            </a:r>
            <a:r>
              <a:rPr lang="en" sz="1100">
                <a:solidFill>
                  <a:schemeClr val="dk1"/>
                </a:solidFill>
              </a:rPr>
              <a:t> is valid in the next cycle.</a:t>
            </a:r>
            <a:br>
              <a:rPr lang="en" sz="1100">
                <a:solidFill>
                  <a:schemeClr val="dk1"/>
                </a:solidFill>
              </a:rPr>
            </a:br>
            <a:endParaRPr sz="1100">
              <a:solidFill>
                <a:schemeClr val="dk1"/>
              </a:solidFill>
            </a:endParaRPr>
          </a:p>
          <a:p>
            <a:pPr indent="-298450" lvl="0" marL="457200" rtl="0" algn="l">
              <a:spcBef>
                <a:spcPts val="0"/>
              </a:spcBef>
              <a:spcAft>
                <a:spcPts val="0"/>
              </a:spcAft>
              <a:buClr>
                <a:schemeClr val="dk1"/>
              </a:buClr>
              <a:buSzPts val="1100"/>
              <a:buChar char="➢"/>
            </a:pPr>
            <a:r>
              <a:rPr b="1" lang="en" sz="1100">
                <a:solidFill>
                  <a:schemeClr val="dk1"/>
                </a:solidFill>
              </a:rPr>
              <a:t>wb.ack</a:t>
            </a:r>
            <a:r>
              <a:rPr lang="en" sz="1100">
                <a:solidFill>
                  <a:schemeClr val="dk1"/>
                </a:solidFill>
              </a:rPr>
              <a:t> shows whether the </a:t>
            </a:r>
            <a:r>
              <a:rPr b="1" lang="en" sz="1100">
                <a:solidFill>
                  <a:schemeClr val="dk1"/>
                </a:solidFill>
              </a:rPr>
              <a:t>write back</a:t>
            </a:r>
            <a:r>
              <a:rPr lang="en" sz="1100">
                <a:solidFill>
                  <a:schemeClr val="dk1"/>
                </a:solidFill>
              </a:rPr>
              <a:t> has been accepted by the </a:t>
            </a:r>
            <a:r>
              <a:rPr b="1" lang="en" sz="1100">
                <a:solidFill>
                  <a:schemeClr val="dk1"/>
                </a:solidFill>
              </a:rPr>
              <a:t>register file</a:t>
            </a:r>
            <a:r>
              <a:rPr lang="en" sz="1100">
                <a:solidFill>
                  <a:schemeClr val="dk1"/>
                </a:solidFill>
              </a:rPr>
              <a:t>.</a:t>
            </a:r>
            <a:endParaRPr sz="1100">
              <a:solidFill>
                <a:schemeClr val="dk1"/>
              </a:solidFill>
            </a:endParaRPr>
          </a:p>
          <a:p>
            <a:pPr indent="0" lvl="0" marL="0" rtl="0" algn="l">
              <a:spcBef>
                <a:spcPts val="0"/>
              </a:spcBef>
              <a:spcAft>
                <a:spcPts val="0"/>
              </a:spcAft>
              <a:buNone/>
            </a:pPr>
            <a:r>
              <a:t/>
            </a:r>
            <a:endParaRPr b="1" sz="1100">
              <a:solidFill>
                <a:schemeClr val="dk1"/>
              </a:solidFill>
            </a:endParaRPr>
          </a:p>
        </p:txBody>
      </p:sp>
      <p:sp>
        <p:nvSpPr>
          <p:cNvPr id="1858" name="Google Shape;1858;p131"/>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859" name="Google Shape;1859;p131"/>
          <p:cNvSpPr txBox="1"/>
          <p:nvPr>
            <p:ph type="title"/>
          </p:nvPr>
        </p:nvSpPr>
        <p:spPr>
          <a:xfrm>
            <a:off x="64075" y="6452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Main computation and </a:t>
            </a:r>
            <a:r>
              <a:rPr lang="en" sz="2200">
                <a:solidFill>
                  <a:schemeClr val="lt1"/>
                </a:solidFill>
              </a:rPr>
              <a:t>handshakes</a:t>
            </a:r>
            <a:r>
              <a:rPr lang="en" sz="2200">
                <a:solidFill>
                  <a:schemeClr val="lt1"/>
                </a:solidFill>
              </a:rPr>
              <a:t> </a:t>
            </a:r>
            <a:endParaRPr sz="2200">
              <a:solidFill>
                <a:schemeClr val="lt1"/>
              </a:solidFill>
            </a:endParaRPr>
          </a:p>
        </p:txBody>
      </p:sp>
      <p:pic>
        <p:nvPicPr>
          <p:cNvPr id="1860" name="Google Shape;1860;p131"/>
          <p:cNvPicPr preferRelativeResize="0"/>
          <p:nvPr/>
        </p:nvPicPr>
        <p:blipFill>
          <a:blip r:embed="rId3">
            <a:alphaModFix/>
          </a:blip>
          <a:stretch>
            <a:fillRect/>
          </a:stretch>
        </p:blipFill>
        <p:spPr>
          <a:xfrm>
            <a:off x="5305300" y="818563"/>
            <a:ext cx="3785701" cy="3506367"/>
          </a:xfrm>
          <a:prstGeom prst="rect">
            <a:avLst/>
          </a:prstGeom>
          <a:noFill/>
          <a:ln>
            <a:noFill/>
          </a:ln>
        </p:spPr>
      </p:pic>
      <p:pic>
        <p:nvPicPr>
          <p:cNvPr id="1861" name="Google Shape;1861;p131"/>
          <p:cNvPicPr preferRelativeResize="0"/>
          <p:nvPr/>
        </p:nvPicPr>
        <p:blipFill>
          <a:blip r:embed="rId4">
            <a:alphaModFix/>
          </a:blip>
          <a:stretch>
            <a:fillRect/>
          </a:stretch>
        </p:blipFill>
        <p:spPr>
          <a:xfrm>
            <a:off x="13075" y="4815325"/>
            <a:ext cx="836225" cy="328175"/>
          </a:xfrm>
          <a:prstGeom prst="rect">
            <a:avLst/>
          </a:prstGeom>
          <a:noFill/>
          <a:ln>
            <a:noFill/>
          </a:ln>
        </p:spPr>
      </p:pic>
    </p:spTree>
  </p:cSld>
  <p:clrMapOvr>
    <a:masterClrMapping/>
  </p:clrMapOvr>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865" name="Shape 1865"/>
        <p:cNvGrpSpPr/>
        <p:nvPr/>
      </p:nvGrpSpPr>
      <p:grpSpPr>
        <a:xfrm>
          <a:off x="0" y="0"/>
          <a:ext cx="0" cy="0"/>
          <a:chOff x="0" y="0"/>
          <a:chExt cx="0" cy="0"/>
        </a:xfrm>
      </p:grpSpPr>
      <p:sp>
        <p:nvSpPr>
          <p:cNvPr id="1866" name="Google Shape;1866;p132"/>
          <p:cNvSpPr txBox="1"/>
          <p:nvPr>
            <p:ph type="title"/>
          </p:nvPr>
        </p:nvSpPr>
        <p:spPr>
          <a:xfrm>
            <a:off x="33875" y="7662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Performance Measurement(ALU operation) </a:t>
            </a:r>
            <a:endParaRPr sz="2200">
              <a:solidFill>
                <a:schemeClr val="lt1"/>
              </a:solidFill>
            </a:endParaRPr>
          </a:p>
        </p:txBody>
      </p:sp>
      <p:sp>
        <p:nvSpPr>
          <p:cNvPr id="1867" name="Google Shape;1867;p132"/>
          <p:cNvSpPr txBox="1"/>
          <p:nvPr>
            <p:ph idx="1" type="body"/>
          </p:nvPr>
        </p:nvSpPr>
        <p:spPr>
          <a:xfrm>
            <a:off x="311700" y="1152475"/>
            <a:ext cx="8520600" cy="3416400"/>
          </a:xfrm>
          <a:prstGeom prst="rect">
            <a:avLst/>
          </a:prstGeom>
        </p:spPr>
        <p:txBody>
          <a:bodyPr anchorCtr="0" anchor="t" bIns="0" lIns="0" spcFirstLastPara="1" rIns="0" wrap="square" tIns="0">
            <a:normAutofit/>
          </a:bodyPr>
          <a:lstStyle/>
          <a:p>
            <a:pPr indent="-317500" lvl="0" marL="457200" rtl="0" algn="l">
              <a:spcBef>
                <a:spcPts val="0"/>
              </a:spcBef>
              <a:spcAft>
                <a:spcPts val="0"/>
              </a:spcAft>
              <a:buSzPts val="1400"/>
              <a:buChar char="➢"/>
            </a:pPr>
            <a:r>
              <a:rPr lang="en"/>
              <a:t>Code:</a:t>
            </a:r>
            <a:endParaRPr/>
          </a:p>
          <a:p>
            <a:pPr indent="0" lvl="0" marL="457200" rtl="0" algn="l">
              <a:spcBef>
                <a:spcPts val="0"/>
              </a:spcBef>
              <a:spcAft>
                <a:spcPts val="0"/>
              </a:spcAft>
              <a:buNone/>
            </a:pPr>
            <a:r>
              <a:rPr lang="en"/>
              <a:t>void test_alu(){ 	</a:t>
            </a:r>
            <a:endParaRPr/>
          </a:p>
          <a:p>
            <a:pPr indent="0" lvl="0" marL="457200" rtl="0" algn="l">
              <a:spcBef>
                <a:spcPts val="0"/>
              </a:spcBef>
              <a:spcAft>
                <a:spcPts val="0"/>
              </a:spcAft>
              <a:buNone/>
            </a:pPr>
            <a:r>
              <a:rPr lang="en"/>
              <a:t>uint64_t start = read_mcycle64(); 	</a:t>
            </a:r>
            <a:endParaRPr/>
          </a:p>
          <a:p>
            <a:pPr indent="0" lvl="0" marL="457200" rtl="0" algn="l">
              <a:spcBef>
                <a:spcPts val="0"/>
              </a:spcBef>
              <a:spcAft>
                <a:spcPts val="0"/>
              </a:spcAft>
              <a:buNone/>
            </a:pPr>
            <a:r>
              <a:rPr lang="en"/>
              <a:t>for(int i=0;i&lt;10000;i++){ 		asm volatile ("addi x31, x31, 1" ::: "x31"); 	} 	</a:t>
            </a:r>
            <a:endParaRPr/>
          </a:p>
          <a:p>
            <a:pPr indent="0" lvl="0" marL="457200" rtl="0" algn="l">
              <a:spcBef>
                <a:spcPts val="0"/>
              </a:spcBef>
              <a:spcAft>
                <a:spcPts val="0"/>
              </a:spcAft>
              <a:buNone/>
            </a:pPr>
            <a:r>
              <a:rPr lang="en"/>
              <a:t>uint64_t end = read_mcycle64(); 	// x = x+1; 	</a:t>
            </a:r>
            <a:endParaRPr/>
          </a:p>
          <a:p>
            <a:pPr indent="0" lvl="0" marL="457200" rtl="0" algn="l">
              <a:spcBef>
                <a:spcPts val="0"/>
              </a:spcBef>
              <a:spcAft>
                <a:spcPts val="0"/>
              </a:spcAft>
              <a:buNone/>
            </a:pPr>
            <a:r>
              <a:rPr lang="en"/>
              <a:t>printf("start is %lld and end is %lld, while the time is = %lld",start,end,end-start);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Clock cycles = </a:t>
            </a:r>
            <a:r>
              <a:rPr lang="en"/>
              <a:t>30058</a:t>
            </a:r>
            <a:endParaRPr/>
          </a:p>
        </p:txBody>
      </p:sp>
      <p:sp>
        <p:nvSpPr>
          <p:cNvPr id="1868" name="Google Shape;1868;p132"/>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869" name="Google Shape;1869;p132"/>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873" name="Shape 1873"/>
        <p:cNvGrpSpPr/>
        <p:nvPr/>
      </p:nvGrpSpPr>
      <p:grpSpPr>
        <a:xfrm>
          <a:off x="0" y="0"/>
          <a:ext cx="0" cy="0"/>
          <a:chOff x="0" y="0"/>
          <a:chExt cx="0" cy="0"/>
        </a:xfrm>
      </p:grpSpPr>
      <p:sp>
        <p:nvSpPr>
          <p:cNvPr id="1874" name="Google Shape;1874;p133"/>
          <p:cNvSpPr txBox="1"/>
          <p:nvPr>
            <p:ph type="title"/>
          </p:nvPr>
        </p:nvSpPr>
        <p:spPr>
          <a:xfrm>
            <a:off x="33875"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Performance Measurement(Division Operation) </a:t>
            </a:r>
            <a:endParaRPr sz="2200">
              <a:solidFill>
                <a:schemeClr val="lt1"/>
              </a:solidFill>
            </a:endParaRPr>
          </a:p>
        </p:txBody>
      </p:sp>
      <p:sp>
        <p:nvSpPr>
          <p:cNvPr id="1875" name="Google Shape;1875;p133"/>
          <p:cNvSpPr txBox="1"/>
          <p:nvPr>
            <p:ph idx="1" type="body"/>
          </p:nvPr>
        </p:nvSpPr>
        <p:spPr>
          <a:xfrm>
            <a:off x="311700" y="1152475"/>
            <a:ext cx="8520600" cy="3416400"/>
          </a:xfrm>
          <a:prstGeom prst="rect">
            <a:avLst/>
          </a:prstGeom>
        </p:spPr>
        <p:txBody>
          <a:bodyPr anchorCtr="0" anchor="t" bIns="0" lIns="0" spcFirstLastPara="1" rIns="0" wrap="square" tIns="0">
            <a:normAutofit fontScale="85000" lnSpcReduction="20000"/>
          </a:bodyPr>
          <a:lstStyle/>
          <a:p>
            <a:pPr indent="-304165" lvl="0" marL="457200" rtl="0" algn="l">
              <a:spcBef>
                <a:spcPts val="1200"/>
              </a:spcBef>
              <a:spcAft>
                <a:spcPts val="0"/>
              </a:spcAft>
              <a:buSzPct val="77777"/>
              <a:buChar char="➢"/>
            </a:pPr>
            <a:r>
              <a:rPr lang="en"/>
              <a:t>Code:</a:t>
            </a:r>
            <a:endParaRPr/>
          </a:p>
          <a:p>
            <a:pPr indent="-304165" lvl="1" marL="914400" rtl="0" algn="l">
              <a:spcBef>
                <a:spcPts val="0"/>
              </a:spcBef>
              <a:spcAft>
                <a:spcPts val="0"/>
              </a:spcAft>
              <a:buSzPct val="77777"/>
              <a:buChar char="○"/>
            </a:pPr>
            <a:r>
              <a:rPr lang="en"/>
              <a:t>for(int i = 1; i &lt; 10000; i++){</a:t>
            </a:r>
            <a:endParaRPr/>
          </a:p>
          <a:p>
            <a:pPr indent="-304165" lvl="1" marL="914400" rtl="0" algn="l">
              <a:spcBef>
                <a:spcPts val="0"/>
              </a:spcBef>
              <a:spcAft>
                <a:spcPts val="0"/>
              </a:spcAft>
              <a:buSzPct val="77777"/>
              <a:buChar char="○"/>
            </a:pPr>
            <a:r>
              <a:rPr lang="en"/>
              <a:t>asm volatile ("nop");</a:t>
            </a:r>
            <a:endParaRPr/>
          </a:p>
          <a:p>
            <a:pPr indent="-304165" lvl="1" marL="914400" rtl="0" algn="l">
              <a:spcBef>
                <a:spcPts val="0"/>
              </a:spcBef>
              <a:spcAft>
                <a:spcPts val="0"/>
              </a:spcAft>
              <a:buSzPct val="77777"/>
              <a:buChar char="○"/>
            </a:pPr>
            <a:r>
              <a:rPr lang="en"/>
              <a:t>x /= i;</a:t>
            </a:r>
            <a:endParaRPr/>
          </a:p>
          <a:p>
            <a:pPr indent="-304165" lvl="1" marL="914400" rtl="0" algn="l">
              <a:spcBef>
                <a:spcPts val="0"/>
              </a:spcBef>
              <a:spcAft>
                <a:spcPts val="0"/>
              </a:spcAft>
              <a:buSzPct val="77777"/>
              <a:buChar char="○"/>
            </a:pPr>
            <a:r>
              <a:rPr lang="en"/>
              <a:t>}</a:t>
            </a:r>
            <a:endParaRPr/>
          </a:p>
          <a:p>
            <a:pPr indent="-304165" lvl="0" marL="457200" rtl="0" algn="l">
              <a:spcBef>
                <a:spcPts val="0"/>
              </a:spcBef>
              <a:spcAft>
                <a:spcPts val="0"/>
              </a:spcAft>
              <a:buSzPct val="77777"/>
              <a:buChar char="➢"/>
            </a:pPr>
            <a:r>
              <a:rPr lang="en"/>
              <a:t>Running it Without the division module : </a:t>
            </a:r>
            <a:endParaRPr/>
          </a:p>
          <a:p>
            <a:pPr indent="-304165" lvl="1" marL="914400" rtl="0" algn="l">
              <a:spcBef>
                <a:spcPts val="0"/>
              </a:spcBef>
              <a:spcAft>
                <a:spcPts val="0"/>
              </a:spcAft>
              <a:buSzPct val="77777"/>
              <a:buChar char="○"/>
            </a:pPr>
            <a:r>
              <a:rPr lang="en"/>
              <a:t>litex_sim --cpu-type cva5 --with-sdram --cpu-count 1 --cpu-variant minimal --no-compile-gateware</a:t>
            </a:r>
            <a:endParaRPr/>
          </a:p>
          <a:p>
            <a:pPr indent="-304165" lvl="1" marL="914400" rtl="0" algn="l">
              <a:spcBef>
                <a:spcPts val="0"/>
              </a:spcBef>
              <a:spcAft>
                <a:spcPts val="0"/>
              </a:spcAft>
              <a:buSzPct val="77777"/>
              <a:buChar char="○"/>
            </a:pPr>
            <a:r>
              <a:rPr lang="en"/>
              <a:t>make</a:t>
            </a:r>
            <a:endParaRPr/>
          </a:p>
          <a:p>
            <a:pPr indent="-304165" lvl="1" marL="914400" rtl="0" algn="l">
              <a:spcBef>
                <a:spcPts val="0"/>
              </a:spcBef>
              <a:spcAft>
                <a:spcPts val="0"/>
              </a:spcAft>
              <a:buSzPct val="77777"/>
              <a:buChar char="○"/>
            </a:pPr>
            <a:r>
              <a:rPr lang="en"/>
              <a:t>litex_sim --cpu-type cva5 --with-sdram --sdram-init demo.bin --cpu-count 1 --cpu-variant minimal</a:t>
            </a:r>
            <a:endParaRPr/>
          </a:p>
          <a:p>
            <a:pPr indent="-304165" lvl="1" marL="914400" rtl="0" algn="l">
              <a:spcBef>
                <a:spcPts val="0"/>
              </a:spcBef>
              <a:spcAft>
                <a:spcPts val="0"/>
              </a:spcAft>
              <a:buSzPct val="77777"/>
              <a:buChar char="○"/>
            </a:pPr>
            <a:r>
              <a:rPr lang="en"/>
              <a:t>Clock cycles  = 392191</a:t>
            </a:r>
            <a:endParaRPr/>
          </a:p>
          <a:p>
            <a:pPr indent="-304165" lvl="0" marL="457200" rtl="0" algn="l">
              <a:spcBef>
                <a:spcPts val="0"/>
              </a:spcBef>
              <a:spcAft>
                <a:spcPts val="0"/>
              </a:spcAft>
              <a:buSzPct val="77777"/>
              <a:buChar char="➢"/>
            </a:pPr>
            <a:r>
              <a:rPr lang="en"/>
              <a:t>Running it with the division module :</a:t>
            </a:r>
            <a:endParaRPr/>
          </a:p>
          <a:p>
            <a:pPr indent="-304165" lvl="1" marL="914400" rtl="0" algn="l">
              <a:spcBef>
                <a:spcPts val="0"/>
              </a:spcBef>
              <a:spcAft>
                <a:spcPts val="0"/>
              </a:spcAft>
              <a:buClr>
                <a:schemeClr val="dk1"/>
              </a:buClr>
              <a:buSzPct val="77777"/>
              <a:buChar char="○"/>
            </a:pPr>
            <a:r>
              <a:rPr lang="en">
                <a:solidFill>
                  <a:schemeClr val="dk1"/>
                </a:solidFill>
              </a:rPr>
              <a:t>litex_sim --cpu-type cva5 --with-sdram --cpu-count 1 --cpu-variant standard --no-compile-gateware</a:t>
            </a:r>
            <a:endParaRPr/>
          </a:p>
          <a:p>
            <a:pPr indent="-304165" lvl="1" marL="914400" rtl="0" algn="l">
              <a:spcBef>
                <a:spcPts val="0"/>
              </a:spcBef>
              <a:spcAft>
                <a:spcPts val="0"/>
              </a:spcAft>
              <a:buSzPct val="77777"/>
              <a:buChar char="○"/>
            </a:pPr>
            <a:r>
              <a:rPr lang="en"/>
              <a:t>litex_sim --cpu-type cva5 --with-sdram --sdram-init demo.bin --cpu-count 1 --cpu-variant standard</a:t>
            </a:r>
            <a:endParaRPr/>
          </a:p>
          <a:p>
            <a:pPr indent="-304165" lvl="1" marL="914400" rtl="0" algn="l">
              <a:spcBef>
                <a:spcPts val="0"/>
              </a:spcBef>
              <a:spcAft>
                <a:spcPts val="0"/>
              </a:spcAft>
              <a:buSzPct val="77777"/>
              <a:buChar char="○"/>
            </a:pPr>
            <a:r>
              <a:rPr lang="en"/>
              <a:t>Clock cycles = 40135</a:t>
            </a:r>
            <a:endParaRPr/>
          </a:p>
        </p:txBody>
      </p:sp>
      <p:sp>
        <p:nvSpPr>
          <p:cNvPr id="1876" name="Google Shape;1876;p133"/>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877" name="Google Shape;1877;p133"/>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881" name="Shape 1881"/>
        <p:cNvGrpSpPr/>
        <p:nvPr/>
      </p:nvGrpSpPr>
      <p:grpSpPr>
        <a:xfrm>
          <a:off x="0" y="0"/>
          <a:ext cx="0" cy="0"/>
          <a:chOff x="0" y="0"/>
          <a:chExt cx="0" cy="0"/>
        </a:xfrm>
      </p:grpSpPr>
      <p:sp>
        <p:nvSpPr>
          <p:cNvPr id="1882" name="Google Shape;1882;p134"/>
          <p:cNvSpPr txBox="1"/>
          <p:nvPr>
            <p:ph type="title"/>
          </p:nvPr>
        </p:nvSpPr>
        <p:spPr>
          <a:xfrm>
            <a:off x="0" y="705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Performance Measurement(Multiplication Operation) </a:t>
            </a:r>
            <a:endParaRPr sz="2200">
              <a:solidFill>
                <a:schemeClr val="lt1"/>
              </a:solidFill>
            </a:endParaRPr>
          </a:p>
        </p:txBody>
      </p:sp>
      <p:sp>
        <p:nvSpPr>
          <p:cNvPr id="1883" name="Google Shape;1883;p134"/>
          <p:cNvSpPr txBox="1"/>
          <p:nvPr>
            <p:ph idx="1" type="body"/>
          </p:nvPr>
        </p:nvSpPr>
        <p:spPr>
          <a:xfrm>
            <a:off x="311700" y="1152475"/>
            <a:ext cx="8520600" cy="3416400"/>
          </a:xfrm>
          <a:prstGeom prst="rect">
            <a:avLst/>
          </a:prstGeom>
        </p:spPr>
        <p:txBody>
          <a:bodyPr anchorCtr="0" anchor="t" bIns="0" lIns="0" spcFirstLastPara="1" rIns="0" wrap="square" tIns="0">
            <a:normAutofit lnSpcReduction="20000"/>
          </a:bodyPr>
          <a:lstStyle/>
          <a:p>
            <a:pPr indent="-317500" lvl="0" marL="457200" rtl="0" algn="l">
              <a:spcBef>
                <a:spcPts val="1200"/>
              </a:spcBef>
              <a:spcAft>
                <a:spcPts val="0"/>
              </a:spcAft>
              <a:buSzPts val="1400"/>
              <a:buChar char="➢"/>
            </a:pPr>
            <a:r>
              <a:rPr lang="en"/>
              <a:t>Code</a:t>
            </a:r>
            <a:endParaRPr/>
          </a:p>
          <a:p>
            <a:pPr indent="-317500" lvl="1" marL="914400" rtl="0" algn="l">
              <a:spcBef>
                <a:spcPts val="0"/>
              </a:spcBef>
              <a:spcAft>
                <a:spcPts val="0"/>
              </a:spcAft>
              <a:buSzPts val="1400"/>
              <a:buChar char="○"/>
            </a:pPr>
            <a:r>
              <a:rPr lang="en"/>
              <a:t>for(int i = 1; i &lt; 10000; i++){</a:t>
            </a:r>
            <a:endParaRPr/>
          </a:p>
          <a:p>
            <a:pPr indent="-317500" lvl="1" marL="914400" rtl="0" algn="l">
              <a:spcBef>
                <a:spcPts val="0"/>
              </a:spcBef>
              <a:spcAft>
                <a:spcPts val="0"/>
              </a:spcAft>
              <a:buSzPts val="1400"/>
              <a:buChar char="○"/>
            </a:pPr>
            <a:r>
              <a:rPr lang="en"/>
              <a:t>asm volatile ("nop");</a:t>
            </a:r>
            <a:endParaRPr/>
          </a:p>
          <a:p>
            <a:pPr indent="-317500" lvl="1" marL="914400" rtl="0" algn="l">
              <a:spcBef>
                <a:spcPts val="0"/>
              </a:spcBef>
              <a:spcAft>
                <a:spcPts val="0"/>
              </a:spcAft>
              <a:buSzPts val="1400"/>
              <a:buChar char="○"/>
            </a:pPr>
            <a:r>
              <a:rPr lang="en"/>
              <a:t>x *= i;</a:t>
            </a:r>
            <a:endParaRPr/>
          </a:p>
          <a:p>
            <a:pPr indent="-317500" lvl="1" marL="914400" rtl="0" algn="l">
              <a:spcBef>
                <a:spcPts val="0"/>
              </a:spcBef>
              <a:spcAft>
                <a:spcPts val="0"/>
              </a:spcAft>
              <a:buSzPts val="1400"/>
              <a:buChar char="○"/>
            </a:pPr>
            <a:r>
              <a:rPr lang="en"/>
              <a:t>}</a:t>
            </a:r>
            <a:endParaRPr/>
          </a:p>
          <a:p>
            <a:pPr indent="-317500" lvl="0" marL="457200" rtl="0" algn="l">
              <a:spcBef>
                <a:spcPts val="0"/>
              </a:spcBef>
              <a:spcAft>
                <a:spcPts val="0"/>
              </a:spcAft>
              <a:buSzPts val="1400"/>
              <a:buChar char="➢"/>
            </a:pPr>
            <a:r>
              <a:rPr lang="en"/>
              <a:t>Running it Without the multiplication module : </a:t>
            </a:r>
            <a:endParaRPr/>
          </a:p>
          <a:p>
            <a:pPr indent="-317500" lvl="1" marL="914400" rtl="0" algn="l">
              <a:spcBef>
                <a:spcPts val="0"/>
              </a:spcBef>
              <a:spcAft>
                <a:spcPts val="0"/>
              </a:spcAft>
              <a:buSzPts val="1400"/>
              <a:buChar char="○"/>
            </a:pPr>
            <a:r>
              <a:rPr lang="en"/>
              <a:t>litex_sim --cpu-type cva5 --with-sdram --sdram-init demo.bin --cpu-count 1 --cpu-variant minimal</a:t>
            </a:r>
            <a:endParaRPr/>
          </a:p>
          <a:p>
            <a:pPr indent="-317500" lvl="1" marL="914400" rtl="0" algn="l">
              <a:spcBef>
                <a:spcPts val="0"/>
              </a:spcBef>
              <a:spcAft>
                <a:spcPts val="0"/>
              </a:spcAft>
              <a:buSzPts val="1400"/>
              <a:buChar char="○"/>
            </a:pPr>
            <a:r>
              <a:rPr lang="en"/>
              <a:t>Clock cycles  = 116249</a:t>
            </a:r>
            <a:endParaRPr/>
          </a:p>
          <a:p>
            <a:pPr indent="-317500" lvl="0" marL="457200" rtl="0" algn="l">
              <a:spcBef>
                <a:spcPts val="0"/>
              </a:spcBef>
              <a:spcAft>
                <a:spcPts val="0"/>
              </a:spcAft>
              <a:buSzPts val="1400"/>
              <a:buChar char="➢"/>
            </a:pPr>
            <a:r>
              <a:rPr lang="en"/>
              <a:t>Running it with the multiplication module :</a:t>
            </a:r>
            <a:endParaRPr/>
          </a:p>
          <a:p>
            <a:pPr indent="-317500" lvl="1" marL="914400" rtl="0" algn="l">
              <a:spcBef>
                <a:spcPts val="0"/>
              </a:spcBef>
              <a:spcAft>
                <a:spcPts val="0"/>
              </a:spcAft>
              <a:buSzPts val="1400"/>
              <a:buChar char="○"/>
            </a:pPr>
            <a:r>
              <a:rPr lang="en"/>
              <a:t>litex_sim --cpu-type cva5 --with-sdram --sdram-init demo.bin --cpu-count 1 --cpu-variant standard</a:t>
            </a:r>
            <a:endParaRPr/>
          </a:p>
          <a:p>
            <a:pPr indent="-317500" lvl="1" marL="914400" rtl="0" algn="l">
              <a:spcBef>
                <a:spcPts val="0"/>
              </a:spcBef>
              <a:spcAft>
                <a:spcPts val="0"/>
              </a:spcAft>
              <a:buSzPts val="1400"/>
              <a:buChar char="○"/>
            </a:pPr>
            <a:r>
              <a:rPr lang="en"/>
              <a:t>Clock cycles = 40111</a:t>
            </a:r>
            <a:endParaRPr/>
          </a:p>
          <a:p>
            <a:pPr indent="0" lvl="0" marL="0" rtl="0" algn="l">
              <a:spcBef>
                <a:spcPts val="0"/>
              </a:spcBef>
              <a:spcAft>
                <a:spcPts val="0"/>
              </a:spcAft>
              <a:buNone/>
            </a:pPr>
            <a:r>
              <a:t/>
            </a:r>
            <a:endParaRPr/>
          </a:p>
        </p:txBody>
      </p:sp>
      <p:sp>
        <p:nvSpPr>
          <p:cNvPr id="1884" name="Google Shape;1884;p134"/>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885" name="Google Shape;1885;p134"/>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27"/>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98" name="Google Shape;198;p27"/>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Fetch PC</a:t>
            </a:r>
            <a:endParaRPr sz="2200">
              <a:solidFill>
                <a:schemeClr val="lt1"/>
              </a:solidFill>
            </a:endParaRPr>
          </a:p>
        </p:txBody>
      </p:sp>
      <p:sp>
        <p:nvSpPr>
          <p:cNvPr id="199" name="Google Shape;199;p27"/>
          <p:cNvSpPr txBox="1"/>
          <p:nvPr/>
        </p:nvSpPr>
        <p:spPr>
          <a:xfrm>
            <a:off x="5808050" y="1331925"/>
            <a:ext cx="58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PC+4</a:t>
            </a:r>
            <a:endParaRPr sz="1200"/>
          </a:p>
        </p:txBody>
      </p:sp>
      <p:sp>
        <p:nvSpPr>
          <p:cNvPr id="200" name="Google Shape;200;p27"/>
          <p:cNvSpPr/>
          <p:nvPr/>
        </p:nvSpPr>
        <p:spPr>
          <a:xfrm rot="5400000">
            <a:off x="6006950" y="1777850"/>
            <a:ext cx="352800" cy="2511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201" name="Google Shape;201;p27"/>
          <p:cNvCxnSpPr/>
          <p:nvPr/>
        </p:nvCxnSpPr>
        <p:spPr>
          <a:xfrm rot="10800000">
            <a:off x="6332950" y="157257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202" name="Google Shape;202;p27"/>
          <p:cNvCxnSpPr/>
          <p:nvPr/>
        </p:nvCxnSpPr>
        <p:spPr>
          <a:xfrm rot="10800000">
            <a:off x="6332950" y="1877375"/>
            <a:ext cx="239100" cy="0"/>
          </a:xfrm>
          <a:prstGeom prst="straightConnector1">
            <a:avLst/>
          </a:prstGeom>
          <a:noFill/>
          <a:ln cap="flat" cmpd="sng" w="9525">
            <a:solidFill>
              <a:schemeClr val="dk2"/>
            </a:solidFill>
            <a:prstDash val="solid"/>
            <a:round/>
            <a:headEnd len="med" w="med" type="none"/>
            <a:tailEnd len="med" w="med" type="none"/>
          </a:ln>
        </p:spPr>
      </p:cxnSp>
      <p:sp>
        <p:nvSpPr>
          <p:cNvPr id="203" name="Google Shape;203;p27"/>
          <p:cNvSpPr txBox="1"/>
          <p:nvPr/>
        </p:nvSpPr>
        <p:spPr>
          <a:xfrm>
            <a:off x="4066975" y="1595600"/>
            <a:ext cx="20112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500"/>
              <a:t>Return Address PC</a:t>
            </a:r>
            <a:endParaRPr b="1" sz="1500"/>
          </a:p>
        </p:txBody>
      </p:sp>
      <p:cxnSp>
        <p:nvCxnSpPr>
          <p:cNvPr id="204" name="Google Shape;204;p27"/>
          <p:cNvCxnSpPr>
            <a:stCxn id="200" idx="3"/>
          </p:cNvCxnSpPr>
          <p:nvPr/>
        </p:nvCxnSpPr>
        <p:spPr>
          <a:xfrm>
            <a:off x="6183350" y="2048980"/>
            <a:ext cx="0" cy="105600"/>
          </a:xfrm>
          <a:prstGeom prst="straightConnector1">
            <a:avLst/>
          </a:prstGeom>
          <a:noFill/>
          <a:ln cap="flat" cmpd="sng" w="9525">
            <a:solidFill>
              <a:schemeClr val="dk2"/>
            </a:solidFill>
            <a:prstDash val="solid"/>
            <a:round/>
            <a:headEnd len="med" w="med" type="none"/>
            <a:tailEnd len="med" w="med" type="none"/>
          </a:ln>
        </p:spPr>
      </p:cxnSp>
      <p:sp>
        <p:nvSpPr>
          <p:cNvPr id="205" name="Google Shape;205;p27"/>
          <p:cNvSpPr txBox="1"/>
          <p:nvPr/>
        </p:nvSpPr>
        <p:spPr>
          <a:xfrm>
            <a:off x="5760200" y="2177488"/>
            <a:ext cx="846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Predicted </a:t>
            </a:r>
            <a:endParaRPr sz="1200"/>
          </a:p>
          <a:p>
            <a:pPr indent="0" lvl="0" marL="0" rtl="0" algn="ctr">
              <a:spcBef>
                <a:spcPts val="0"/>
              </a:spcBef>
              <a:spcAft>
                <a:spcPts val="0"/>
              </a:spcAft>
              <a:buNone/>
            </a:pPr>
            <a:r>
              <a:rPr lang="en" sz="1200"/>
              <a:t>Return</a:t>
            </a:r>
            <a:endParaRPr sz="1000"/>
          </a:p>
        </p:txBody>
      </p:sp>
      <p:cxnSp>
        <p:nvCxnSpPr>
          <p:cNvPr id="206" name="Google Shape;206;p27"/>
          <p:cNvCxnSpPr/>
          <p:nvPr/>
        </p:nvCxnSpPr>
        <p:spPr>
          <a:xfrm rot="10800000">
            <a:off x="5926025" y="1801850"/>
            <a:ext cx="125700" cy="0"/>
          </a:xfrm>
          <a:prstGeom prst="straightConnector1">
            <a:avLst/>
          </a:prstGeom>
          <a:noFill/>
          <a:ln cap="flat" cmpd="sng" w="9525">
            <a:solidFill>
              <a:schemeClr val="dk2"/>
            </a:solidFill>
            <a:prstDash val="solid"/>
            <a:round/>
            <a:headEnd len="med" w="med" type="none"/>
            <a:tailEnd len="med" w="med" type="none"/>
          </a:ln>
        </p:spPr>
      </p:cxnSp>
      <p:cxnSp>
        <p:nvCxnSpPr>
          <p:cNvPr id="207" name="Google Shape;207;p27"/>
          <p:cNvCxnSpPr/>
          <p:nvPr/>
        </p:nvCxnSpPr>
        <p:spPr>
          <a:xfrm rot="10800000">
            <a:off x="5926025" y="2030450"/>
            <a:ext cx="125700" cy="0"/>
          </a:xfrm>
          <a:prstGeom prst="straightConnector1">
            <a:avLst/>
          </a:prstGeom>
          <a:noFill/>
          <a:ln cap="flat" cmpd="sng" w="9525">
            <a:solidFill>
              <a:schemeClr val="dk2"/>
            </a:solidFill>
            <a:prstDash val="solid"/>
            <a:round/>
            <a:headEnd len="med" w="med" type="none"/>
            <a:tailEnd len="med" w="med" type="none"/>
          </a:ln>
        </p:spPr>
      </p:cxnSp>
      <p:cxnSp>
        <p:nvCxnSpPr>
          <p:cNvPr id="208" name="Google Shape;208;p27"/>
          <p:cNvCxnSpPr>
            <a:stCxn id="209" idx="3"/>
          </p:cNvCxnSpPr>
          <p:nvPr/>
        </p:nvCxnSpPr>
        <p:spPr>
          <a:xfrm>
            <a:off x="6904050" y="4209174"/>
            <a:ext cx="9000" cy="224100"/>
          </a:xfrm>
          <a:prstGeom prst="straightConnector1">
            <a:avLst/>
          </a:prstGeom>
          <a:noFill/>
          <a:ln cap="flat" cmpd="sng" w="9525">
            <a:solidFill>
              <a:schemeClr val="dk2"/>
            </a:solidFill>
            <a:prstDash val="solid"/>
            <a:round/>
            <a:headEnd len="med" w="med" type="none"/>
            <a:tailEnd len="med" w="med" type="none"/>
          </a:ln>
        </p:spPr>
      </p:cxnSp>
      <p:cxnSp>
        <p:nvCxnSpPr>
          <p:cNvPr id="210" name="Google Shape;210;p27"/>
          <p:cNvCxnSpPr/>
          <p:nvPr/>
        </p:nvCxnSpPr>
        <p:spPr>
          <a:xfrm rot="10800000">
            <a:off x="7171150" y="279177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211" name="Google Shape;211;p27"/>
          <p:cNvCxnSpPr/>
          <p:nvPr/>
        </p:nvCxnSpPr>
        <p:spPr>
          <a:xfrm rot="10800000">
            <a:off x="7856950" y="2791775"/>
            <a:ext cx="239100" cy="0"/>
          </a:xfrm>
          <a:prstGeom prst="straightConnector1">
            <a:avLst/>
          </a:prstGeom>
          <a:noFill/>
          <a:ln cap="flat" cmpd="sng" w="9525">
            <a:solidFill>
              <a:schemeClr val="dk2"/>
            </a:solidFill>
            <a:prstDash val="solid"/>
            <a:round/>
            <a:headEnd len="med" w="med" type="none"/>
            <a:tailEnd len="med" w="med" type="none"/>
          </a:ln>
        </p:spPr>
      </p:cxnSp>
      <p:sp>
        <p:nvSpPr>
          <p:cNvPr id="209" name="Google Shape;209;p27"/>
          <p:cNvSpPr/>
          <p:nvPr/>
        </p:nvSpPr>
        <p:spPr>
          <a:xfrm rot="5400000">
            <a:off x="5529900" y="2586825"/>
            <a:ext cx="2748300" cy="6579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12" name="Google Shape;212;p27"/>
          <p:cNvSpPr/>
          <p:nvPr/>
        </p:nvSpPr>
        <p:spPr>
          <a:xfrm>
            <a:off x="7372375" y="2248850"/>
            <a:ext cx="520500" cy="1094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13" name="Google Shape;213;p27"/>
          <p:cNvSpPr txBox="1"/>
          <p:nvPr/>
        </p:nvSpPr>
        <p:spPr>
          <a:xfrm flipH="1" rot="5400000">
            <a:off x="7219700" y="2611325"/>
            <a:ext cx="770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Register</a:t>
            </a:r>
            <a:endParaRPr sz="1200"/>
          </a:p>
        </p:txBody>
      </p:sp>
      <p:sp>
        <p:nvSpPr>
          <p:cNvPr id="214" name="Google Shape;214;p27"/>
          <p:cNvSpPr txBox="1"/>
          <p:nvPr/>
        </p:nvSpPr>
        <p:spPr>
          <a:xfrm flipH="1" rot="5400000">
            <a:off x="6654800" y="2566600"/>
            <a:ext cx="528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MUX</a:t>
            </a:r>
            <a:endParaRPr sz="1200"/>
          </a:p>
        </p:txBody>
      </p:sp>
      <p:sp>
        <p:nvSpPr>
          <p:cNvPr id="215" name="Google Shape;215;p27"/>
          <p:cNvSpPr txBox="1"/>
          <p:nvPr/>
        </p:nvSpPr>
        <p:spPr>
          <a:xfrm>
            <a:off x="8094050" y="2627325"/>
            <a:ext cx="58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PC</a:t>
            </a:r>
            <a:endParaRPr sz="1200"/>
          </a:p>
        </p:txBody>
      </p:sp>
      <p:sp>
        <p:nvSpPr>
          <p:cNvPr id="216" name="Google Shape;216;p27"/>
          <p:cNvSpPr txBox="1"/>
          <p:nvPr/>
        </p:nvSpPr>
        <p:spPr>
          <a:xfrm>
            <a:off x="185000" y="1237400"/>
            <a:ext cx="3698100" cy="1589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lang="en" sz="2000"/>
              <a:t>Branch Predictor predict a return instruction.</a:t>
            </a:r>
            <a:endParaRPr sz="2000"/>
          </a:p>
          <a:p>
            <a:pPr indent="-355600" lvl="0" marL="457200" rtl="0" algn="l">
              <a:spcBef>
                <a:spcPts val="0"/>
              </a:spcBef>
              <a:spcAft>
                <a:spcPts val="0"/>
              </a:spcAft>
              <a:buSzPts val="2000"/>
              <a:buChar char="➢"/>
            </a:pPr>
            <a:r>
              <a:rPr lang="en" sz="2000"/>
              <a:t>The PC get updated from the return address block</a:t>
            </a:r>
            <a:endParaRPr sz="2000"/>
          </a:p>
        </p:txBody>
      </p:sp>
      <p:pic>
        <p:nvPicPr>
          <p:cNvPr id="217" name="Google Shape;217;p27"/>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889" name="Shape 1889"/>
        <p:cNvGrpSpPr/>
        <p:nvPr/>
      </p:nvGrpSpPr>
      <p:grpSpPr>
        <a:xfrm>
          <a:off x="0" y="0"/>
          <a:ext cx="0" cy="0"/>
          <a:chOff x="0" y="0"/>
          <a:chExt cx="0" cy="0"/>
        </a:xfrm>
      </p:grpSpPr>
      <p:sp>
        <p:nvSpPr>
          <p:cNvPr id="1890" name="Google Shape;1890;p135"/>
          <p:cNvSpPr txBox="1"/>
          <p:nvPr>
            <p:ph type="title"/>
          </p:nvPr>
        </p:nvSpPr>
        <p:spPr>
          <a:xfrm>
            <a:off x="0" y="887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Performance Measurement(Branch Predictor Effect) </a:t>
            </a:r>
            <a:endParaRPr sz="2200">
              <a:solidFill>
                <a:schemeClr val="lt1"/>
              </a:solidFill>
            </a:endParaRPr>
          </a:p>
        </p:txBody>
      </p:sp>
      <p:sp>
        <p:nvSpPr>
          <p:cNvPr id="1891" name="Google Shape;1891;p135"/>
          <p:cNvSpPr txBox="1"/>
          <p:nvPr>
            <p:ph idx="1" type="body"/>
          </p:nvPr>
        </p:nvSpPr>
        <p:spPr>
          <a:xfrm>
            <a:off x="311700" y="1152475"/>
            <a:ext cx="8520600" cy="3416400"/>
          </a:xfrm>
          <a:prstGeom prst="rect">
            <a:avLst/>
          </a:prstGeom>
        </p:spPr>
        <p:txBody>
          <a:bodyPr anchorCtr="0" anchor="t" bIns="0" lIns="0" spcFirstLastPara="1" rIns="0" wrap="square" tIns="0">
            <a:normAutofit/>
          </a:bodyPr>
          <a:lstStyle/>
          <a:p>
            <a:pPr indent="-317500" lvl="0" marL="457200" rtl="0" algn="l">
              <a:spcBef>
                <a:spcPts val="0"/>
              </a:spcBef>
              <a:spcAft>
                <a:spcPts val="0"/>
              </a:spcAft>
              <a:buSzPts val="1400"/>
              <a:buChar char="➢"/>
            </a:pPr>
            <a:r>
              <a:rPr lang="en"/>
              <a:t>A simple if statement that only the else get executed every time for a 1000 cycles</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With branch predictor: time is = 40181</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Without branch predictor: </a:t>
            </a:r>
            <a:r>
              <a:rPr lang="en"/>
              <a:t>time is = 120165</a:t>
            </a:r>
            <a:endParaRPr/>
          </a:p>
        </p:txBody>
      </p:sp>
      <p:sp>
        <p:nvSpPr>
          <p:cNvPr id="1892" name="Google Shape;1892;p135"/>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893" name="Google Shape;1893;p135"/>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897" name="Shape 1897"/>
        <p:cNvGrpSpPr/>
        <p:nvPr/>
      </p:nvGrpSpPr>
      <p:grpSpPr>
        <a:xfrm>
          <a:off x="0" y="0"/>
          <a:ext cx="0" cy="0"/>
          <a:chOff x="0" y="0"/>
          <a:chExt cx="0" cy="0"/>
        </a:xfrm>
      </p:grpSpPr>
      <p:sp>
        <p:nvSpPr>
          <p:cNvPr id="1898" name="Google Shape;1898;p136"/>
          <p:cNvSpPr txBox="1"/>
          <p:nvPr>
            <p:ph type="title"/>
          </p:nvPr>
        </p:nvSpPr>
        <p:spPr>
          <a:xfrm>
            <a:off x="0" y="9472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Run OS (preparing the binaries)</a:t>
            </a:r>
            <a:endParaRPr sz="2200">
              <a:solidFill>
                <a:schemeClr val="lt1"/>
              </a:solidFill>
            </a:endParaRPr>
          </a:p>
        </p:txBody>
      </p:sp>
      <p:sp>
        <p:nvSpPr>
          <p:cNvPr id="1899" name="Google Shape;1899;p136"/>
          <p:cNvSpPr txBox="1"/>
          <p:nvPr>
            <p:ph idx="1" type="body"/>
          </p:nvPr>
        </p:nvSpPr>
        <p:spPr>
          <a:xfrm>
            <a:off x="311700" y="1152475"/>
            <a:ext cx="8520600" cy="3416400"/>
          </a:xfrm>
          <a:prstGeom prst="rect">
            <a:avLst/>
          </a:prstGeom>
        </p:spPr>
        <p:txBody>
          <a:bodyPr anchorCtr="0" anchor="t" bIns="0" lIns="0" spcFirstLastPara="1" rIns="0" wrap="square" tIns="0">
            <a:normAutofit fontScale="70000" lnSpcReduction="20000"/>
          </a:bodyPr>
          <a:lstStyle/>
          <a:p>
            <a:pPr indent="-290830" lvl="0" marL="457200" rtl="0" algn="l">
              <a:spcBef>
                <a:spcPts val="0"/>
              </a:spcBef>
              <a:spcAft>
                <a:spcPts val="0"/>
              </a:spcAft>
              <a:buSzPct val="77777"/>
              <a:buAutoNum type="arabicPeriod"/>
            </a:pPr>
            <a:r>
              <a:rPr lang="en"/>
              <a:t>Getting the DTS.</a:t>
            </a:r>
            <a:endParaRPr/>
          </a:p>
          <a:p>
            <a:pPr indent="-290830" lvl="1" marL="914400" rtl="0" algn="l">
              <a:spcBef>
                <a:spcPts val="0"/>
              </a:spcBef>
              <a:spcAft>
                <a:spcPts val="0"/>
              </a:spcAft>
              <a:buSzPct val="77777"/>
              <a:buAutoNum type="alphaLcPeriod"/>
            </a:pPr>
            <a:r>
              <a:rPr lang="en"/>
              <a:t>Git clone </a:t>
            </a:r>
            <a:r>
              <a:rPr lang="en" u="sng">
                <a:solidFill>
                  <a:schemeClr val="hlink"/>
                </a:solidFill>
                <a:hlinkClick r:id="rId3"/>
              </a:rPr>
              <a:t>https://gitlab.com/sfu-rcl/cva5-linux.git</a:t>
            </a:r>
            <a:endParaRPr/>
          </a:p>
          <a:p>
            <a:pPr indent="-290830" lvl="1" marL="914400" rtl="0" algn="l">
              <a:spcBef>
                <a:spcPts val="0"/>
              </a:spcBef>
              <a:spcAft>
                <a:spcPts val="0"/>
              </a:spcAft>
              <a:buSzPct val="77777"/>
              <a:buAutoNum type="alphaLcPeriod"/>
            </a:pPr>
            <a:r>
              <a:rPr lang="en"/>
              <a:t>Git checkout block_design</a:t>
            </a:r>
            <a:endParaRPr/>
          </a:p>
          <a:p>
            <a:pPr indent="-290830" lvl="1" marL="914400" rtl="0" algn="l">
              <a:spcBef>
                <a:spcPts val="0"/>
              </a:spcBef>
              <a:spcAft>
                <a:spcPts val="0"/>
              </a:spcAft>
              <a:buSzPct val="77777"/>
              <a:buAutoNum type="alphaLcPeriod"/>
            </a:pPr>
            <a:r>
              <a:rPr lang="en"/>
              <a:t>Cd DTS</a:t>
            </a:r>
            <a:endParaRPr/>
          </a:p>
          <a:p>
            <a:pPr indent="-290830" lvl="1" marL="914400" rtl="0" algn="l">
              <a:spcBef>
                <a:spcPts val="0"/>
              </a:spcBef>
              <a:spcAft>
                <a:spcPts val="0"/>
              </a:spcAft>
              <a:buSzPct val="77777"/>
              <a:buAutoNum type="alphaLcPeriod"/>
            </a:pPr>
            <a:r>
              <a:rPr lang="en"/>
              <a:t>Run the Gen_DTS.py script to produce the dts file.</a:t>
            </a:r>
            <a:endParaRPr/>
          </a:p>
          <a:p>
            <a:pPr indent="-290830" lvl="0" marL="457200" rtl="0" algn="l">
              <a:spcBef>
                <a:spcPts val="0"/>
              </a:spcBef>
              <a:spcAft>
                <a:spcPts val="0"/>
              </a:spcAft>
              <a:buSzPct val="77777"/>
              <a:buAutoNum type="arabicPeriod"/>
            </a:pPr>
            <a:r>
              <a:rPr lang="en"/>
              <a:t>Getting the openSBI binary file:</a:t>
            </a:r>
            <a:endParaRPr/>
          </a:p>
          <a:p>
            <a:pPr indent="-290830" lvl="1" marL="914400" rtl="0" algn="l">
              <a:spcBef>
                <a:spcPts val="0"/>
              </a:spcBef>
              <a:spcAft>
                <a:spcPts val="0"/>
              </a:spcAft>
              <a:buSzPct val="77777"/>
              <a:buAutoNum type="alphaLcPeriod"/>
            </a:pPr>
            <a:r>
              <a:rPr lang="en"/>
              <a:t>Git clone </a:t>
            </a:r>
            <a:r>
              <a:rPr lang="en" u="sng">
                <a:solidFill>
                  <a:schemeClr val="accent5"/>
                </a:solidFill>
                <a:hlinkClick r:id="rId4">
                  <a:extLst>
                    <a:ext uri="{A12FA001-AC4F-418D-AE19-62706E023703}">
                      <ahyp:hlinkClr val="tx"/>
                    </a:ext>
                  </a:extLst>
                </a:hlinkClick>
              </a:rPr>
              <a:t>https://gitlab.com/sfu-rcl/cva5-linux.git</a:t>
            </a:r>
            <a:endParaRPr/>
          </a:p>
          <a:p>
            <a:pPr indent="-290830" lvl="1" marL="914400" rtl="0" algn="l">
              <a:spcBef>
                <a:spcPts val="0"/>
              </a:spcBef>
              <a:spcAft>
                <a:spcPts val="0"/>
              </a:spcAft>
              <a:buSzPct val="77777"/>
              <a:buAutoNum type="alphaLcPeriod"/>
            </a:pPr>
            <a:r>
              <a:rPr lang="en"/>
              <a:t>Git checkout block_design</a:t>
            </a:r>
            <a:endParaRPr/>
          </a:p>
          <a:p>
            <a:pPr indent="-290830" lvl="1" marL="914400" rtl="0" algn="l">
              <a:spcBef>
                <a:spcPts val="0"/>
              </a:spcBef>
              <a:spcAft>
                <a:spcPts val="0"/>
              </a:spcAft>
              <a:buSzPct val="77777"/>
              <a:buAutoNum type="alphaLcPeriod"/>
            </a:pPr>
            <a:r>
              <a:rPr lang="en"/>
              <a:t>Cd OPENSBI</a:t>
            </a:r>
            <a:endParaRPr/>
          </a:p>
          <a:p>
            <a:pPr indent="-290830" lvl="1" marL="914400" rtl="0" algn="l">
              <a:spcBef>
                <a:spcPts val="0"/>
              </a:spcBef>
              <a:spcAft>
                <a:spcPts val="0"/>
              </a:spcAft>
              <a:buSzPct val="77777"/>
              <a:buAutoNum type="alphaLcPeriod"/>
            </a:pPr>
            <a:r>
              <a:rPr lang="en"/>
              <a:t>Run the ./opensbi_maker.sh(it will automatically clone and replace the files for the cva5 and give you the binary file)</a:t>
            </a:r>
            <a:endParaRPr/>
          </a:p>
          <a:p>
            <a:pPr indent="-290830" lvl="0" marL="457200" rtl="0" algn="l">
              <a:spcBef>
                <a:spcPts val="0"/>
              </a:spcBef>
              <a:spcAft>
                <a:spcPts val="0"/>
              </a:spcAft>
              <a:buSzPct val="77777"/>
              <a:buAutoNum type="arabicPeriod"/>
            </a:pPr>
            <a:r>
              <a:rPr lang="en"/>
              <a:t>Getting the Linux Image:</a:t>
            </a:r>
            <a:endParaRPr/>
          </a:p>
          <a:p>
            <a:pPr indent="-290830" lvl="1" marL="914400" rtl="0" algn="l">
              <a:spcBef>
                <a:spcPts val="0"/>
              </a:spcBef>
              <a:spcAft>
                <a:spcPts val="0"/>
              </a:spcAft>
              <a:buSzPct val="77777"/>
              <a:buAutoNum type="alphaLcPeriod"/>
            </a:pPr>
            <a:r>
              <a:rPr lang="en"/>
              <a:t>Git clone </a:t>
            </a:r>
            <a:r>
              <a:rPr lang="en" u="sng">
                <a:solidFill>
                  <a:schemeClr val="accent5"/>
                </a:solidFill>
                <a:hlinkClick r:id="rId5">
                  <a:extLst>
                    <a:ext uri="{A12FA001-AC4F-418D-AE19-62706E023703}">
                      <ahyp:hlinkClr val="tx"/>
                    </a:ext>
                  </a:extLst>
                </a:hlinkClick>
              </a:rPr>
              <a:t>https://gitlab.com/sfu-rcl/cva5-linux.git</a:t>
            </a:r>
            <a:endParaRPr/>
          </a:p>
          <a:p>
            <a:pPr indent="-290830" lvl="1" marL="914400" rtl="0" algn="l">
              <a:spcBef>
                <a:spcPts val="0"/>
              </a:spcBef>
              <a:spcAft>
                <a:spcPts val="0"/>
              </a:spcAft>
              <a:buSzPct val="77777"/>
              <a:buAutoNum type="alphaLcPeriod"/>
            </a:pPr>
            <a:r>
              <a:rPr lang="en"/>
              <a:t>Git checkout block_design</a:t>
            </a:r>
            <a:endParaRPr/>
          </a:p>
          <a:p>
            <a:pPr indent="-290830" lvl="1" marL="914400" rtl="0" algn="l">
              <a:spcBef>
                <a:spcPts val="0"/>
              </a:spcBef>
              <a:spcAft>
                <a:spcPts val="0"/>
              </a:spcAft>
              <a:buSzPct val="77777"/>
              <a:buAutoNum type="alphaLcPeriod"/>
            </a:pPr>
            <a:r>
              <a:rPr lang="en"/>
              <a:t>Cd LINUX_IMAGE</a:t>
            </a:r>
            <a:endParaRPr/>
          </a:p>
          <a:p>
            <a:pPr indent="-290830" lvl="1" marL="914400" rtl="0" algn="l">
              <a:spcBef>
                <a:spcPts val="0"/>
              </a:spcBef>
              <a:spcAft>
                <a:spcPts val="0"/>
              </a:spcAft>
              <a:buSzPct val="77777"/>
              <a:buAutoNum type="alphaLcPeriod"/>
            </a:pPr>
            <a:r>
              <a:rPr lang="en"/>
              <a:t>Run the ./build_root.sh(this script will automatically clone and replace the field for the cva5 in the build root directory)</a:t>
            </a:r>
            <a:endParaRPr/>
          </a:p>
          <a:p>
            <a:pPr indent="-290830" lvl="0" marL="457200" rtl="0" algn="l">
              <a:spcBef>
                <a:spcPts val="0"/>
              </a:spcBef>
              <a:spcAft>
                <a:spcPts val="0"/>
              </a:spcAft>
              <a:buSzPct val="77777"/>
              <a:buAutoNum type="arabicPeriod"/>
            </a:pPr>
            <a:r>
              <a:rPr lang="en"/>
              <a:t>Make a boot.json file containing all the binaries and their address in memory</a:t>
            </a:r>
            <a:endParaRPr/>
          </a:p>
          <a:p>
            <a:pPr indent="0" lvl="0" marL="457200" rtl="0" algn="l">
              <a:spcBef>
                <a:spcPts val="0"/>
              </a:spcBef>
              <a:spcAft>
                <a:spcPts val="0"/>
              </a:spcAft>
              <a:buNone/>
            </a:pPr>
            <a:r>
              <a:rPr lang="en"/>
              <a:t>{"Image":"0x40000000","rv32.dtb":"0x40ef0000","rootfs.cpio":"0x41000000","fw_jump.bin":"0x40f00000"}</a:t>
            </a:r>
            <a:endParaRPr/>
          </a:p>
          <a:p>
            <a:pPr indent="-290830" lvl="0" marL="457200" rtl="0" algn="l">
              <a:spcBef>
                <a:spcPts val="0"/>
              </a:spcBef>
              <a:spcAft>
                <a:spcPts val="0"/>
              </a:spcAft>
              <a:buSzPct val="77777"/>
              <a:buAutoNum type="arabicPeriod"/>
            </a:pPr>
            <a:r>
              <a:rPr lang="en"/>
              <a:t>If you don’t want to build the Images, the prebuild version is already there for use under the Image folder.</a:t>
            </a:r>
            <a:endParaRPr/>
          </a:p>
        </p:txBody>
      </p:sp>
      <p:sp>
        <p:nvSpPr>
          <p:cNvPr id="1900" name="Google Shape;1900;p136"/>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901" name="Google Shape;1901;p136"/>
          <p:cNvPicPr preferRelativeResize="0"/>
          <p:nvPr/>
        </p:nvPicPr>
        <p:blipFill>
          <a:blip r:embed="rId6">
            <a:alphaModFix/>
          </a:blip>
          <a:stretch>
            <a:fillRect/>
          </a:stretch>
        </p:blipFill>
        <p:spPr>
          <a:xfrm>
            <a:off x="13075" y="4815325"/>
            <a:ext cx="836225" cy="328175"/>
          </a:xfrm>
          <a:prstGeom prst="rect">
            <a:avLst/>
          </a:prstGeom>
          <a:noFill/>
          <a:ln>
            <a:noFill/>
          </a:ln>
        </p:spPr>
      </p:pic>
    </p:spTree>
  </p:cSld>
  <p:clrMapOvr>
    <a:masterClrMapping/>
  </p:clrMapOvr>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905" name="Shape 1905"/>
        <p:cNvGrpSpPr/>
        <p:nvPr/>
      </p:nvGrpSpPr>
      <p:grpSpPr>
        <a:xfrm>
          <a:off x="0" y="0"/>
          <a:ext cx="0" cy="0"/>
          <a:chOff x="0" y="0"/>
          <a:chExt cx="0" cy="0"/>
        </a:xfrm>
      </p:grpSpPr>
      <p:sp>
        <p:nvSpPr>
          <p:cNvPr id="1906" name="Google Shape;1906;p137"/>
          <p:cNvSpPr txBox="1"/>
          <p:nvPr>
            <p:ph type="title"/>
          </p:nvPr>
        </p:nvSpPr>
        <p:spPr>
          <a:xfrm>
            <a:off x="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Making the hardware</a:t>
            </a:r>
            <a:endParaRPr sz="2200">
              <a:solidFill>
                <a:schemeClr val="lt1"/>
              </a:solidFill>
            </a:endParaRPr>
          </a:p>
        </p:txBody>
      </p:sp>
      <p:sp>
        <p:nvSpPr>
          <p:cNvPr id="1907" name="Google Shape;1907;p137"/>
          <p:cNvSpPr txBox="1"/>
          <p:nvPr>
            <p:ph idx="1" type="body"/>
          </p:nvPr>
        </p:nvSpPr>
        <p:spPr>
          <a:xfrm>
            <a:off x="311700" y="1152475"/>
            <a:ext cx="8520600" cy="3416400"/>
          </a:xfrm>
          <a:prstGeom prst="rect">
            <a:avLst/>
          </a:prstGeom>
        </p:spPr>
        <p:txBody>
          <a:bodyPr anchorCtr="0" anchor="t" bIns="0" lIns="0" spcFirstLastPara="1" rIns="0" wrap="square" tIns="0">
            <a:normAutofit fontScale="85000" lnSpcReduction="20000"/>
          </a:bodyPr>
          <a:lstStyle/>
          <a:p>
            <a:pPr indent="-304165" lvl="0" marL="457200" rtl="0" algn="l">
              <a:spcBef>
                <a:spcPts val="0"/>
              </a:spcBef>
              <a:spcAft>
                <a:spcPts val="0"/>
              </a:spcAft>
              <a:buSzPct val="77777"/>
              <a:buChar char="➢"/>
            </a:pPr>
            <a:r>
              <a:rPr lang="en"/>
              <a:t>On Litex:</a:t>
            </a:r>
            <a:endParaRPr/>
          </a:p>
          <a:p>
            <a:pPr indent="-304165" lvl="1" marL="914400" rtl="0" algn="l">
              <a:spcBef>
                <a:spcPts val="0"/>
              </a:spcBef>
              <a:spcAft>
                <a:spcPts val="0"/>
              </a:spcAft>
              <a:buSzPct val="77777"/>
              <a:buAutoNum type="alphaLcPeriod"/>
            </a:pPr>
            <a:r>
              <a:rPr lang="en"/>
              <a:t>Pick your hardware name and then build it</a:t>
            </a:r>
            <a:endParaRPr/>
          </a:p>
          <a:p>
            <a:pPr indent="-304165" lvl="1" marL="914400" rtl="0" algn="l">
              <a:spcBef>
                <a:spcPts val="0"/>
              </a:spcBef>
              <a:spcAft>
                <a:spcPts val="0"/>
              </a:spcAft>
              <a:buSzPct val="77777"/>
              <a:buAutoNum type="alphaLcPeriod"/>
            </a:pPr>
            <a:r>
              <a:rPr lang="en"/>
              <a:t>Example vcu118: </a:t>
            </a:r>
            <a:r>
              <a:rPr lang="en"/>
              <a:t>python3 -m litex_boards.targets.xilinx_vcu118 --build  --cpu-type cva5 --cpu-count 1 --variant (Linux, non) --bust-type (wishbone or axi) </a:t>
            </a:r>
            <a:endParaRPr/>
          </a:p>
          <a:p>
            <a:pPr indent="-304165" lvl="1" marL="914400" rtl="0" algn="l">
              <a:spcBef>
                <a:spcPts val="0"/>
              </a:spcBef>
              <a:spcAft>
                <a:spcPts val="0"/>
              </a:spcAft>
              <a:buSzPct val="77777"/>
              <a:buAutoNum type="alphaLcPeriod"/>
            </a:pPr>
            <a:r>
              <a:rPr lang="en"/>
              <a:t>litex_term /dev/ttyUSB1  --images=boot.json(for the uart communication)</a:t>
            </a:r>
            <a:endParaRPr/>
          </a:p>
          <a:p>
            <a:pPr indent="-304165" lvl="0" marL="457200" rtl="0" algn="l">
              <a:spcBef>
                <a:spcPts val="0"/>
              </a:spcBef>
              <a:spcAft>
                <a:spcPts val="0"/>
              </a:spcAft>
              <a:buSzPct val="77777"/>
              <a:buChar char="➢"/>
            </a:pPr>
            <a:r>
              <a:rPr lang="en"/>
              <a:t>On Vivado</a:t>
            </a:r>
            <a:endParaRPr/>
          </a:p>
          <a:p>
            <a:pPr indent="-304165" lvl="1" marL="914400" rtl="0" algn="l">
              <a:spcBef>
                <a:spcPts val="0"/>
              </a:spcBef>
              <a:spcAft>
                <a:spcPts val="0"/>
              </a:spcAft>
              <a:buSzPct val="77777"/>
              <a:buAutoNum type="alphaLcPeriod"/>
            </a:pPr>
            <a:r>
              <a:rPr lang="en"/>
              <a:t>Clone the </a:t>
            </a:r>
            <a:r>
              <a:rPr lang="en" u="sng">
                <a:solidFill>
                  <a:schemeClr val="accent5"/>
                </a:solidFill>
                <a:hlinkClick r:id="rId3">
                  <a:extLst>
                    <a:ext uri="{A12FA001-AC4F-418D-AE19-62706E023703}">
                      <ahyp:hlinkClr val="tx"/>
                    </a:ext>
                  </a:extLst>
                </a:hlinkClick>
              </a:rPr>
              <a:t>https://gitlab.com/sfu-rcl/cva5-linux.git</a:t>
            </a:r>
            <a:endParaRPr/>
          </a:p>
          <a:p>
            <a:pPr indent="-304165" lvl="1" marL="914400" rtl="0" algn="l">
              <a:spcBef>
                <a:spcPts val="0"/>
              </a:spcBef>
              <a:spcAft>
                <a:spcPts val="0"/>
              </a:spcAft>
              <a:buSzPct val="77777"/>
              <a:buAutoNum type="alphaLcPeriod"/>
            </a:pPr>
            <a:r>
              <a:rPr lang="en"/>
              <a:t>Build the IPs</a:t>
            </a:r>
            <a:endParaRPr/>
          </a:p>
          <a:p>
            <a:pPr indent="-304164" lvl="2" marL="1371600" rtl="0" algn="l">
              <a:spcBef>
                <a:spcPts val="0"/>
              </a:spcBef>
              <a:spcAft>
                <a:spcPts val="0"/>
              </a:spcAft>
              <a:buSzPct val="77777"/>
              <a:buChar char="■"/>
            </a:pPr>
            <a:r>
              <a:rPr lang="en"/>
              <a:t>To build the CVA5 IP cd into the IP directory and cva5 subdirectory and run the script(this script will automatically build the latest version of cva5, plic and clint IPs for your boards)</a:t>
            </a:r>
            <a:endParaRPr/>
          </a:p>
          <a:p>
            <a:pPr indent="-304164" lvl="2" marL="1371600" rtl="0" algn="l">
              <a:spcBef>
                <a:spcPts val="0"/>
              </a:spcBef>
              <a:spcAft>
                <a:spcPts val="0"/>
              </a:spcAft>
              <a:buSzPct val="77777"/>
              <a:buChar char="■"/>
            </a:pPr>
            <a:r>
              <a:rPr lang="en"/>
              <a:t>To build the uart_timer IP cd into the IP directory and Litex_Timer_Uart sub directory, then run the script.</a:t>
            </a:r>
            <a:endParaRPr/>
          </a:p>
          <a:p>
            <a:pPr indent="-304165" lvl="1" marL="914400" rtl="0" algn="l">
              <a:spcBef>
                <a:spcPts val="0"/>
              </a:spcBef>
              <a:spcAft>
                <a:spcPts val="0"/>
              </a:spcAft>
              <a:buSzPct val="77777"/>
              <a:buAutoNum type="alphaLcPeriod"/>
            </a:pPr>
            <a:r>
              <a:rPr lang="en"/>
              <a:t>Go back into the main directory and run the vivado -mode gui -source linux_wrapper.tcl (This script will automatically build the block design for you)</a:t>
            </a:r>
            <a:endParaRPr/>
          </a:p>
          <a:p>
            <a:pPr indent="-304165" lvl="1" marL="914400" rtl="0" algn="l">
              <a:spcBef>
                <a:spcPts val="0"/>
              </a:spcBef>
              <a:spcAft>
                <a:spcPts val="0"/>
              </a:spcAft>
              <a:buSzPct val="77777"/>
              <a:buAutoNum type="alphaLcPeriod"/>
            </a:pPr>
            <a:r>
              <a:rPr lang="en"/>
              <a:t>Then you can modify the block design and generate the bitstream.</a:t>
            </a:r>
            <a:endParaRPr/>
          </a:p>
          <a:p>
            <a:pPr indent="-304165" lvl="1" marL="914400" rtl="0" algn="l">
              <a:spcBef>
                <a:spcPts val="0"/>
              </a:spcBef>
              <a:spcAft>
                <a:spcPts val="0"/>
              </a:spcAft>
              <a:buSzPct val="77777"/>
              <a:buAutoNum type="alphaLcPeriod"/>
            </a:pPr>
            <a:r>
              <a:rPr lang="en"/>
              <a:t>Program the board</a:t>
            </a:r>
            <a:endParaRPr/>
          </a:p>
          <a:p>
            <a:pPr indent="-304165" lvl="1" marL="914400" rtl="0" algn="l">
              <a:spcBef>
                <a:spcPts val="0"/>
              </a:spcBef>
              <a:spcAft>
                <a:spcPts val="0"/>
              </a:spcAft>
              <a:buSzPct val="77777"/>
              <a:buAutoNum type="alphaLcPeriod"/>
            </a:pPr>
            <a:r>
              <a:rPr lang="en"/>
              <a:t>litex_term /dev/ttyUSB1  --images=boot.json(for the uart communication)</a:t>
            </a:r>
            <a:endParaRPr/>
          </a:p>
        </p:txBody>
      </p:sp>
      <p:sp>
        <p:nvSpPr>
          <p:cNvPr id="1908" name="Google Shape;1908;p137"/>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909" name="Google Shape;1909;p137"/>
          <p:cNvPicPr preferRelativeResize="0"/>
          <p:nvPr/>
        </p:nvPicPr>
        <p:blipFill>
          <a:blip r:embed="rId4">
            <a:alphaModFix/>
          </a:blip>
          <a:stretch>
            <a:fillRect/>
          </a:stretch>
        </p:blipFill>
        <p:spPr>
          <a:xfrm>
            <a:off x="13075" y="4815325"/>
            <a:ext cx="836225" cy="328175"/>
          </a:xfrm>
          <a:prstGeom prst="rect">
            <a:avLst/>
          </a:prstGeom>
          <a:noFill/>
          <a:ln>
            <a:noFill/>
          </a:ln>
        </p:spPr>
      </p:pic>
    </p:spTree>
  </p:cSld>
  <p:clrMapOvr>
    <a:masterClrMapping/>
  </p:clrMapOvr>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3" name="Shape 1913"/>
        <p:cNvGrpSpPr/>
        <p:nvPr/>
      </p:nvGrpSpPr>
      <p:grpSpPr>
        <a:xfrm>
          <a:off x="0" y="0"/>
          <a:ext cx="0" cy="0"/>
          <a:chOff x="0" y="0"/>
          <a:chExt cx="0" cy="0"/>
        </a:xfrm>
      </p:grpSpPr>
      <p:sp>
        <p:nvSpPr>
          <p:cNvPr id="1914" name="Google Shape;1914;p138"/>
          <p:cNvSpPr txBox="1"/>
          <p:nvPr>
            <p:ph type="title"/>
          </p:nvPr>
        </p:nvSpPr>
        <p:spPr>
          <a:xfrm>
            <a:off x="0" y="1007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Comparison to Vexriscv-SMP(Linux Configuration Without FPU)</a:t>
            </a:r>
            <a:endParaRPr sz="2200">
              <a:solidFill>
                <a:schemeClr val="lt1"/>
              </a:solidFill>
            </a:endParaRPr>
          </a:p>
        </p:txBody>
      </p:sp>
      <p:graphicFrame>
        <p:nvGraphicFramePr>
          <p:cNvPr id="1915" name="Google Shape;1915;p138"/>
          <p:cNvGraphicFramePr/>
          <p:nvPr/>
        </p:nvGraphicFramePr>
        <p:xfrm>
          <a:off x="952500" y="1619250"/>
          <a:ext cx="3000000" cy="3000000"/>
        </p:xfrm>
        <a:graphic>
          <a:graphicData uri="http://schemas.openxmlformats.org/drawingml/2006/table">
            <a:tbl>
              <a:tblPr>
                <a:noFill/>
                <a:tableStyleId>{EF60CBFE-053B-428C-914C-0D6D54345D44}</a:tableStyleId>
              </a:tblPr>
              <a:tblGrid>
                <a:gridCol w="603775"/>
                <a:gridCol w="603775"/>
                <a:gridCol w="603775"/>
                <a:gridCol w="603775"/>
                <a:gridCol w="603775"/>
                <a:gridCol w="603775"/>
                <a:gridCol w="603775"/>
                <a:gridCol w="603775"/>
                <a:gridCol w="603775"/>
                <a:gridCol w="603775"/>
                <a:gridCol w="672175"/>
              </a:tblGrid>
              <a:tr h="381000">
                <a:tc>
                  <a:txBody>
                    <a:bodyPr/>
                    <a:lstStyle/>
                    <a:p>
                      <a:pPr indent="0" lvl="0" marL="0" rtl="0" algn="ctr">
                        <a:lnSpc>
                          <a:spcPct val="115000"/>
                        </a:lnSpc>
                        <a:spcBef>
                          <a:spcPts val="0"/>
                        </a:spcBef>
                        <a:spcAft>
                          <a:spcPts val="0"/>
                        </a:spcAft>
                        <a:buNone/>
                      </a:pPr>
                      <a:r>
                        <a:rPr b="1" lang="en" sz="1000"/>
                        <a:t>Name</a:t>
                      </a:r>
                      <a:endParaRPr b="1"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Total LUTs</a:t>
                      </a:r>
                      <a:endParaRPr b="1"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Logic LUTs</a:t>
                      </a:r>
                      <a:endParaRPr b="1"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LUTRAMs</a:t>
                      </a:r>
                      <a:endParaRPr b="1"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SRLs</a:t>
                      </a:r>
                      <a:endParaRPr b="1"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FFs</a:t>
                      </a:r>
                      <a:endParaRPr b="1"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RAMB36</a:t>
                      </a:r>
                      <a:endParaRPr b="1"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RAMB18</a:t>
                      </a:r>
                      <a:endParaRPr b="1"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URAM</a:t>
                      </a:r>
                      <a:endParaRPr b="1"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DSP Blocks</a:t>
                      </a:r>
                      <a:endParaRPr b="1"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000"/>
                        <a:t>Frequency single core </a:t>
                      </a:r>
                      <a:endParaRPr b="1"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en" sz="1000"/>
                        <a:t>xilinx_vcu118 (vex) SOC</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13494</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10968</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2504</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22</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9810</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20</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0</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0</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4</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Clr>
                          <a:schemeClr val="dk1"/>
                        </a:buClr>
                        <a:buSzPts val="1100"/>
                        <a:buFont typeface="Arial"/>
                        <a:buNone/>
                      </a:pPr>
                      <a:r>
                        <a:rPr lang="en" sz="1000">
                          <a:solidFill>
                            <a:schemeClr val="dk1"/>
                          </a:solidFill>
                        </a:rPr>
                        <a:t>250</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en" sz="1000"/>
                        <a:t>xilinx_vcu118 (cva5) SOC</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11795</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9487</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2306</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2</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8239</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36</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5</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0</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4</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Clr>
                          <a:schemeClr val="dk1"/>
                        </a:buClr>
                        <a:buSzPts val="1100"/>
                        <a:buFont typeface="Arial"/>
                        <a:buNone/>
                      </a:pPr>
                      <a:r>
                        <a:rPr lang="en" sz="1000">
                          <a:solidFill>
                            <a:schemeClr val="dk1"/>
                          </a:solidFill>
                        </a:rPr>
                        <a:t>250</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r>
            </a:tbl>
          </a:graphicData>
        </a:graphic>
      </p:graphicFrame>
      <p:sp>
        <p:nvSpPr>
          <p:cNvPr id="1916" name="Google Shape;1916;p138"/>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917" name="Google Shape;1917;p138"/>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1" name="Shape 1921"/>
        <p:cNvGrpSpPr/>
        <p:nvPr/>
      </p:nvGrpSpPr>
      <p:grpSpPr>
        <a:xfrm>
          <a:off x="0" y="0"/>
          <a:ext cx="0" cy="0"/>
          <a:chOff x="0" y="0"/>
          <a:chExt cx="0" cy="0"/>
        </a:xfrm>
      </p:grpSpPr>
      <p:sp>
        <p:nvSpPr>
          <p:cNvPr id="1922" name="Google Shape;1922;p139"/>
          <p:cNvSpPr txBox="1"/>
          <p:nvPr>
            <p:ph type="title"/>
          </p:nvPr>
        </p:nvSpPr>
        <p:spPr>
          <a:xfrm>
            <a:off x="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Linux Boot time</a:t>
            </a:r>
            <a:endParaRPr sz="2200">
              <a:solidFill>
                <a:schemeClr val="lt1"/>
              </a:solidFill>
            </a:endParaRPr>
          </a:p>
        </p:txBody>
      </p:sp>
      <p:graphicFrame>
        <p:nvGraphicFramePr>
          <p:cNvPr id="1923" name="Google Shape;1923;p139"/>
          <p:cNvGraphicFramePr/>
          <p:nvPr/>
        </p:nvGraphicFramePr>
        <p:xfrm>
          <a:off x="952500" y="1741425"/>
          <a:ext cx="3000000" cy="3000000"/>
        </p:xfrm>
        <a:graphic>
          <a:graphicData uri="http://schemas.openxmlformats.org/drawingml/2006/table">
            <a:tbl>
              <a:tblPr>
                <a:noFill/>
                <a:tableStyleId>{EF60CBFE-053B-428C-914C-0D6D54345D44}</a:tableStyleId>
              </a:tblPr>
              <a:tblGrid>
                <a:gridCol w="3619500"/>
                <a:gridCol w="3619500"/>
              </a:tblGrid>
              <a:tr h="381000">
                <a:tc>
                  <a:txBody>
                    <a:bodyPr/>
                    <a:lstStyle/>
                    <a:p>
                      <a:pPr indent="0" lvl="0" marL="0" rtl="0" algn="ctr">
                        <a:lnSpc>
                          <a:spcPct val="115000"/>
                        </a:lnSpc>
                        <a:spcBef>
                          <a:spcPts val="0"/>
                        </a:spcBef>
                        <a:spcAft>
                          <a:spcPts val="0"/>
                        </a:spcAft>
                        <a:buNone/>
                      </a:pPr>
                      <a:r>
                        <a:rPr b="1" lang="en" sz="1000"/>
                        <a:t>Configuration</a:t>
                      </a:r>
                      <a:endParaRPr b="1"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marR="0" rtl="0" algn="ctr">
                        <a:lnSpc>
                          <a:spcPct val="115000"/>
                        </a:lnSpc>
                        <a:spcBef>
                          <a:spcPts val="0"/>
                        </a:spcBef>
                        <a:spcAft>
                          <a:spcPts val="0"/>
                        </a:spcAft>
                        <a:buNone/>
                      </a:pPr>
                      <a:r>
                        <a:rPr b="1" lang="en" sz="1000"/>
                        <a:t>Boot Time (seconds)</a:t>
                      </a:r>
                      <a:endParaRPr b="1" sz="1000"/>
                    </a:p>
                  </a:txBody>
                  <a:tcPr marT="19050" marB="19050" marR="91425" marL="91425" anchor="b">
                    <a:lnL cap="flat" cmpd="sng" w="10575">
                      <a:solidFill>
                        <a:srgbClr val="CCCCCC"/>
                      </a:solidFill>
                      <a:prstDash val="solid"/>
                      <a:round/>
                      <a:headEnd len="sm" w="sm" type="none"/>
                      <a:tailEnd len="sm" w="sm" type="none"/>
                    </a:lnL>
                    <a:lnR cap="flat" cmpd="sng" w="10575">
                      <a:solidFill>
                        <a:srgbClr val="000000"/>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en" sz="1000"/>
                        <a:t>SMP 4-core</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3.291165</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en" sz="1000"/>
                        <a:t>SMP 2-core</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2.879889</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en" sz="1000"/>
                        <a:t>SMP 1-core</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3.039408</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en" sz="1000"/>
                        <a:t>CVA5 4-core</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8.110051</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en" sz="1000"/>
                        <a:t>CVA5 2-core</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2.874899</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en" sz="1000"/>
                        <a:t>CVA5 1-core</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2.573273</a:t>
                      </a:r>
                      <a:endParaRPr sz="1000"/>
                    </a:p>
                  </a:txBody>
                  <a:tcPr marT="19050" marB="19050" marR="28575" marL="28575" anchor="b">
                    <a:lnL cap="flat" cmpd="sng" w="10575">
                      <a:solidFill>
                        <a:srgbClr val="CCCCCC"/>
                      </a:solidFill>
                      <a:prstDash val="solid"/>
                      <a:round/>
                      <a:headEnd len="sm" w="sm" type="none"/>
                      <a:tailEnd len="sm" w="sm" type="none"/>
                    </a:lnL>
                    <a:lnR cap="flat" cmpd="sng" w="10575">
                      <a:solidFill>
                        <a:srgbClr val="CCCCCC"/>
                      </a:solidFill>
                      <a:prstDash val="solid"/>
                      <a:round/>
                      <a:headEnd len="sm" w="sm" type="none"/>
                      <a:tailEnd len="sm" w="sm" type="none"/>
                    </a:lnR>
                    <a:lnT cap="flat" cmpd="sng" w="10575">
                      <a:solidFill>
                        <a:srgbClr val="CCCCCC"/>
                      </a:solidFill>
                      <a:prstDash val="solid"/>
                      <a:round/>
                      <a:headEnd len="sm" w="sm" type="none"/>
                      <a:tailEnd len="sm" w="sm" type="none"/>
                    </a:lnT>
                    <a:lnB cap="flat" cmpd="sng" w="10575">
                      <a:solidFill>
                        <a:srgbClr val="CCCCCC"/>
                      </a:solidFill>
                      <a:prstDash val="solid"/>
                      <a:round/>
                      <a:headEnd len="sm" w="sm" type="none"/>
                      <a:tailEnd len="sm" w="sm" type="none"/>
                    </a:lnB>
                  </a:tcPr>
                </a:tc>
              </a:tr>
            </a:tbl>
          </a:graphicData>
        </a:graphic>
      </p:graphicFrame>
      <p:sp>
        <p:nvSpPr>
          <p:cNvPr id="1924" name="Google Shape;1924;p139"/>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925" name="Google Shape;1925;p139"/>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9" name="Shape 1929"/>
        <p:cNvGrpSpPr/>
        <p:nvPr/>
      </p:nvGrpSpPr>
      <p:grpSpPr>
        <a:xfrm>
          <a:off x="0" y="0"/>
          <a:ext cx="0" cy="0"/>
          <a:chOff x="0" y="0"/>
          <a:chExt cx="0" cy="0"/>
        </a:xfrm>
      </p:grpSpPr>
      <p:sp>
        <p:nvSpPr>
          <p:cNvPr id="1930" name="Google Shape;1930;p140"/>
          <p:cNvSpPr txBox="1"/>
          <p:nvPr>
            <p:ph type="title"/>
          </p:nvPr>
        </p:nvSpPr>
        <p:spPr>
          <a:xfrm>
            <a:off x="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Detailed Usage(Litex SOC)</a:t>
            </a:r>
            <a:endParaRPr sz="2200">
              <a:solidFill>
                <a:schemeClr val="lt1"/>
              </a:solidFill>
            </a:endParaRPr>
          </a:p>
        </p:txBody>
      </p:sp>
      <p:sp>
        <p:nvSpPr>
          <p:cNvPr id="1931" name="Google Shape;1931;p140"/>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932" name="Google Shape;1932;p140"/>
          <p:cNvPicPr preferRelativeResize="0"/>
          <p:nvPr/>
        </p:nvPicPr>
        <p:blipFill>
          <a:blip r:embed="rId3">
            <a:alphaModFix/>
          </a:blip>
          <a:stretch>
            <a:fillRect/>
          </a:stretch>
        </p:blipFill>
        <p:spPr>
          <a:xfrm>
            <a:off x="13075" y="4815325"/>
            <a:ext cx="836225" cy="328175"/>
          </a:xfrm>
          <a:prstGeom prst="rect">
            <a:avLst/>
          </a:prstGeom>
          <a:noFill/>
          <a:ln>
            <a:noFill/>
          </a:ln>
        </p:spPr>
      </p:pic>
      <p:graphicFrame>
        <p:nvGraphicFramePr>
          <p:cNvPr id="1933" name="Google Shape;1933;p140"/>
          <p:cNvGraphicFramePr/>
          <p:nvPr/>
        </p:nvGraphicFramePr>
        <p:xfrm>
          <a:off x="509700" y="815338"/>
          <a:ext cx="3000000" cy="3000000"/>
        </p:xfrm>
        <a:graphic>
          <a:graphicData uri="http://schemas.openxmlformats.org/drawingml/2006/table">
            <a:tbl>
              <a:tblPr>
                <a:noFill/>
                <a:tableStyleId>{EF60CBFE-053B-428C-914C-0D6D54345D44}</a:tableStyleId>
              </a:tblPr>
              <a:tblGrid>
                <a:gridCol w="1208950"/>
                <a:gridCol w="730475"/>
                <a:gridCol w="706575"/>
                <a:gridCol w="790300"/>
                <a:gridCol w="545075"/>
                <a:gridCol w="796275"/>
                <a:gridCol w="796275"/>
                <a:gridCol w="796275"/>
                <a:gridCol w="796275"/>
                <a:gridCol w="796275"/>
              </a:tblGrid>
              <a:tr h="573400">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Instance</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Total LUTs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Logic LUTs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LUTRAMs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SRLs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FFs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RAMB36</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RAMB18</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URAM</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DSP Blocks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5734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Final Litex  SOC</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11795</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9487</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2306</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8239</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36</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5</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1514325">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CPU Wrapper SOC(contains the arbiter and the CPU cores)</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6267</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4785</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1480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5406</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18</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5734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plic_wrapper</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32</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32</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39</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5734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clint_wrapper</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38</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38</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130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bl>
          </a:graphicData>
        </a:graphic>
      </p:graphicFrame>
    </p:spTree>
  </p:cSld>
  <p:clrMapOvr>
    <a:masterClrMapping/>
  </p:clrMapOvr>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7" name="Shape 1937"/>
        <p:cNvGrpSpPr/>
        <p:nvPr/>
      </p:nvGrpSpPr>
      <p:grpSpPr>
        <a:xfrm>
          <a:off x="0" y="0"/>
          <a:ext cx="0" cy="0"/>
          <a:chOff x="0" y="0"/>
          <a:chExt cx="0" cy="0"/>
        </a:xfrm>
      </p:grpSpPr>
      <p:sp>
        <p:nvSpPr>
          <p:cNvPr id="1938" name="Google Shape;1938;p141"/>
          <p:cNvSpPr txBox="1"/>
          <p:nvPr>
            <p:ph type="title"/>
          </p:nvPr>
        </p:nvSpPr>
        <p:spPr>
          <a:xfrm>
            <a:off x="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Detailed Usage(Wrapper SOC)</a:t>
            </a:r>
            <a:endParaRPr sz="2200">
              <a:solidFill>
                <a:schemeClr val="lt1"/>
              </a:solidFill>
            </a:endParaRPr>
          </a:p>
        </p:txBody>
      </p:sp>
      <p:sp>
        <p:nvSpPr>
          <p:cNvPr id="1939" name="Google Shape;1939;p141"/>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940" name="Google Shape;1940;p141"/>
          <p:cNvPicPr preferRelativeResize="0"/>
          <p:nvPr/>
        </p:nvPicPr>
        <p:blipFill>
          <a:blip r:embed="rId3">
            <a:alphaModFix/>
          </a:blip>
          <a:stretch>
            <a:fillRect/>
          </a:stretch>
        </p:blipFill>
        <p:spPr>
          <a:xfrm>
            <a:off x="13075" y="4815325"/>
            <a:ext cx="836225" cy="328175"/>
          </a:xfrm>
          <a:prstGeom prst="rect">
            <a:avLst/>
          </a:prstGeom>
          <a:noFill/>
          <a:ln>
            <a:noFill/>
          </a:ln>
        </p:spPr>
      </p:pic>
      <p:graphicFrame>
        <p:nvGraphicFramePr>
          <p:cNvPr id="1941" name="Google Shape;1941;p141"/>
          <p:cNvGraphicFramePr/>
          <p:nvPr/>
        </p:nvGraphicFramePr>
        <p:xfrm>
          <a:off x="1018050" y="1144288"/>
          <a:ext cx="3000000" cy="3000000"/>
        </p:xfrm>
        <a:graphic>
          <a:graphicData uri="http://schemas.openxmlformats.org/drawingml/2006/table">
            <a:tbl>
              <a:tblPr>
                <a:noFill/>
                <a:tableStyleId>{EF60CBFE-053B-428C-914C-0D6D54345D44}</a:tableStyleId>
              </a:tblPr>
              <a:tblGrid>
                <a:gridCol w="1099050"/>
                <a:gridCol w="642350"/>
                <a:gridCol w="718450"/>
                <a:gridCol w="495525"/>
                <a:gridCol w="723875"/>
                <a:gridCol w="723875"/>
                <a:gridCol w="723875"/>
                <a:gridCol w="723875"/>
                <a:gridCol w="723875"/>
                <a:gridCol w="723875"/>
              </a:tblGrid>
              <a:tr h="573400">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Instance</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Total LUTs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Logic LUTs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LUTRAMs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SRLs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FFs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RAMB36</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RAMB18</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URAM</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DSP Blocks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5734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Inner SOC (CPU+Arbiter)</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5458</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4632</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826</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2664</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18</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5</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76075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CPU</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4165</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3383</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782</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2614</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18</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5</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5734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Arbiter</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1293</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1249</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44</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50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bl>
          </a:graphicData>
        </a:graphic>
      </p:graphicFrame>
    </p:spTree>
  </p:cSld>
  <p:clrMapOvr>
    <a:masterClrMapping/>
  </p:clrMapOvr>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5" name="Shape 1945"/>
        <p:cNvGrpSpPr/>
        <p:nvPr/>
      </p:nvGrpSpPr>
      <p:grpSpPr>
        <a:xfrm>
          <a:off x="0" y="0"/>
          <a:ext cx="0" cy="0"/>
          <a:chOff x="0" y="0"/>
          <a:chExt cx="0" cy="0"/>
        </a:xfrm>
      </p:grpSpPr>
      <p:sp>
        <p:nvSpPr>
          <p:cNvPr id="1946" name="Google Shape;1946;p142"/>
          <p:cNvSpPr txBox="1"/>
          <p:nvPr>
            <p:ph type="title"/>
          </p:nvPr>
        </p:nvSpPr>
        <p:spPr>
          <a:xfrm>
            <a:off x="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Detailed Usage(CPU Part 1)</a:t>
            </a:r>
            <a:endParaRPr sz="2200">
              <a:solidFill>
                <a:schemeClr val="lt1"/>
              </a:solidFill>
            </a:endParaRPr>
          </a:p>
        </p:txBody>
      </p:sp>
      <p:sp>
        <p:nvSpPr>
          <p:cNvPr id="1947" name="Google Shape;1947;p142"/>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948" name="Google Shape;1948;p142"/>
          <p:cNvPicPr preferRelativeResize="0"/>
          <p:nvPr/>
        </p:nvPicPr>
        <p:blipFill>
          <a:blip r:embed="rId3">
            <a:alphaModFix/>
          </a:blip>
          <a:stretch>
            <a:fillRect/>
          </a:stretch>
        </p:blipFill>
        <p:spPr>
          <a:xfrm>
            <a:off x="13075" y="4815325"/>
            <a:ext cx="836225" cy="328175"/>
          </a:xfrm>
          <a:prstGeom prst="rect">
            <a:avLst/>
          </a:prstGeom>
          <a:noFill/>
          <a:ln>
            <a:noFill/>
          </a:ln>
        </p:spPr>
      </p:pic>
      <p:graphicFrame>
        <p:nvGraphicFramePr>
          <p:cNvPr id="1949" name="Google Shape;1949;p142"/>
          <p:cNvGraphicFramePr/>
          <p:nvPr/>
        </p:nvGraphicFramePr>
        <p:xfrm>
          <a:off x="611350" y="767488"/>
          <a:ext cx="3000000" cy="3000000"/>
        </p:xfrm>
        <a:graphic>
          <a:graphicData uri="http://schemas.openxmlformats.org/drawingml/2006/table">
            <a:tbl>
              <a:tblPr>
                <a:noFill/>
                <a:tableStyleId>{EF60CBFE-053B-428C-914C-0D6D54345D44}</a:tableStyleId>
              </a:tblPr>
              <a:tblGrid>
                <a:gridCol w="1873075"/>
                <a:gridCol w="653625"/>
                <a:gridCol w="450825"/>
                <a:gridCol w="658550"/>
                <a:gridCol w="658550"/>
                <a:gridCol w="658550"/>
                <a:gridCol w="658550"/>
                <a:gridCol w="658550"/>
                <a:gridCol w="658550"/>
                <a:gridCol w="658550"/>
              </a:tblGrid>
              <a:tr h="573400">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Instance</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Total LUTs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Logic LUTs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LUTRAMs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SRLs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FFs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RAMB36</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RAMB18</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URAM</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DSP Blocks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5734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gen_cores[0].cpu</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4165</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3383</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782</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2614</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18</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5</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76075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branch_unit_block</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54</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54</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61</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5734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d_tlb</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158</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70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88</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93</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5734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decode_and_issue_block</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124</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124</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222</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5734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fetch_block</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201</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201</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220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8</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bl>
          </a:graphicData>
        </a:graphic>
      </p:graphicFrame>
    </p:spTree>
  </p:cSld>
  <p:clrMapOvr>
    <a:masterClrMapping/>
  </p:clrMapOvr>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3" name="Shape 1953"/>
        <p:cNvGrpSpPr/>
        <p:nvPr/>
      </p:nvGrpSpPr>
      <p:grpSpPr>
        <a:xfrm>
          <a:off x="0" y="0"/>
          <a:ext cx="0" cy="0"/>
          <a:chOff x="0" y="0"/>
          <a:chExt cx="0" cy="0"/>
        </a:xfrm>
      </p:grpSpPr>
      <p:sp>
        <p:nvSpPr>
          <p:cNvPr id="1954" name="Google Shape;1954;p143"/>
          <p:cNvSpPr txBox="1"/>
          <p:nvPr>
            <p:ph type="title"/>
          </p:nvPr>
        </p:nvSpPr>
        <p:spPr>
          <a:xfrm>
            <a:off x="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Detailed Usage(CPU Part 2)</a:t>
            </a:r>
            <a:endParaRPr sz="2200">
              <a:solidFill>
                <a:schemeClr val="lt1"/>
              </a:solidFill>
            </a:endParaRPr>
          </a:p>
        </p:txBody>
      </p:sp>
      <p:sp>
        <p:nvSpPr>
          <p:cNvPr id="1955" name="Google Shape;1955;p143"/>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956" name="Google Shape;1956;p143"/>
          <p:cNvPicPr preferRelativeResize="0"/>
          <p:nvPr/>
        </p:nvPicPr>
        <p:blipFill>
          <a:blip r:embed="rId3">
            <a:alphaModFix/>
          </a:blip>
          <a:stretch>
            <a:fillRect/>
          </a:stretch>
        </p:blipFill>
        <p:spPr>
          <a:xfrm>
            <a:off x="13075" y="4815325"/>
            <a:ext cx="836225" cy="328175"/>
          </a:xfrm>
          <a:prstGeom prst="rect">
            <a:avLst/>
          </a:prstGeom>
          <a:noFill/>
          <a:ln>
            <a:noFill/>
          </a:ln>
        </p:spPr>
      </p:pic>
      <p:graphicFrame>
        <p:nvGraphicFramePr>
          <p:cNvPr id="1957" name="Google Shape;1957;p143"/>
          <p:cNvGraphicFramePr/>
          <p:nvPr/>
        </p:nvGraphicFramePr>
        <p:xfrm>
          <a:off x="849300" y="809363"/>
          <a:ext cx="3000000" cy="3000000"/>
        </p:xfrm>
        <a:graphic>
          <a:graphicData uri="http://schemas.openxmlformats.org/drawingml/2006/table">
            <a:tbl>
              <a:tblPr>
                <a:noFill/>
                <a:tableStyleId>{EF60CBFE-053B-428C-914C-0D6D54345D44}</a:tableStyleId>
              </a:tblPr>
              <a:tblGrid>
                <a:gridCol w="1807275"/>
                <a:gridCol w="653625"/>
                <a:gridCol w="450825"/>
                <a:gridCol w="658550"/>
                <a:gridCol w="658550"/>
                <a:gridCol w="658550"/>
                <a:gridCol w="658550"/>
                <a:gridCol w="658550"/>
                <a:gridCol w="658550"/>
                <a:gridCol w="658550"/>
              </a:tblGrid>
              <a:tr h="573400">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Instance</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Total LUTs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Logic LUTs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LUTRAMs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SRLs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FFs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RAMB36</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RAMB18</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URAM</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DSP Blocks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5734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gc_unit_block</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175</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175</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95</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76075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gen_core_arb.arb</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5734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gen_csrs.csr_unit_block</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875</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875</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716</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5734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gen_div.div_unit_block</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228</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228</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202</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5734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gen_dmmu.d_mmu</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14</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14</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64</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bl>
          </a:graphicData>
        </a:graphic>
      </p:graphicFrame>
    </p:spTree>
  </p:cSld>
  <p:clrMapOvr>
    <a:masterClrMapping/>
  </p:clrMapOvr>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1" name="Shape 1961"/>
        <p:cNvGrpSpPr/>
        <p:nvPr/>
      </p:nvGrpSpPr>
      <p:grpSpPr>
        <a:xfrm>
          <a:off x="0" y="0"/>
          <a:ext cx="0" cy="0"/>
          <a:chOff x="0" y="0"/>
          <a:chExt cx="0" cy="0"/>
        </a:xfrm>
      </p:grpSpPr>
      <p:sp>
        <p:nvSpPr>
          <p:cNvPr id="1962" name="Google Shape;1962;p144"/>
          <p:cNvSpPr txBox="1"/>
          <p:nvPr>
            <p:ph type="title"/>
          </p:nvPr>
        </p:nvSpPr>
        <p:spPr>
          <a:xfrm>
            <a:off x="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Detailed Usage(CPU Part 3)</a:t>
            </a:r>
            <a:endParaRPr sz="2200">
              <a:solidFill>
                <a:schemeClr val="lt1"/>
              </a:solidFill>
            </a:endParaRPr>
          </a:p>
        </p:txBody>
      </p:sp>
      <p:sp>
        <p:nvSpPr>
          <p:cNvPr id="1963" name="Google Shape;1963;p144"/>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964" name="Google Shape;1964;p144"/>
          <p:cNvPicPr preferRelativeResize="0"/>
          <p:nvPr/>
        </p:nvPicPr>
        <p:blipFill>
          <a:blip r:embed="rId3">
            <a:alphaModFix/>
          </a:blip>
          <a:stretch>
            <a:fillRect/>
          </a:stretch>
        </p:blipFill>
        <p:spPr>
          <a:xfrm>
            <a:off x="13075" y="4815325"/>
            <a:ext cx="836225" cy="328175"/>
          </a:xfrm>
          <a:prstGeom prst="rect">
            <a:avLst/>
          </a:prstGeom>
          <a:noFill/>
          <a:ln>
            <a:noFill/>
          </a:ln>
        </p:spPr>
      </p:pic>
      <p:graphicFrame>
        <p:nvGraphicFramePr>
          <p:cNvPr id="1965" name="Google Shape;1965;p144"/>
          <p:cNvGraphicFramePr/>
          <p:nvPr/>
        </p:nvGraphicFramePr>
        <p:xfrm>
          <a:off x="586150" y="789050"/>
          <a:ext cx="3000000" cy="3000000"/>
        </p:xfrm>
        <a:graphic>
          <a:graphicData uri="http://schemas.openxmlformats.org/drawingml/2006/table">
            <a:tbl>
              <a:tblPr>
                <a:noFill/>
                <a:tableStyleId>{EF60CBFE-053B-428C-914C-0D6D54345D44}</a:tableStyleId>
              </a:tblPr>
              <a:tblGrid>
                <a:gridCol w="1972775"/>
                <a:gridCol w="695625"/>
                <a:gridCol w="605525"/>
                <a:gridCol w="605525"/>
                <a:gridCol w="605525"/>
                <a:gridCol w="605525"/>
                <a:gridCol w="605525"/>
                <a:gridCol w="605525"/>
                <a:gridCol w="605525"/>
                <a:gridCol w="605525"/>
              </a:tblGrid>
              <a:tr h="573400">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Instance</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Total LUTs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Logic LUTs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LUTRAMs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SRLs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FFs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RAMB36</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RAMB18</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URAM</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DSP Blocks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5734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gen_mul.mul_unit_block</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50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50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49</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76075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gen_wb[2].writeback_block</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68</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68</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5734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i_tlb</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96</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28</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68</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5</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5734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id_block</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335</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243</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92</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70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28"/>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23" name="Google Shape;223;p28"/>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Return Address Block</a:t>
            </a:r>
            <a:endParaRPr sz="2200">
              <a:solidFill>
                <a:schemeClr val="lt1"/>
              </a:solidFill>
            </a:endParaRPr>
          </a:p>
        </p:txBody>
      </p:sp>
      <p:sp>
        <p:nvSpPr>
          <p:cNvPr id="224" name="Google Shape;224;p28"/>
          <p:cNvSpPr/>
          <p:nvPr/>
        </p:nvSpPr>
        <p:spPr>
          <a:xfrm>
            <a:off x="7199650" y="1341075"/>
            <a:ext cx="1316400" cy="3245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5" name="Google Shape;225;p28"/>
          <p:cNvSpPr/>
          <p:nvPr/>
        </p:nvSpPr>
        <p:spPr>
          <a:xfrm>
            <a:off x="7193100" y="4152700"/>
            <a:ext cx="1316400" cy="437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0x0004</a:t>
            </a:r>
            <a:endParaRPr/>
          </a:p>
        </p:txBody>
      </p:sp>
      <p:sp>
        <p:nvSpPr>
          <p:cNvPr id="226" name="Google Shape;226;p28"/>
          <p:cNvSpPr/>
          <p:nvPr/>
        </p:nvSpPr>
        <p:spPr>
          <a:xfrm>
            <a:off x="7193100" y="3695500"/>
            <a:ext cx="1316400" cy="437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0x00c8</a:t>
            </a:r>
            <a:endParaRPr/>
          </a:p>
        </p:txBody>
      </p:sp>
      <p:sp>
        <p:nvSpPr>
          <p:cNvPr id="227" name="Google Shape;227;p28"/>
          <p:cNvSpPr/>
          <p:nvPr/>
        </p:nvSpPr>
        <p:spPr>
          <a:xfrm>
            <a:off x="7193100" y="3238300"/>
            <a:ext cx="1316400" cy="437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0x0fdc</a:t>
            </a:r>
            <a:endParaRPr/>
          </a:p>
        </p:txBody>
      </p:sp>
      <p:sp>
        <p:nvSpPr>
          <p:cNvPr id="228" name="Google Shape;228;p28"/>
          <p:cNvSpPr/>
          <p:nvPr/>
        </p:nvSpPr>
        <p:spPr>
          <a:xfrm>
            <a:off x="7193100" y="2781100"/>
            <a:ext cx="1316400" cy="437400"/>
          </a:xfrm>
          <a:prstGeom prst="rect">
            <a:avLst/>
          </a:prstGeom>
          <a:solidFill>
            <a:schemeClr val="lt2"/>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300"/>
              <a:t>Current PC+4</a:t>
            </a:r>
            <a:endParaRPr b="1" sz="1300"/>
          </a:p>
        </p:txBody>
      </p:sp>
      <p:sp>
        <p:nvSpPr>
          <p:cNvPr id="229" name="Google Shape;229;p28"/>
          <p:cNvSpPr txBox="1"/>
          <p:nvPr/>
        </p:nvSpPr>
        <p:spPr>
          <a:xfrm>
            <a:off x="5706850" y="838800"/>
            <a:ext cx="25359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Return Address Stack</a:t>
            </a:r>
            <a:endParaRPr sz="1800"/>
          </a:p>
        </p:txBody>
      </p:sp>
      <p:sp>
        <p:nvSpPr>
          <p:cNvPr id="230" name="Google Shape;230;p28"/>
          <p:cNvSpPr txBox="1"/>
          <p:nvPr/>
        </p:nvSpPr>
        <p:spPr>
          <a:xfrm>
            <a:off x="185000" y="1237400"/>
            <a:ext cx="4725300" cy="1589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b="1" lang="en" sz="2000">
                <a:solidFill>
                  <a:schemeClr val="dk1"/>
                </a:solidFill>
              </a:rPr>
              <a:t>Branch Predictor </a:t>
            </a:r>
            <a:r>
              <a:rPr lang="en" sz="2000">
                <a:solidFill>
                  <a:schemeClr val="dk1"/>
                </a:solidFill>
              </a:rPr>
              <a:t>predicts </a:t>
            </a:r>
            <a:r>
              <a:rPr lang="en" sz="2000">
                <a:solidFill>
                  <a:schemeClr val="dk1"/>
                </a:solidFill>
              </a:rPr>
              <a:t>a </a:t>
            </a:r>
            <a:r>
              <a:rPr b="1" lang="en" sz="2000">
                <a:solidFill>
                  <a:schemeClr val="dk1"/>
                </a:solidFill>
              </a:rPr>
              <a:t>c</a:t>
            </a:r>
            <a:r>
              <a:rPr b="1" lang="en" sz="2000">
                <a:solidFill>
                  <a:schemeClr val="dk1"/>
                </a:solidFill>
              </a:rPr>
              <a:t>all </a:t>
            </a:r>
            <a:r>
              <a:rPr lang="en" sz="2000">
                <a:solidFill>
                  <a:schemeClr val="dk1"/>
                </a:solidFill>
              </a:rPr>
              <a:t>instruction.</a:t>
            </a:r>
            <a:endParaRPr sz="2000"/>
          </a:p>
        </p:txBody>
      </p:sp>
      <p:pic>
        <p:nvPicPr>
          <p:cNvPr id="231" name="Google Shape;231;p28"/>
          <p:cNvPicPr preferRelativeResize="0"/>
          <p:nvPr/>
        </p:nvPicPr>
        <p:blipFill>
          <a:blip r:embed="rId3">
            <a:alphaModFix/>
          </a:blip>
          <a:stretch>
            <a:fillRect/>
          </a:stretch>
        </p:blipFill>
        <p:spPr>
          <a:xfrm>
            <a:off x="13075" y="4815325"/>
            <a:ext cx="836225" cy="328175"/>
          </a:xfrm>
          <a:prstGeom prst="rect">
            <a:avLst/>
          </a:prstGeom>
          <a:noFill/>
          <a:ln>
            <a:noFill/>
          </a:ln>
        </p:spPr>
      </p:pic>
      <p:sp>
        <p:nvSpPr>
          <p:cNvPr id="232" name="Google Shape;232;p28"/>
          <p:cNvSpPr/>
          <p:nvPr/>
        </p:nvSpPr>
        <p:spPr>
          <a:xfrm>
            <a:off x="5456125" y="1337750"/>
            <a:ext cx="1316400" cy="3245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33" name="Google Shape;233;p28"/>
          <p:cNvSpPr/>
          <p:nvPr/>
        </p:nvSpPr>
        <p:spPr>
          <a:xfrm>
            <a:off x="5449575" y="4149375"/>
            <a:ext cx="1316400" cy="437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0x0004</a:t>
            </a:r>
            <a:endParaRPr/>
          </a:p>
        </p:txBody>
      </p:sp>
      <p:sp>
        <p:nvSpPr>
          <p:cNvPr id="234" name="Google Shape;234;p28"/>
          <p:cNvSpPr/>
          <p:nvPr/>
        </p:nvSpPr>
        <p:spPr>
          <a:xfrm>
            <a:off x="5449575" y="3692175"/>
            <a:ext cx="1316400" cy="437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0x00c8</a:t>
            </a:r>
            <a:endParaRPr/>
          </a:p>
        </p:txBody>
      </p:sp>
      <p:sp>
        <p:nvSpPr>
          <p:cNvPr id="235" name="Google Shape;235;p28"/>
          <p:cNvSpPr/>
          <p:nvPr/>
        </p:nvSpPr>
        <p:spPr>
          <a:xfrm>
            <a:off x="5449575" y="3234975"/>
            <a:ext cx="1316400" cy="437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0x0fdc</a:t>
            </a:r>
            <a:endParaRPr/>
          </a:p>
        </p:txBody>
      </p:sp>
      <p:sp>
        <p:nvSpPr>
          <p:cNvPr id="236" name="Google Shape;236;p28"/>
          <p:cNvSpPr/>
          <p:nvPr/>
        </p:nvSpPr>
        <p:spPr>
          <a:xfrm rot="1775079">
            <a:off x="6625008" y="2240849"/>
            <a:ext cx="771710" cy="604039"/>
          </a:xfrm>
          <a:prstGeom prst="bentArrow">
            <a:avLst>
              <a:gd fmla="val 25000" name="adj1"/>
              <a:gd fmla="val 25000" name="adj2"/>
              <a:gd fmla="val 25000" name="adj3"/>
              <a:gd fmla="val 43750" name="adj4"/>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37" name="Google Shape;237;p28"/>
          <p:cNvSpPr txBox="1"/>
          <p:nvPr/>
        </p:nvSpPr>
        <p:spPr>
          <a:xfrm>
            <a:off x="6628225" y="1809950"/>
            <a:ext cx="867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PUSH</a:t>
            </a:r>
            <a:endParaRPr sz="1800"/>
          </a:p>
        </p:txBody>
      </p:sp>
    </p:spTree>
  </p:cSld>
  <p:clrMapOvr>
    <a:masterClrMapping/>
  </p:clrMapOvr>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9" name="Shape 1969"/>
        <p:cNvGrpSpPr/>
        <p:nvPr/>
      </p:nvGrpSpPr>
      <p:grpSpPr>
        <a:xfrm>
          <a:off x="0" y="0"/>
          <a:ext cx="0" cy="0"/>
          <a:chOff x="0" y="0"/>
          <a:chExt cx="0" cy="0"/>
        </a:xfrm>
      </p:grpSpPr>
      <p:sp>
        <p:nvSpPr>
          <p:cNvPr id="1970" name="Google Shape;1970;p145"/>
          <p:cNvSpPr txBox="1"/>
          <p:nvPr>
            <p:ph type="title"/>
          </p:nvPr>
        </p:nvSpPr>
        <p:spPr>
          <a:xfrm>
            <a:off x="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Detailed Usage(CPU Part 4)</a:t>
            </a:r>
            <a:endParaRPr sz="2200">
              <a:solidFill>
                <a:schemeClr val="lt1"/>
              </a:solidFill>
            </a:endParaRPr>
          </a:p>
        </p:txBody>
      </p:sp>
      <p:sp>
        <p:nvSpPr>
          <p:cNvPr id="1971" name="Google Shape;1971;p145"/>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972" name="Google Shape;1972;p145"/>
          <p:cNvPicPr preferRelativeResize="0"/>
          <p:nvPr/>
        </p:nvPicPr>
        <p:blipFill>
          <a:blip r:embed="rId3">
            <a:alphaModFix/>
          </a:blip>
          <a:stretch>
            <a:fillRect/>
          </a:stretch>
        </p:blipFill>
        <p:spPr>
          <a:xfrm>
            <a:off x="13075" y="4815325"/>
            <a:ext cx="836225" cy="328175"/>
          </a:xfrm>
          <a:prstGeom prst="rect">
            <a:avLst/>
          </a:prstGeom>
          <a:noFill/>
          <a:ln>
            <a:noFill/>
          </a:ln>
        </p:spPr>
      </p:pic>
      <p:graphicFrame>
        <p:nvGraphicFramePr>
          <p:cNvPr id="1973" name="Google Shape;1973;p145"/>
          <p:cNvGraphicFramePr/>
          <p:nvPr/>
        </p:nvGraphicFramePr>
        <p:xfrm>
          <a:off x="735675" y="1044575"/>
          <a:ext cx="3000000" cy="3000000"/>
        </p:xfrm>
        <a:graphic>
          <a:graphicData uri="http://schemas.openxmlformats.org/drawingml/2006/table">
            <a:tbl>
              <a:tblPr>
                <a:noFill/>
                <a:tableStyleId>{EF60CBFE-053B-428C-914C-0D6D54345D44}</a:tableStyleId>
              </a:tblPr>
              <a:tblGrid>
                <a:gridCol w="1466775"/>
                <a:gridCol w="775675"/>
                <a:gridCol w="703875"/>
                <a:gridCol w="685950"/>
                <a:gridCol w="434750"/>
                <a:gridCol w="560350"/>
                <a:gridCol w="638100"/>
                <a:gridCol w="602200"/>
                <a:gridCol w="662025"/>
                <a:gridCol w="901275"/>
              </a:tblGrid>
              <a:tr h="573400">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Instance</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Total LUTs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Logic LUTs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LUTRAMs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SRLs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FFs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RAMB36</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RAMB18</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URAM</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b="1" lang="en" sz="1100">
                          <a:latin typeface="Calibri"/>
                          <a:ea typeface="Calibri"/>
                          <a:cs typeface="Calibri"/>
                          <a:sym typeface="Calibri"/>
                        </a:rPr>
                        <a:t>DSP Blocks</a:t>
                      </a:r>
                      <a:endParaRPr b="1"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5734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load_store_unit_block</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803</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625</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178</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413</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76075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ras_block</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35</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11</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24</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16</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5734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register_file_block</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643</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363</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280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290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5734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renamer_block</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137</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89</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48</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24</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91425" marB="91425"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bl>
          </a:graphicData>
        </a:graphic>
      </p:graphicFrame>
    </p:spTree>
  </p:cSld>
  <p:clrMapOvr>
    <a:masterClrMapping/>
  </p:clrMapOvr>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7" name="Shape 1977"/>
        <p:cNvGrpSpPr/>
        <p:nvPr/>
      </p:nvGrpSpPr>
      <p:grpSpPr>
        <a:xfrm>
          <a:off x="0" y="0"/>
          <a:ext cx="0" cy="0"/>
          <a:chOff x="0" y="0"/>
          <a:chExt cx="0" cy="0"/>
        </a:xfrm>
      </p:grpSpPr>
      <p:sp>
        <p:nvSpPr>
          <p:cNvPr id="1978" name="Google Shape;1978;p146"/>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Linux Build on Litex Tutorial</a:t>
            </a:r>
            <a:endParaRPr sz="2200">
              <a:solidFill>
                <a:schemeClr val="lt1"/>
              </a:solidFill>
            </a:endParaRPr>
          </a:p>
        </p:txBody>
      </p:sp>
      <p:sp>
        <p:nvSpPr>
          <p:cNvPr id="1979" name="Google Shape;1979;p146"/>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980" name="Google Shape;1980;p146"/>
          <p:cNvPicPr preferRelativeResize="0"/>
          <p:nvPr/>
        </p:nvPicPr>
        <p:blipFill>
          <a:blip r:embed="rId3">
            <a:alphaModFix/>
          </a:blip>
          <a:stretch>
            <a:fillRect/>
          </a:stretch>
        </p:blipFill>
        <p:spPr>
          <a:xfrm>
            <a:off x="13075" y="4815325"/>
            <a:ext cx="836225" cy="328175"/>
          </a:xfrm>
          <a:prstGeom prst="rect">
            <a:avLst/>
          </a:prstGeom>
          <a:noFill/>
          <a:ln>
            <a:noFill/>
          </a:ln>
        </p:spPr>
      </p:pic>
      <p:sp>
        <p:nvSpPr>
          <p:cNvPr id="1981" name="Google Shape;1981;p146"/>
          <p:cNvSpPr txBox="1"/>
          <p:nvPr>
            <p:ph idx="1" type="body"/>
          </p:nvPr>
        </p:nvSpPr>
        <p:spPr>
          <a:xfrm>
            <a:off x="311700" y="1157524"/>
            <a:ext cx="8520600" cy="3148800"/>
          </a:xfrm>
          <a:prstGeom prst="rect">
            <a:avLst/>
          </a:prstGeom>
        </p:spPr>
        <p:txBody>
          <a:bodyPr anchorCtr="0" anchor="t" bIns="0" lIns="0" spcFirstLastPara="1" rIns="0" wrap="square" tIns="0">
            <a:normAutofit/>
          </a:bodyPr>
          <a:lstStyle/>
          <a:p>
            <a:pPr indent="-317500" lvl="0" marL="457200" rtl="0" algn="l">
              <a:spcBef>
                <a:spcPts val="0"/>
              </a:spcBef>
              <a:spcAft>
                <a:spcPts val="0"/>
              </a:spcAft>
              <a:buSzPts val="1400"/>
              <a:buChar char="➢"/>
            </a:pPr>
            <a:r>
              <a:rPr lang="en" u="sng">
                <a:solidFill>
                  <a:schemeClr val="hlink"/>
                </a:solidFill>
                <a:hlinkClick r:id="rId4"/>
              </a:rPr>
              <a:t>Tutorial Video</a:t>
            </a:r>
            <a:endParaRPr/>
          </a:p>
        </p:txBody>
      </p:sp>
    </p:spTree>
  </p:cSld>
  <p:clrMapOvr>
    <a:masterClrMapping/>
  </p:clrMapOvr>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5" name="Shape 1985"/>
        <p:cNvGrpSpPr/>
        <p:nvPr/>
      </p:nvGrpSpPr>
      <p:grpSpPr>
        <a:xfrm>
          <a:off x="0" y="0"/>
          <a:ext cx="0" cy="0"/>
          <a:chOff x="0" y="0"/>
          <a:chExt cx="0" cy="0"/>
        </a:xfrm>
      </p:grpSpPr>
      <p:sp>
        <p:nvSpPr>
          <p:cNvPr id="1986" name="Google Shape;1986;p147"/>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Linux Build on Vivado Tutorial</a:t>
            </a:r>
            <a:endParaRPr sz="2200">
              <a:solidFill>
                <a:schemeClr val="lt1"/>
              </a:solidFill>
            </a:endParaRPr>
          </a:p>
        </p:txBody>
      </p:sp>
      <p:sp>
        <p:nvSpPr>
          <p:cNvPr id="1987" name="Google Shape;1987;p147"/>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988" name="Google Shape;1988;p147"/>
          <p:cNvPicPr preferRelativeResize="0"/>
          <p:nvPr/>
        </p:nvPicPr>
        <p:blipFill>
          <a:blip r:embed="rId3">
            <a:alphaModFix/>
          </a:blip>
          <a:stretch>
            <a:fillRect/>
          </a:stretch>
        </p:blipFill>
        <p:spPr>
          <a:xfrm>
            <a:off x="13075" y="4815325"/>
            <a:ext cx="836225" cy="328175"/>
          </a:xfrm>
          <a:prstGeom prst="rect">
            <a:avLst/>
          </a:prstGeom>
          <a:noFill/>
          <a:ln>
            <a:noFill/>
          </a:ln>
        </p:spPr>
      </p:pic>
      <p:sp>
        <p:nvSpPr>
          <p:cNvPr id="1989" name="Google Shape;1989;p147"/>
          <p:cNvSpPr txBox="1"/>
          <p:nvPr>
            <p:ph idx="1" type="body"/>
          </p:nvPr>
        </p:nvSpPr>
        <p:spPr>
          <a:xfrm>
            <a:off x="311700" y="1157524"/>
            <a:ext cx="8520600" cy="3148800"/>
          </a:xfrm>
          <a:prstGeom prst="rect">
            <a:avLst/>
          </a:prstGeom>
        </p:spPr>
        <p:txBody>
          <a:bodyPr anchorCtr="0" anchor="t" bIns="0" lIns="0" spcFirstLastPara="1" rIns="0" wrap="square" tIns="0">
            <a:normAutofit/>
          </a:bodyPr>
          <a:lstStyle/>
          <a:p>
            <a:pPr indent="-317500" lvl="0" marL="457200" rtl="0" algn="l">
              <a:spcBef>
                <a:spcPts val="0"/>
              </a:spcBef>
              <a:spcAft>
                <a:spcPts val="0"/>
              </a:spcAft>
              <a:buSzPts val="1400"/>
              <a:buChar char="➢"/>
            </a:pPr>
            <a:r>
              <a:rPr lang="en" u="sng">
                <a:solidFill>
                  <a:schemeClr val="hlink"/>
                </a:solidFill>
                <a:hlinkClick r:id="rId4"/>
              </a:rPr>
              <a:t>Tutorial Video</a:t>
            </a:r>
            <a:endParaRPr/>
          </a:p>
        </p:txBody>
      </p:sp>
    </p:spTree>
  </p:cSld>
  <p:clrMapOvr>
    <a:masterClrMapping/>
  </p:clrMapOvr>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3" name="Shape 1993"/>
        <p:cNvGrpSpPr/>
        <p:nvPr/>
      </p:nvGrpSpPr>
      <p:grpSpPr>
        <a:xfrm>
          <a:off x="0" y="0"/>
          <a:ext cx="0" cy="0"/>
          <a:chOff x="0" y="0"/>
          <a:chExt cx="0" cy="0"/>
        </a:xfrm>
      </p:grpSpPr>
      <p:sp>
        <p:nvSpPr>
          <p:cNvPr id="1994" name="Google Shape;1994;p148"/>
          <p:cNvSpPr txBox="1"/>
          <p:nvPr>
            <p:ph idx="1" type="body"/>
          </p:nvPr>
        </p:nvSpPr>
        <p:spPr>
          <a:xfrm>
            <a:off x="311700" y="1152475"/>
            <a:ext cx="8520600" cy="3416400"/>
          </a:xfrm>
          <a:prstGeom prst="rect">
            <a:avLst/>
          </a:prstGeom>
        </p:spPr>
        <p:txBody>
          <a:bodyPr anchorCtr="0" anchor="t" bIns="0" lIns="0" spcFirstLastPara="1" rIns="0" wrap="square" tIns="0">
            <a:normAutofit lnSpcReduction="20000"/>
          </a:bodyPr>
          <a:lstStyle/>
          <a:p>
            <a:pPr indent="0" lvl="0" marL="0" rtl="0" algn="l">
              <a:spcBef>
                <a:spcPts val="0"/>
              </a:spcBef>
              <a:spcAft>
                <a:spcPts val="0"/>
              </a:spcAft>
              <a:buNone/>
            </a:pPr>
            <a:r>
              <a:t/>
            </a:r>
            <a:endParaRPr/>
          </a:p>
          <a:p>
            <a:pPr indent="-317500" lvl="0" marL="457200" rtl="0" algn="l">
              <a:spcBef>
                <a:spcPts val="0"/>
              </a:spcBef>
              <a:spcAft>
                <a:spcPts val="0"/>
              </a:spcAft>
              <a:buClr>
                <a:schemeClr val="dk1"/>
              </a:buClr>
              <a:buSzPts val="1400"/>
              <a:buChar char="➢"/>
            </a:pPr>
            <a:r>
              <a:rPr lang="en">
                <a:solidFill>
                  <a:schemeClr val="dk1"/>
                </a:solidFill>
              </a:rPr>
              <a:t>We are satisfied with the stability of CVA5 for both teaching and research </a:t>
            </a:r>
            <a:endParaRPr>
              <a:solidFill>
                <a:schemeClr val="dk1"/>
              </a:solidFill>
            </a:endParaRPr>
          </a:p>
          <a:p>
            <a:pPr indent="-317500" lvl="1" marL="914400" rtl="0" algn="l">
              <a:spcBef>
                <a:spcPts val="0"/>
              </a:spcBef>
              <a:spcAft>
                <a:spcPts val="0"/>
              </a:spcAft>
              <a:buClr>
                <a:schemeClr val="dk1"/>
              </a:buClr>
              <a:buSzPts val="1400"/>
              <a:buChar char="○"/>
            </a:pPr>
            <a:r>
              <a:rPr lang="en">
                <a:solidFill>
                  <a:schemeClr val="dk1"/>
                </a:solidFill>
              </a:rPr>
              <a:t>We evaluate it as TRL-4/TRL-5</a:t>
            </a:r>
            <a:endParaRPr>
              <a:solidFill>
                <a:schemeClr val="dk1"/>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SzPts val="1400"/>
              <a:buChar char="➢"/>
            </a:pPr>
            <a:r>
              <a:rPr lang="en"/>
              <a:t>We are working with both AMD and Altera to determine if we can use it in some teaching materials &lt;</a:t>
            </a:r>
            <a:r>
              <a:rPr b="1" i="1" lang="en"/>
              <a:t>stay tuned</a:t>
            </a:r>
            <a:r>
              <a:rPr lang="en"/>
              <a:t>&gt;</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We are also hoping to promote CVA5 for teaching as we develop new materials independently</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lang="en"/>
              <a:t>We will be continuing to develop this research framework for portable and composable </a:t>
            </a:r>
            <a:r>
              <a:rPr lang="en"/>
              <a:t>heterogeneous</a:t>
            </a:r>
            <a:r>
              <a:rPr lang="en"/>
              <a:t> research</a:t>
            </a:r>
            <a:endParaRPr/>
          </a:p>
          <a:p>
            <a:pPr indent="0" lvl="0" marL="457200" rtl="0" algn="l">
              <a:spcBef>
                <a:spcPts val="0"/>
              </a:spcBef>
              <a:spcAft>
                <a:spcPts val="0"/>
              </a:spcAft>
              <a:buNone/>
            </a:pPr>
            <a:r>
              <a:t/>
            </a:r>
            <a:endParaRPr/>
          </a:p>
          <a:p>
            <a:pPr indent="0" lvl="0" marL="0" rtl="0" algn="l">
              <a:spcBef>
                <a:spcPts val="0"/>
              </a:spcBef>
              <a:spcAft>
                <a:spcPts val="0"/>
              </a:spcAft>
              <a:buNone/>
            </a:pPr>
            <a:r>
              <a:t/>
            </a:r>
            <a:endParaRPr/>
          </a:p>
        </p:txBody>
      </p:sp>
      <p:sp>
        <p:nvSpPr>
          <p:cNvPr id="1995" name="Google Shape;1995;p148"/>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Upcoming opportunities and initiatives with CVA5</a:t>
            </a:r>
            <a:endParaRPr sz="2200">
              <a:solidFill>
                <a:schemeClr val="lt1"/>
              </a:solidFill>
            </a:endParaRPr>
          </a:p>
        </p:txBody>
      </p:sp>
      <p:sp>
        <p:nvSpPr>
          <p:cNvPr id="1996" name="Google Shape;1996;p148"/>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997" name="Google Shape;1997;p148"/>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1" name="Shape 2001"/>
        <p:cNvGrpSpPr/>
        <p:nvPr/>
      </p:nvGrpSpPr>
      <p:grpSpPr>
        <a:xfrm>
          <a:off x="0" y="0"/>
          <a:ext cx="0" cy="0"/>
          <a:chOff x="0" y="0"/>
          <a:chExt cx="0" cy="0"/>
        </a:xfrm>
      </p:grpSpPr>
      <p:sp>
        <p:nvSpPr>
          <p:cNvPr id="2002" name="Google Shape;2002;p149"/>
          <p:cNvSpPr txBox="1"/>
          <p:nvPr>
            <p:ph idx="1" type="body"/>
          </p:nvPr>
        </p:nvSpPr>
        <p:spPr>
          <a:xfrm>
            <a:off x="311700" y="1157524"/>
            <a:ext cx="8520600" cy="3148800"/>
          </a:xfrm>
          <a:prstGeom prst="rect">
            <a:avLst/>
          </a:prstGeom>
        </p:spPr>
        <p:txBody>
          <a:bodyPr anchorCtr="0" anchor="t" bIns="0" lIns="0" spcFirstLastPara="1" rIns="0" wrap="square" tIns="0">
            <a:normAutofit/>
          </a:bodyPr>
          <a:lstStyle/>
          <a:p>
            <a:pPr indent="-317500" lvl="0" marL="457200" rtl="0" algn="l">
              <a:spcBef>
                <a:spcPts val="0"/>
              </a:spcBef>
              <a:spcAft>
                <a:spcPts val="0"/>
              </a:spcAft>
              <a:buSzPts val="1400"/>
              <a:buChar char="➢"/>
            </a:pPr>
            <a:r>
              <a:rPr lang="en"/>
              <a:t>We will continue to use CVA5 in active research at SFU</a:t>
            </a:r>
            <a:endParaRPr/>
          </a:p>
          <a:p>
            <a:pPr indent="0" lvl="0" marL="457200" rtl="0" algn="l">
              <a:spcBef>
                <a:spcPts val="0"/>
              </a:spcBef>
              <a:spcAft>
                <a:spcPts val="0"/>
              </a:spcAft>
              <a:buNone/>
            </a:pPr>
            <a:r>
              <a:t/>
            </a:r>
            <a:endParaRPr/>
          </a:p>
          <a:p>
            <a:pPr indent="-317500" lvl="1" marL="914400" rtl="0" algn="l">
              <a:spcBef>
                <a:spcPts val="0"/>
              </a:spcBef>
              <a:spcAft>
                <a:spcPts val="0"/>
              </a:spcAft>
              <a:buSzPts val="1400"/>
              <a:buChar char="○"/>
            </a:pPr>
            <a:r>
              <a:rPr lang="en"/>
              <a:t>One project will have us look at supporting a hardware based scheduler for heterogeneous systems</a:t>
            </a:r>
            <a:endParaRPr/>
          </a:p>
          <a:p>
            <a:pPr indent="0" lvl="0" marL="0" rtl="0" algn="l">
              <a:spcBef>
                <a:spcPts val="0"/>
              </a:spcBef>
              <a:spcAft>
                <a:spcPts val="0"/>
              </a:spcAft>
              <a:buNone/>
            </a:pPr>
            <a:r>
              <a:t/>
            </a:r>
            <a:endParaRPr/>
          </a:p>
          <a:p>
            <a:pPr indent="-317500" lvl="1" marL="914400" rtl="0" algn="l">
              <a:spcBef>
                <a:spcPts val="0"/>
              </a:spcBef>
              <a:spcAft>
                <a:spcPts val="0"/>
              </a:spcAft>
              <a:buSzPts val="1400"/>
              <a:buChar char="○"/>
            </a:pPr>
            <a:r>
              <a:rPr lang="en"/>
              <a:t>A second project will use formal specification and verification to verify the core and confirm it at TRL-5.</a:t>
            </a:r>
            <a:endParaRPr/>
          </a:p>
        </p:txBody>
      </p:sp>
      <p:sp>
        <p:nvSpPr>
          <p:cNvPr id="2003" name="Google Shape;2003;p149"/>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Future Work</a:t>
            </a:r>
            <a:endParaRPr sz="2200">
              <a:solidFill>
                <a:schemeClr val="lt1"/>
              </a:solidFill>
            </a:endParaRPr>
          </a:p>
        </p:txBody>
      </p:sp>
      <p:sp>
        <p:nvSpPr>
          <p:cNvPr id="2004" name="Google Shape;2004;p149"/>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2005" name="Google Shape;2005;p149"/>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9" name="Shape 2009"/>
        <p:cNvGrpSpPr/>
        <p:nvPr/>
      </p:nvGrpSpPr>
      <p:grpSpPr>
        <a:xfrm>
          <a:off x="0" y="0"/>
          <a:ext cx="0" cy="0"/>
          <a:chOff x="0" y="0"/>
          <a:chExt cx="0" cy="0"/>
        </a:xfrm>
      </p:grpSpPr>
      <p:sp>
        <p:nvSpPr>
          <p:cNvPr id="2010" name="Google Shape;2010;p150"/>
          <p:cNvSpPr txBox="1"/>
          <p:nvPr>
            <p:ph idx="1" type="body"/>
          </p:nvPr>
        </p:nvSpPr>
        <p:spPr>
          <a:xfrm>
            <a:off x="263850" y="1170425"/>
            <a:ext cx="8520600" cy="3416400"/>
          </a:xfrm>
          <a:prstGeom prst="rect">
            <a:avLst/>
          </a:prstGeom>
        </p:spPr>
        <p:txBody>
          <a:bodyPr anchorCtr="0" anchor="t" bIns="0" lIns="0" spcFirstLastPara="1" rIns="0" wrap="square" tIns="0">
            <a:normAutofit/>
          </a:bodyPr>
          <a:lstStyle/>
          <a:p>
            <a:pPr indent="-317500" lvl="0" marL="457200" rtl="0" algn="l">
              <a:spcBef>
                <a:spcPts val="0"/>
              </a:spcBef>
              <a:spcAft>
                <a:spcPts val="0"/>
              </a:spcAft>
              <a:buSzPts val="1400"/>
              <a:buChar char="➢"/>
            </a:pPr>
            <a:r>
              <a:rPr lang="en"/>
              <a:t>Thank you for listening</a:t>
            </a:r>
            <a:endParaRPr/>
          </a:p>
        </p:txBody>
      </p:sp>
      <p:sp>
        <p:nvSpPr>
          <p:cNvPr id="2011" name="Google Shape;2011;p150"/>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Any Questions?</a:t>
            </a:r>
            <a:endParaRPr sz="2200">
              <a:solidFill>
                <a:schemeClr val="lt1"/>
              </a:solidFill>
            </a:endParaRPr>
          </a:p>
        </p:txBody>
      </p:sp>
      <p:sp>
        <p:nvSpPr>
          <p:cNvPr id="2012" name="Google Shape;2012;p150"/>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2013" name="Google Shape;2013;p150"/>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29"/>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43" name="Google Shape;243;p29"/>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Return Address Block</a:t>
            </a:r>
            <a:endParaRPr sz="2200">
              <a:solidFill>
                <a:schemeClr val="lt1"/>
              </a:solidFill>
            </a:endParaRPr>
          </a:p>
        </p:txBody>
      </p:sp>
      <p:sp>
        <p:nvSpPr>
          <p:cNvPr id="244" name="Google Shape;244;p29"/>
          <p:cNvSpPr/>
          <p:nvPr/>
        </p:nvSpPr>
        <p:spPr>
          <a:xfrm>
            <a:off x="7199650" y="1341075"/>
            <a:ext cx="1316400" cy="3245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45" name="Google Shape;245;p29"/>
          <p:cNvSpPr/>
          <p:nvPr/>
        </p:nvSpPr>
        <p:spPr>
          <a:xfrm>
            <a:off x="7193100" y="4152700"/>
            <a:ext cx="1316400" cy="437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0x0004</a:t>
            </a:r>
            <a:endParaRPr/>
          </a:p>
        </p:txBody>
      </p:sp>
      <p:sp>
        <p:nvSpPr>
          <p:cNvPr id="246" name="Google Shape;246;p29"/>
          <p:cNvSpPr/>
          <p:nvPr/>
        </p:nvSpPr>
        <p:spPr>
          <a:xfrm>
            <a:off x="7193100" y="3695500"/>
            <a:ext cx="1316400" cy="437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0x00c8</a:t>
            </a:r>
            <a:endParaRPr/>
          </a:p>
        </p:txBody>
      </p:sp>
      <p:sp>
        <p:nvSpPr>
          <p:cNvPr id="247" name="Google Shape;247;p29"/>
          <p:cNvSpPr/>
          <p:nvPr/>
        </p:nvSpPr>
        <p:spPr>
          <a:xfrm>
            <a:off x="7193100" y="3238300"/>
            <a:ext cx="1316400" cy="437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0x0fdc</a:t>
            </a:r>
            <a:endParaRPr/>
          </a:p>
        </p:txBody>
      </p:sp>
      <p:sp>
        <p:nvSpPr>
          <p:cNvPr id="248" name="Google Shape;248;p29"/>
          <p:cNvSpPr txBox="1"/>
          <p:nvPr/>
        </p:nvSpPr>
        <p:spPr>
          <a:xfrm>
            <a:off x="5706850" y="838800"/>
            <a:ext cx="25359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Return Address Stack</a:t>
            </a:r>
            <a:endParaRPr sz="1800"/>
          </a:p>
        </p:txBody>
      </p:sp>
      <p:sp>
        <p:nvSpPr>
          <p:cNvPr id="249" name="Google Shape;249;p29"/>
          <p:cNvSpPr txBox="1"/>
          <p:nvPr/>
        </p:nvSpPr>
        <p:spPr>
          <a:xfrm>
            <a:off x="185000" y="1237400"/>
            <a:ext cx="4725300" cy="1589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b="1" lang="en" sz="2000">
                <a:solidFill>
                  <a:schemeClr val="dk1"/>
                </a:solidFill>
              </a:rPr>
              <a:t>Branch Predictor </a:t>
            </a:r>
            <a:r>
              <a:rPr lang="en" sz="2000">
                <a:solidFill>
                  <a:schemeClr val="dk1"/>
                </a:solidFill>
              </a:rPr>
              <a:t>predicts </a:t>
            </a:r>
            <a:r>
              <a:rPr lang="en" sz="2000">
                <a:solidFill>
                  <a:schemeClr val="dk1"/>
                </a:solidFill>
              </a:rPr>
              <a:t>a </a:t>
            </a:r>
            <a:r>
              <a:rPr b="1" lang="en" sz="2000">
                <a:solidFill>
                  <a:schemeClr val="dk1"/>
                </a:solidFill>
              </a:rPr>
              <a:t>return </a:t>
            </a:r>
            <a:r>
              <a:rPr lang="en" sz="2000">
                <a:solidFill>
                  <a:schemeClr val="dk1"/>
                </a:solidFill>
              </a:rPr>
              <a:t>instruction.</a:t>
            </a:r>
            <a:endParaRPr sz="2000"/>
          </a:p>
        </p:txBody>
      </p:sp>
      <p:pic>
        <p:nvPicPr>
          <p:cNvPr id="250" name="Google Shape;250;p29"/>
          <p:cNvPicPr preferRelativeResize="0"/>
          <p:nvPr/>
        </p:nvPicPr>
        <p:blipFill>
          <a:blip r:embed="rId3">
            <a:alphaModFix/>
          </a:blip>
          <a:stretch>
            <a:fillRect/>
          </a:stretch>
        </p:blipFill>
        <p:spPr>
          <a:xfrm>
            <a:off x="13075" y="4815325"/>
            <a:ext cx="836225" cy="328175"/>
          </a:xfrm>
          <a:prstGeom prst="rect">
            <a:avLst/>
          </a:prstGeom>
          <a:noFill/>
          <a:ln>
            <a:noFill/>
          </a:ln>
        </p:spPr>
      </p:pic>
      <p:sp>
        <p:nvSpPr>
          <p:cNvPr id="251" name="Google Shape;251;p29"/>
          <p:cNvSpPr/>
          <p:nvPr/>
        </p:nvSpPr>
        <p:spPr>
          <a:xfrm>
            <a:off x="5456125" y="1337750"/>
            <a:ext cx="1316400" cy="3245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52" name="Google Shape;252;p29"/>
          <p:cNvSpPr/>
          <p:nvPr/>
        </p:nvSpPr>
        <p:spPr>
          <a:xfrm>
            <a:off x="5449575" y="4149375"/>
            <a:ext cx="1316400" cy="437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0x0004</a:t>
            </a:r>
            <a:endParaRPr/>
          </a:p>
        </p:txBody>
      </p:sp>
      <p:sp>
        <p:nvSpPr>
          <p:cNvPr id="253" name="Google Shape;253;p29"/>
          <p:cNvSpPr/>
          <p:nvPr/>
        </p:nvSpPr>
        <p:spPr>
          <a:xfrm>
            <a:off x="5449575" y="3692175"/>
            <a:ext cx="1316400" cy="437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0x00c8</a:t>
            </a:r>
            <a:endParaRPr/>
          </a:p>
        </p:txBody>
      </p:sp>
      <p:sp>
        <p:nvSpPr>
          <p:cNvPr id="254" name="Google Shape;254;p29"/>
          <p:cNvSpPr/>
          <p:nvPr/>
        </p:nvSpPr>
        <p:spPr>
          <a:xfrm>
            <a:off x="5449575" y="3234975"/>
            <a:ext cx="1316400" cy="437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0x0fdc</a:t>
            </a:r>
            <a:endParaRPr/>
          </a:p>
        </p:txBody>
      </p:sp>
      <p:sp>
        <p:nvSpPr>
          <p:cNvPr id="255" name="Google Shape;255;p29"/>
          <p:cNvSpPr/>
          <p:nvPr/>
        </p:nvSpPr>
        <p:spPr>
          <a:xfrm rot="1775079">
            <a:off x="6625008" y="2240849"/>
            <a:ext cx="771710" cy="604039"/>
          </a:xfrm>
          <a:prstGeom prst="bentArrow">
            <a:avLst>
              <a:gd fmla="val 25000" name="adj1"/>
              <a:gd fmla="val 25000" name="adj2"/>
              <a:gd fmla="val 25000" name="adj3"/>
              <a:gd fmla="val 43750" name="adj4"/>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56" name="Google Shape;256;p29"/>
          <p:cNvSpPr/>
          <p:nvPr/>
        </p:nvSpPr>
        <p:spPr>
          <a:xfrm>
            <a:off x="5440500" y="2781100"/>
            <a:ext cx="1316400" cy="437400"/>
          </a:xfrm>
          <a:prstGeom prst="rect">
            <a:avLst/>
          </a:prstGeom>
          <a:solidFill>
            <a:schemeClr val="lt2"/>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300"/>
              <a:t>Current PC+4</a:t>
            </a:r>
            <a:endParaRPr b="1" sz="1300"/>
          </a:p>
        </p:txBody>
      </p:sp>
      <p:sp>
        <p:nvSpPr>
          <p:cNvPr id="257" name="Google Shape;257;p29"/>
          <p:cNvSpPr txBox="1"/>
          <p:nvPr/>
        </p:nvSpPr>
        <p:spPr>
          <a:xfrm>
            <a:off x="3319400" y="2491900"/>
            <a:ext cx="1955700" cy="101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Use this for the next instruction to jump to</a:t>
            </a:r>
            <a:endParaRPr sz="1800"/>
          </a:p>
        </p:txBody>
      </p:sp>
      <p:sp>
        <p:nvSpPr>
          <p:cNvPr id="258" name="Google Shape;258;p29"/>
          <p:cNvSpPr txBox="1"/>
          <p:nvPr/>
        </p:nvSpPr>
        <p:spPr>
          <a:xfrm>
            <a:off x="6628225" y="1809950"/>
            <a:ext cx="867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POP</a:t>
            </a:r>
            <a:endParaRPr sz="18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30"/>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64" name="Google Shape;264;p30"/>
          <p:cNvSpPr txBox="1"/>
          <p:nvPr/>
        </p:nvSpPr>
        <p:spPr>
          <a:xfrm>
            <a:off x="6277800" y="1349900"/>
            <a:ext cx="58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PC+4</a:t>
            </a:r>
            <a:endParaRPr sz="1200"/>
          </a:p>
        </p:txBody>
      </p:sp>
      <p:sp>
        <p:nvSpPr>
          <p:cNvPr id="265" name="Google Shape;265;p30"/>
          <p:cNvSpPr/>
          <p:nvPr/>
        </p:nvSpPr>
        <p:spPr>
          <a:xfrm rot="5400000">
            <a:off x="6476700" y="1795825"/>
            <a:ext cx="352800" cy="2511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266" name="Google Shape;266;p30"/>
          <p:cNvCxnSpPr/>
          <p:nvPr/>
        </p:nvCxnSpPr>
        <p:spPr>
          <a:xfrm rot="10800000">
            <a:off x="6802700" y="1590550"/>
            <a:ext cx="239100" cy="0"/>
          </a:xfrm>
          <a:prstGeom prst="straightConnector1">
            <a:avLst/>
          </a:prstGeom>
          <a:noFill/>
          <a:ln cap="flat" cmpd="sng" w="9525">
            <a:solidFill>
              <a:schemeClr val="dk2"/>
            </a:solidFill>
            <a:prstDash val="solid"/>
            <a:round/>
            <a:headEnd len="med" w="med" type="none"/>
            <a:tailEnd len="med" w="med" type="none"/>
          </a:ln>
        </p:spPr>
      </p:cxnSp>
      <p:cxnSp>
        <p:nvCxnSpPr>
          <p:cNvPr id="267" name="Google Shape;267;p30"/>
          <p:cNvCxnSpPr/>
          <p:nvPr/>
        </p:nvCxnSpPr>
        <p:spPr>
          <a:xfrm rot="10800000">
            <a:off x="6802700" y="1895350"/>
            <a:ext cx="239100" cy="0"/>
          </a:xfrm>
          <a:prstGeom prst="straightConnector1">
            <a:avLst/>
          </a:prstGeom>
          <a:noFill/>
          <a:ln cap="flat" cmpd="sng" w="9525">
            <a:solidFill>
              <a:schemeClr val="dk2"/>
            </a:solidFill>
            <a:prstDash val="solid"/>
            <a:round/>
            <a:headEnd len="med" w="med" type="none"/>
            <a:tailEnd len="med" w="med" type="none"/>
          </a:ln>
        </p:spPr>
      </p:cxnSp>
      <p:sp>
        <p:nvSpPr>
          <p:cNvPr id="268" name="Google Shape;268;p30"/>
          <p:cNvSpPr txBox="1"/>
          <p:nvPr/>
        </p:nvSpPr>
        <p:spPr>
          <a:xfrm>
            <a:off x="4936450" y="1613575"/>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Return Address PC</a:t>
            </a:r>
            <a:endParaRPr sz="1000"/>
          </a:p>
        </p:txBody>
      </p:sp>
      <p:sp>
        <p:nvSpPr>
          <p:cNvPr id="269" name="Google Shape;269;p30"/>
          <p:cNvSpPr txBox="1"/>
          <p:nvPr/>
        </p:nvSpPr>
        <p:spPr>
          <a:xfrm>
            <a:off x="4389950" y="1842175"/>
            <a:ext cx="20820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500"/>
              <a:t>Branch Predictor PC</a:t>
            </a:r>
            <a:endParaRPr b="1" sz="1500"/>
          </a:p>
        </p:txBody>
      </p:sp>
      <p:cxnSp>
        <p:nvCxnSpPr>
          <p:cNvPr id="270" name="Google Shape;270;p30"/>
          <p:cNvCxnSpPr>
            <a:stCxn id="265" idx="3"/>
          </p:cNvCxnSpPr>
          <p:nvPr/>
        </p:nvCxnSpPr>
        <p:spPr>
          <a:xfrm>
            <a:off x="6653100" y="2066955"/>
            <a:ext cx="0" cy="105600"/>
          </a:xfrm>
          <a:prstGeom prst="straightConnector1">
            <a:avLst/>
          </a:prstGeom>
          <a:noFill/>
          <a:ln cap="flat" cmpd="sng" w="9525">
            <a:solidFill>
              <a:schemeClr val="dk2"/>
            </a:solidFill>
            <a:prstDash val="solid"/>
            <a:round/>
            <a:headEnd len="med" w="med" type="none"/>
            <a:tailEnd len="med" w="med" type="none"/>
          </a:ln>
        </p:spPr>
      </p:cxnSp>
      <p:sp>
        <p:nvSpPr>
          <p:cNvPr id="271" name="Google Shape;271;p30"/>
          <p:cNvSpPr txBox="1"/>
          <p:nvPr/>
        </p:nvSpPr>
        <p:spPr>
          <a:xfrm>
            <a:off x="6229950" y="2195463"/>
            <a:ext cx="846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Predicted </a:t>
            </a:r>
            <a:endParaRPr sz="1200"/>
          </a:p>
          <a:p>
            <a:pPr indent="0" lvl="0" marL="0" rtl="0" algn="ctr">
              <a:spcBef>
                <a:spcPts val="0"/>
              </a:spcBef>
              <a:spcAft>
                <a:spcPts val="0"/>
              </a:spcAft>
              <a:buNone/>
            </a:pPr>
            <a:r>
              <a:rPr lang="en" sz="1200"/>
              <a:t>Return</a:t>
            </a:r>
            <a:endParaRPr sz="1000"/>
          </a:p>
        </p:txBody>
      </p:sp>
      <p:cxnSp>
        <p:nvCxnSpPr>
          <p:cNvPr id="272" name="Google Shape;272;p30"/>
          <p:cNvCxnSpPr/>
          <p:nvPr/>
        </p:nvCxnSpPr>
        <p:spPr>
          <a:xfrm rot="10800000">
            <a:off x="6395775" y="1819825"/>
            <a:ext cx="125700" cy="0"/>
          </a:xfrm>
          <a:prstGeom prst="straightConnector1">
            <a:avLst/>
          </a:prstGeom>
          <a:noFill/>
          <a:ln cap="flat" cmpd="sng" w="9525">
            <a:solidFill>
              <a:schemeClr val="dk2"/>
            </a:solidFill>
            <a:prstDash val="solid"/>
            <a:round/>
            <a:headEnd len="med" w="med" type="none"/>
            <a:tailEnd len="med" w="med" type="none"/>
          </a:ln>
        </p:spPr>
      </p:cxnSp>
      <p:cxnSp>
        <p:nvCxnSpPr>
          <p:cNvPr id="273" name="Google Shape;273;p30"/>
          <p:cNvCxnSpPr/>
          <p:nvPr/>
        </p:nvCxnSpPr>
        <p:spPr>
          <a:xfrm rot="10800000">
            <a:off x="6395775" y="2048425"/>
            <a:ext cx="125700" cy="0"/>
          </a:xfrm>
          <a:prstGeom prst="straightConnector1">
            <a:avLst/>
          </a:prstGeom>
          <a:noFill/>
          <a:ln cap="flat" cmpd="sng" w="9525">
            <a:solidFill>
              <a:schemeClr val="dk2"/>
            </a:solidFill>
            <a:prstDash val="solid"/>
            <a:round/>
            <a:headEnd len="med" w="med" type="none"/>
            <a:tailEnd len="med" w="med" type="none"/>
          </a:ln>
        </p:spPr>
      </p:cxnSp>
      <p:cxnSp>
        <p:nvCxnSpPr>
          <p:cNvPr id="274" name="Google Shape;274;p30"/>
          <p:cNvCxnSpPr>
            <a:stCxn id="275" idx="3"/>
          </p:cNvCxnSpPr>
          <p:nvPr/>
        </p:nvCxnSpPr>
        <p:spPr>
          <a:xfrm>
            <a:off x="7373800" y="4227149"/>
            <a:ext cx="9000" cy="224100"/>
          </a:xfrm>
          <a:prstGeom prst="straightConnector1">
            <a:avLst/>
          </a:prstGeom>
          <a:noFill/>
          <a:ln cap="flat" cmpd="sng" w="9525">
            <a:solidFill>
              <a:schemeClr val="dk2"/>
            </a:solidFill>
            <a:prstDash val="solid"/>
            <a:round/>
            <a:headEnd len="med" w="med" type="none"/>
            <a:tailEnd len="med" w="med" type="none"/>
          </a:ln>
        </p:spPr>
      </p:cxnSp>
      <p:cxnSp>
        <p:nvCxnSpPr>
          <p:cNvPr id="276" name="Google Shape;276;p30"/>
          <p:cNvCxnSpPr/>
          <p:nvPr/>
        </p:nvCxnSpPr>
        <p:spPr>
          <a:xfrm rot="10800000">
            <a:off x="7640900" y="2809750"/>
            <a:ext cx="239100" cy="0"/>
          </a:xfrm>
          <a:prstGeom prst="straightConnector1">
            <a:avLst/>
          </a:prstGeom>
          <a:noFill/>
          <a:ln cap="flat" cmpd="sng" w="9525">
            <a:solidFill>
              <a:schemeClr val="dk2"/>
            </a:solidFill>
            <a:prstDash val="solid"/>
            <a:round/>
            <a:headEnd len="med" w="med" type="none"/>
            <a:tailEnd len="med" w="med" type="none"/>
          </a:ln>
        </p:spPr>
      </p:cxnSp>
      <p:cxnSp>
        <p:nvCxnSpPr>
          <p:cNvPr id="277" name="Google Shape;277;p30"/>
          <p:cNvCxnSpPr/>
          <p:nvPr/>
        </p:nvCxnSpPr>
        <p:spPr>
          <a:xfrm rot="10800000">
            <a:off x="8326700" y="2809750"/>
            <a:ext cx="239100" cy="0"/>
          </a:xfrm>
          <a:prstGeom prst="straightConnector1">
            <a:avLst/>
          </a:prstGeom>
          <a:noFill/>
          <a:ln cap="flat" cmpd="sng" w="9525">
            <a:solidFill>
              <a:schemeClr val="dk2"/>
            </a:solidFill>
            <a:prstDash val="solid"/>
            <a:round/>
            <a:headEnd len="med" w="med" type="none"/>
            <a:tailEnd len="med" w="med" type="none"/>
          </a:ln>
        </p:spPr>
      </p:cxnSp>
      <p:sp>
        <p:nvSpPr>
          <p:cNvPr id="275" name="Google Shape;275;p30"/>
          <p:cNvSpPr/>
          <p:nvPr/>
        </p:nvSpPr>
        <p:spPr>
          <a:xfrm rot="5400000">
            <a:off x="5999650" y="2604800"/>
            <a:ext cx="2748300" cy="6579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78" name="Google Shape;278;p30"/>
          <p:cNvSpPr/>
          <p:nvPr/>
        </p:nvSpPr>
        <p:spPr>
          <a:xfrm>
            <a:off x="7842125" y="2266825"/>
            <a:ext cx="520500" cy="1094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79" name="Google Shape;279;p30"/>
          <p:cNvSpPr txBox="1"/>
          <p:nvPr/>
        </p:nvSpPr>
        <p:spPr>
          <a:xfrm flipH="1" rot="5400000">
            <a:off x="7689450" y="2629300"/>
            <a:ext cx="770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Register</a:t>
            </a:r>
            <a:endParaRPr sz="1200"/>
          </a:p>
        </p:txBody>
      </p:sp>
      <p:sp>
        <p:nvSpPr>
          <p:cNvPr id="280" name="Google Shape;280;p30"/>
          <p:cNvSpPr txBox="1"/>
          <p:nvPr/>
        </p:nvSpPr>
        <p:spPr>
          <a:xfrm flipH="1" rot="5400000">
            <a:off x="7124550" y="2584575"/>
            <a:ext cx="528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MUX</a:t>
            </a:r>
            <a:endParaRPr sz="1200"/>
          </a:p>
        </p:txBody>
      </p:sp>
      <p:sp>
        <p:nvSpPr>
          <p:cNvPr id="281" name="Google Shape;281;p30"/>
          <p:cNvSpPr txBox="1"/>
          <p:nvPr/>
        </p:nvSpPr>
        <p:spPr>
          <a:xfrm>
            <a:off x="8563800" y="2645300"/>
            <a:ext cx="58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PC</a:t>
            </a:r>
            <a:endParaRPr sz="1200"/>
          </a:p>
        </p:txBody>
      </p:sp>
      <p:sp>
        <p:nvSpPr>
          <p:cNvPr id="282" name="Google Shape;282;p30"/>
          <p:cNvSpPr txBox="1"/>
          <p:nvPr/>
        </p:nvSpPr>
        <p:spPr>
          <a:xfrm>
            <a:off x="161100" y="649300"/>
            <a:ext cx="4444200" cy="1589400"/>
          </a:xfrm>
          <a:prstGeom prst="rect">
            <a:avLst/>
          </a:prstGeom>
          <a:noFill/>
          <a:ln>
            <a:noFill/>
          </a:ln>
        </p:spPr>
        <p:txBody>
          <a:bodyPr anchorCtr="0" anchor="t" bIns="91425" lIns="91425" spcFirstLastPara="1" rIns="91425" wrap="square" tIns="91425">
            <a:noAutofit/>
          </a:bodyPr>
          <a:lstStyle/>
          <a:p>
            <a:pPr indent="-400050" lvl="0" marL="457200" rtl="0" algn="l">
              <a:spcBef>
                <a:spcPts val="0"/>
              </a:spcBef>
              <a:spcAft>
                <a:spcPts val="0"/>
              </a:spcAft>
              <a:buSzPts val="2700"/>
              <a:buChar char="➢"/>
            </a:pPr>
            <a:r>
              <a:rPr b="1" lang="en" sz="2000">
                <a:solidFill>
                  <a:schemeClr val="dk1"/>
                </a:solidFill>
              </a:rPr>
              <a:t>Branch prediction does not take effect on the first iteration.</a:t>
            </a:r>
            <a:endParaRPr b="1" sz="2000">
              <a:solidFill>
                <a:schemeClr val="dk1"/>
              </a:solidFill>
            </a:endParaRPr>
          </a:p>
          <a:p>
            <a:pPr indent="-400050" lvl="0" marL="457200" rtl="0" algn="l">
              <a:spcBef>
                <a:spcPts val="0"/>
              </a:spcBef>
              <a:spcAft>
                <a:spcPts val="0"/>
              </a:spcAft>
              <a:buSzPts val="2700"/>
              <a:buChar char="➢"/>
            </a:pPr>
            <a:r>
              <a:rPr b="1" lang="en" sz="2000">
                <a:solidFill>
                  <a:schemeClr val="dk1"/>
                </a:solidFill>
              </a:rPr>
              <a:t>Branch Block</a:t>
            </a:r>
            <a:r>
              <a:rPr lang="en" sz="2000">
                <a:solidFill>
                  <a:schemeClr val="dk1"/>
                </a:solidFill>
              </a:rPr>
              <a:t> sends data to the </a:t>
            </a:r>
            <a:r>
              <a:rPr b="1" lang="en" sz="2000">
                <a:solidFill>
                  <a:schemeClr val="dk1"/>
                </a:solidFill>
              </a:rPr>
              <a:t>Branch Predictor</a:t>
            </a:r>
            <a:r>
              <a:rPr lang="en" sz="2000">
                <a:solidFill>
                  <a:schemeClr val="dk1"/>
                </a:solidFill>
              </a:rPr>
              <a:t>.</a:t>
            </a:r>
            <a:endParaRPr sz="2000">
              <a:solidFill>
                <a:schemeClr val="dk1"/>
              </a:solidFill>
            </a:endParaRPr>
          </a:p>
          <a:p>
            <a:pPr indent="-400050" lvl="0" marL="457200" rtl="0" algn="l">
              <a:spcBef>
                <a:spcPts val="0"/>
              </a:spcBef>
              <a:spcAft>
                <a:spcPts val="0"/>
              </a:spcAft>
              <a:buSzPts val="2700"/>
              <a:buChar char="➢"/>
            </a:pPr>
            <a:r>
              <a:rPr b="1" lang="en" sz="2000">
                <a:solidFill>
                  <a:schemeClr val="dk1"/>
                </a:solidFill>
              </a:rPr>
              <a:t>Branch Predictor</a:t>
            </a:r>
            <a:r>
              <a:rPr lang="en" sz="2000">
                <a:solidFill>
                  <a:schemeClr val="dk1"/>
                </a:solidFill>
              </a:rPr>
              <a:t> stores the </a:t>
            </a:r>
            <a:r>
              <a:rPr b="1" lang="en" sz="2000">
                <a:solidFill>
                  <a:schemeClr val="dk1"/>
                </a:solidFill>
              </a:rPr>
              <a:t>Program Counter (PC)</a:t>
            </a:r>
            <a:r>
              <a:rPr lang="en" sz="2000">
                <a:solidFill>
                  <a:schemeClr val="dk1"/>
                </a:solidFill>
              </a:rPr>
              <a:t>.</a:t>
            </a:r>
            <a:endParaRPr sz="2000">
              <a:solidFill>
                <a:schemeClr val="dk1"/>
              </a:solidFill>
            </a:endParaRPr>
          </a:p>
          <a:p>
            <a:pPr indent="-400050" lvl="0" marL="457200" rtl="0" algn="l">
              <a:spcBef>
                <a:spcPts val="0"/>
              </a:spcBef>
              <a:spcAft>
                <a:spcPts val="0"/>
              </a:spcAft>
              <a:buSzPts val="2700"/>
              <a:buChar char="➢"/>
            </a:pPr>
            <a:r>
              <a:rPr lang="en" sz="2000">
                <a:solidFill>
                  <a:schemeClr val="dk1"/>
                </a:solidFill>
              </a:rPr>
              <a:t>On the next call, if the address exists as a </a:t>
            </a:r>
            <a:r>
              <a:rPr b="1" lang="en" sz="2000">
                <a:solidFill>
                  <a:schemeClr val="dk1"/>
                </a:solidFill>
              </a:rPr>
              <a:t>branch or call</a:t>
            </a:r>
            <a:r>
              <a:rPr lang="en" sz="2000">
                <a:solidFill>
                  <a:schemeClr val="dk1"/>
                </a:solidFill>
              </a:rPr>
              <a:t> in the </a:t>
            </a:r>
            <a:r>
              <a:rPr b="1" lang="en" sz="2000">
                <a:solidFill>
                  <a:schemeClr val="dk1"/>
                </a:solidFill>
              </a:rPr>
              <a:t>Branch Predictor</a:t>
            </a:r>
            <a:r>
              <a:rPr lang="en" sz="2000">
                <a:solidFill>
                  <a:schemeClr val="dk1"/>
                </a:solidFill>
              </a:rPr>
              <a:t>, the saved data is used.</a:t>
            </a:r>
            <a:endParaRPr sz="2700"/>
          </a:p>
        </p:txBody>
      </p:sp>
      <p:sp>
        <p:nvSpPr>
          <p:cNvPr id="283" name="Google Shape;283;p30"/>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Fetch PC</a:t>
            </a:r>
            <a:endParaRPr sz="2200">
              <a:solidFill>
                <a:schemeClr val="lt1"/>
              </a:solidFill>
            </a:endParaRPr>
          </a:p>
        </p:txBody>
      </p:sp>
      <p:pic>
        <p:nvPicPr>
          <p:cNvPr id="284" name="Google Shape;284;p30"/>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31"/>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90" name="Google Shape;290;p31"/>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Branch Predictor</a:t>
            </a:r>
            <a:endParaRPr sz="2200">
              <a:solidFill>
                <a:schemeClr val="lt1"/>
              </a:solidFill>
            </a:endParaRPr>
          </a:p>
        </p:txBody>
      </p:sp>
      <p:sp>
        <p:nvSpPr>
          <p:cNvPr id="291" name="Google Shape;291;p31"/>
          <p:cNvSpPr/>
          <p:nvPr/>
        </p:nvSpPr>
        <p:spPr>
          <a:xfrm>
            <a:off x="3686700" y="1864000"/>
            <a:ext cx="1380600" cy="1125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92" name="Google Shape;292;p31"/>
          <p:cNvSpPr/>
          <p:nvPr/>
        </p:nvSpPr>
        <p:spPr>
          <a:xfrm>
            <a:off x="3839100" y="2016400"/>
            <a:ext cx="1380600" cy="1125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93" name="Google Shape;293;p31"/>
          <p:cNvSpPr txBox="1"/>
          <p:nvPr/>
        </p:nvSpPr>
        <p:spPr>
          <a:xfrm>
            <a:off x="3898050" y="2348350"/>
            <a:ext cx="1262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Tag bank</a:t>
            </a:r>
            <a:endParaRPr sz="1800"/>
          </a:p>
        </p:txBody>
      </p:sp>
      <p:sp>
        <p:nvSpPr>
          <p:cNvPr id="294" name="Google Shape;294;p31"/>
          <p:cNvSpPr txBox="1"/>
          <p:nvPr/>
        </p:nvSpPr>
        <p:spPr>
          <a:xfrm rot="3019898">
            <a:off x="4327184" y="1730973"/>
            <a:ext cx="609547" cy="369439"/>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ways</a:t>
            </a:r>
            <a:endParaRPr sz="1200"/>
          </a:p>
        </p:txBody>
      </p:sp>
      <p:sp>
        <p:nvSpPr>
          <p:cNvPr id="295" name="Google Shape;295;p31"/>
          <p:cNvSpPr/>
          <p:nvPr/>
        </p:nvSpPr>
        <p:spPr>
          <a:xfrm>
            <a:off x="2638800" y="2416250"/>
            <a:ext cx="1200300" cy="4617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Data</a:t>
            </a:r>
            <a:endParaRPr/>
          </a:p>
        </p:txBody>
      </p:sp>
      <p:sp>
        <p:nvSpPr>
          <p:cNvPr id="296" name="Google Shape;296;p31"/>
          <p:cNvSpPr txBox="1"/>
          <p:nvPr/>
        </p:nvSpPr>
        <p:spPr>
          <a:xfrm>
            <a:off x="931500" y="1684850"/>
            <a:ext cx="3582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800"/>
          </a:p>
        </p:txBody>
      </p:sp>
      <p:cxnSp>
        <p:nvCxnSpPr>
          <p:cNvPr id="297" name="Google Shape;297;p31"/>
          <p:cNvCxnSpPr/>
          <p:nvPr/>
        </p:nvCxnSpPr>
        <p:spPr>
          <a:xfrm>
            <a:off x="2716475" y="2255825"/>
            <a:ext cx="1125600" cy="0"/>
          </a:xfrm>
          <a:prstGeom prst="straightConnector1">
            <a:avLst/>
          </a:prstGeom>
          <a:noFill/>
          <a:ln cap="flat" cmpd="sng" w="9525">
            <a:solidFill>
              <a:schemeClr val="dk2"/>
            </a:solidFill>
            <a:prstDash val="solid"/>
            <a:round/>
            <a:headEnd len="med" w="med" type="none"/>
            <a:tailEnd len="med" w="med" type="triangle"/>
          </a:ln>
        </p:spPr>
      </p:cxnSp>
      <p:sp>
        <p:nvSpPr>
          <p:cNvPr id="298" name="Google Shape;298;p31"/>
          <p:cNvSpPr txBox="1"/>
          <p:nvPr/>
        </p:nvSpPr>
        <p:spPr>
          <a:xfrm>
            <a:off x="2713200" y="1905200"/>
            <a:ext cx="1051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Address</a:t>
            </a:r>
            <a:endParaRPr sz="1800"/>
          </a:p>
        </p:txBody>
      </p:sp>
      <p:sp>
        <p:nvSpPr>
          <p:cNvPr id="299" name="Google Shape;299;p31"/>
          <p:cNvSpPr/>
          <p:nvPr/>
        </p:nvSpPr>
        <p:spPr>
          <a:xfrm>
            <a:off x="2377500" y="1905200"/>
            <a:ext cx="261300" cy="1483800"/>
          </a:xfrm>
          <a:prstGeom prst="rightBrace">
            <a:avLst>
              <a:gd fmla="val 46632" name="adj1"/>
              <a:gd fmla="val 50000" name="adj2"/>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00" name="Google Shape;300;p31"/>
          <p:cNvSpPr txBox="1"/>
          <p:nvPr/>
        </p:nvSpPr>
        <p:spPr>
          <a:xfrm>
            <a:off x="2598300" y="1596575"/>
            <a:ext cx="1572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accent1"/>
                </a:solidFill>
              </a:rPr>
              <a:t>Hashed PC</a:t>
            </a:r>
            <a:endParaRPr sz="1800">
              <a:solidFill>
                <a:schemeClr val="accent1"/>
              </a:solidFill>
            </a:endParaRPr>
          </a:p>
        </p:txBody>
      </p:sp>
      <p:sp>
        <p:nvSpPr>
          <p:cNvPr id="301" name="Google Shape;301;p31"/>
          <p:cNvSpPr txBox="1"/>
          <p:nvPr/>
        </p:nvSpPr>
        <p:spPr>
          <a:xfrm>
            <a:off x="890100" y="2025100"/>
            <a:ext cx="1487400" cy="12930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accent1"/>
              </a:buClr>
              <a:buSzPts val="1200"/>
              <a:buAutoNum type="arabicPeriod"/>
            </a:pPr>
            <a:r>
              <a:rPr lang="en" sz="1200">
                <a:solidFill>
                  <a:schemeClr val="accent1"/>
                </a:solidFill>
              </a:rPr>
              <a:t>Tag</a:t>
            </a:r>
            <a:endParaRPr sz="1200">
              <a:solidFill>
                <a:schemeClr val="accent1"/>
              </a:solidFill>
            </a:endParaRPr>
          </a:p>
          <a:p>
            <a:pPr indent="-304800" lvl="0" marL="457200" rtl="0" algn="l">
              <a:spcBef>
                <a:spcPts val="0"/>
              </a:spcBef>
              <a:spcAft>
                <a:spcPts val="0"/>
              </a:spcAft>
              <a:buClr>
                <a:schemeClr val="accent1"/>
              </a:buClr>
              <a:buSzPts val="1200"/>
              <a:buAutoNum type="arabicPeriod"/>
            </a:pPr>
            <a:r>
              <a:rPr lang="en" sz="1200">
                <a:solidFill>
                  <a:schemeClr val="accent1"/>
                </a:solidFill>
              </a:rPr>
              <a:t>Valid</a:t>
            </a:r>
            <a:endParaRPr sz="1200">
              <a:solidFill>
                <a:schemeClr val="accent1"/>
              </a:solidFill>
            </a:endParaRPr>
          </a:p>
          <a:p>
            <a:pPr indent="-304800" lvl="0" marL="457200" rtl="0" algn="l">
              <a:spcBef>
                <a:spcPts val="0"/>
              </a:spcBef>
              <a:spcAft>
                <a:spcPts val="0"/>
              </a:spcAft>
              <a:buClr>
                <a:schemeClr val="accent1"/>
              </a:buClr>
              <a:buSzPts val="1200"/>
              <a:buAutoNum type="arabicPeriod"/>
            </a:pPr>
            <a:r>
              <a:rPr lang="en" sz="1200">
                <a:solidFill>
                  <a:schemeClr val="accent1"/>
                </a:solidFill>
              </a:rPr>
              <a:t>Is Return</a:t>
            </a:r>
            <a:endParaRPr sz="1200">
              <a:solidFill>
                <a:schemeClr val="accent1"/>
              </a:solidFill>
            </a:endParaRPr>
          </a:p>
          <a:p>
            <a:pPr indent="-304800" lvl="0" marL="457200" rtl="0" algn="l">
              <a:spcBef>
                <a:spcPts val="0"/>
              </a:spcBef>
              <a:spcAft>
                <a:spcPts val="0"/>
              </a:spcAft>
              <a:buClr>
                <a:schemeClr val="accent1"/>
              </a:buClr>
              <a:buSzPts val="1200"/>
              <a:buAutoNum type="arabicPeriod"/>
            </a:pPr>
            <a:r>
              <a:rPr lang="en" sz="1200">
                <a:solidFill>
                  <a:schemeClr val="accent1"/>
                </a:solidFill>
              </a:rPr>
              <a:t>Is Call</a:t>
            </a:r>
            <a:endParaRPr sz="1200">
              <a:solidFill>
                <a:schemeClr val="accent1"/>
              </a:solidFill>
            </a:endParaRPr>
          </a:p>
          <a:p>
            <a:pPr indent="-304800" lvl="0" marL="457200" rtl="0" algn="l">
              <a:spcBef>
                <a:spcPts val="0"/>
              </a:spcBef>
              <a:spcAft>
                <a:spcPts val="0"/>
              </a:spcAft>
              <a:buClr>
                <a:schemeClr val="accent1"/>
              </a:buClr>
              <a:buSzPts val="1200"/>
              <a:buAutoNum type="arabicPeriod"/>
            </a:pPr>
            <a:r>
              <a:rPr lang="en" sz="1200">
                <a:solidFill>
                  <a:schemeClr val="accent1"/>
                </a:solidFill>
              </a:rPr>
              <a:t>Is Branch</a:t>
            </a:r>
            <a:endParaRPr sz="1200">
              <a:solidFill>
                <a:schemeClr val="accent1"/>
              </a:solidFill>
            </a:endParaRPr>
          </a:p>
          <a:p>
            <a:pPr indent="-304800" lvl="0" marL="457200" rtl="0" algn="l">
              <a:spcBef>
                <a:spcPts val="0"/>
              </a:spcBef>
              <a:spcAft>
                <a:spcPts val="0"/>
              </a:spcAft>
              <a:buSzPts val="1200"/>
              <a:buAutoNum type="arabicPeriod"/>
            </a:pPr>
            <a:r>
              <a:rPr lang="en" sz="1200"/>
              <a:t>metadata</a:t>
            </a:r>
            <a:endParaRPr sz="1200"/>
          </a:p>
        </p:txBody>
      </p:sp>
      <p:sp>
        <p:nvSpPr>
          <p:cNvPr id="302" name="Google Shape;302;p31"/>
          <p:cNvSpPr/>
          <p:nvPr/>
        </p:nvSpPr>
        <p:spPr>
          <a:xfrm>
            <a:off x="62975" y="2165200"/>
            <a:ext cx="933000" cy="828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accent1"/>
                </a:solidFill>
              </a:rPr>
              <a:t>Branch Unit</a:t>
            </a:r>
            <a:endParaRPr>
              <a:solidFill>
                <a:schemeClr val="accent1"/>
              </a:solidFill>
            </a:endParaRPr>
          </a:p>
        </p:txBody>
      </p:sp>
      <p:pic>
        <p:nvPicPr>
          <p:cNvPr id="303" name="Google Shape;303;p31"/>
          <p:cNvPicPr preferRelativeResize="0"/>
          <p:nvPr/>
        </p:nvPicPr>
        <p:blipFill>
          <a:blip r:embed="rId3">
            <a:alphaModFix/>
          </a:blip>
          <a:stretch>
            <a:fillRect/>
          </a:stretch>
        </p:blipFill>
        <p:spPr>
          <a:xfrm>
            <a:off x="62969" y="3497777"/>
            <a:ext cx="5024126" cy="1033612"/>
          </a:xfrm>
          <a:prstGeom prst="rect">
            <a:avLst/>
          </a:prstGeom>
          <a:noFill/>
          <a:ln>
            <a:noFill/>
          </a:ln>
        </p:spPr>
      </p:pic>
      <p:sp>
        <p:nvSpPr>
          <p:cNvPr id="304" name="Google Shape;304;p31"/>
          <p:cNvSpPr txBox="1"/>
          <p:nvPr/>
        </p:nvSpPr>
        <p:spPr>
          <a:xfrm>
            <a:off x="5263000" y="1905200"/>
            <a:ext cx="1051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Address</a:t>
            </a:r>
            <a:endParaRPr sz="1800"/>
          </a:p>
        </p:txBody>
      </p:sp>
      <p:cxnSp>
        <p:nvCxnSpPr>
          <p:cNvPr id="305" name="Google Shape;305;p31"/>
          <p:cNvCxnSpPr/>
          <p:nvPr/>
        </p:nvCxnSpPr>
        <p:spPr>
          <a:xfrm flipH="1">
            <a:off x="5263000" y="2302475"/>
            <a:ext cx="911100" cy="9300"/>
          </a:xfrm>
          <a:prstGeom prst="straightConnector1">
            <a:avLst/>
          </a:prstGeom>
          <a:noFill/>
          <a:ln cap="flat" cmpd="sng" w="9525">
            <a:solidFill>
              <a:schemeClr val="dk2"/>
            </a:solidFill>
            <a:prstDash val="solid"/>
            <a:round/>
            <a:headEnd len="med" w="med" type="none"/>
            <a:tailEnd len="med" w="med" type="triangle"/>
          </a:ln>
        </p:spPr>
      </p:cxnSp>
      <p:sp>
        <p:nvSpPr>
          <p:cNvPr id="306" name="Google Shape;306;p31"/>
          <p:cNvSpPr txBox="1"/>
          <p:nvPr/>
        </p:nvSpPr>
        <p:spPr>
          <a:xfrm>
            <a:off x="1558075" y="795575"/>
            <a:ext cx="54813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Tag bank to see if to accept the branch or not</a:t>
            </a:r>
            <a:endParaRPr sz="2000"/>
          </a:p>
        </p:txBody>
      </p:sp>
      <p:sp>
        <p:nvSpPr>
          <p:cNvPr id="307" name="Google Shape;307;p31"/>
          <p:cNvSpPr/>
          <p:nvPr/>
        </p:nvSpPr>
        <p:spPr>
          <a:xfrm>
            <a:off x="5219700" y="2440750"/>
            <a:ext cx="1200300" cy="4617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Data</a:t>
            </a:r>
            <a:endParaRPr/>
          </a:p>
        </p:txBody>
      </p:sp>
      <p:sp>
        <p:nvSpPr>
          <p:cNvPr id="308" name="Google Shape;308;p31"/>
          <p:cNvSpPr txBox="1"/>
          <p:nvPr/>
        </p:nvSpPr>
        <p:spPr>
          <a:xfrm>
            <a:off x="6478950" y="2348338"/>
            <a:ext cx="15051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Accept the branch IF:</a:t>
            </a:r>
            <a:endParaRPr sz="1000"/>
          </a:p>
          <a:p>
            <a:pPr indent="-292100" lvl="0" marL="457200" rtl="0" algn="l">
              <a:spcBef>
                <a:spcPts val="0"/>
              </a:spcBef>
              <a:spcAft>
                <a:spcPts val="0"/>
              </a:spcAft>
              <a:buSzPts val="1000"/>
              <a:buAutoNum type="arabicPeriod"/>
            </a:pPr>
            <a:r>
              <a:rPr lang="en" sz="1000"/>
              <a:t>Tag matches</a:t>
            </a:r>
            <a:endParaRPr sz="1000"/>
          </a:p>
          <a:p>
            <a:pPr indent="-292100" lvl="0" marL="457200" rtl="0" algn="l">
              <a:spcBef>
                <a:spcPts val="0"/>
              </a:spcBef>
              <a:spcAft>
                <a:spcPts val="0"/>
              </a:spcAft>
              <a:buSzPts val="1000"/>
              <a:buAutoNum type="arabicPeriod"/>
            </a:pPr>
            <a:r>
              <a:rPr lang="en" sz="1000"/>
              <a:t>Valid is high</a:t>
            </a:r>
            <a:endParaRPr sz="1000"/>
          </a:p>
        </p:txBody>
      </p:sp>
      <p:sp>
        <p:nvSpPr>
          <p:cNvPr id="309" name="Google Shape;309;p31"/>
          <p:cNvSpPr/>
          <p:nvPr/>
        </p:nvSpPr>
        <p:spPr>
          <a:xfrm>
            <a:off x="7896400" y="2165200"/>
            <a:ext cx="933000" cy="828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FF0000"/>
                </a:solidFill>
              </a:rPr>
              <a:t>Fetch</a:t>
            </a:r>
            <a:endParaRPr>
              <a:solidFill>
                <a:srgbClr val="FF0000"/>
              </a:solidFill>
            </a:endParaRPr>
          </a:p>
        </p:txBody>
      </p:sp>
      <p:sp>
        <p:nvSpPr>
          <p:cNvPr id="310" name="Google Shape;310;p31"/>
          <p:cNvSpPr txBox="1"/>
          <p:nvPr/>
        </p:nvSpPr>
        <p:spPr>
          <a:xfrm>
            <a:off x="5225950" y="1618163"/>
            <a:ext cx="1125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rgbClr val="FF0000"/>
                </a:solidFill>
              </a:rPr>
              <a:t>Next PC</a:t>
            </a:r>
            <a:endParaRPr sz="1800">
              <a:solidFill>
                <a:srgbClr val="FF0000"/>
              </a:solidFill>
            </a:endParaRPr>
          </a:p>
        </p:txBody>
      </p:sp>
      <p:sp>
        <p:nvSpPr>
          <p:cNvPr id="311" name="Google Shape;311;p31"/>
          <p:cNvSpPr txBox="1"/>
          <p:nvPr/>
        </p:nvSpPr>
        <p:spPr>
          <a:xfrm>
            <a:off x="5263000" y="3756400"/>
            <a:ext cx="34449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One level branch predictor</a:t>
            </a:r>
            <a:endParaRPr sz="2000"/>
          </a:p>
        </p:txBody>
      </p:sp>
      <p:pic>
        <p:nvPicPr>
          <p:cNvPr id="312" name="Google Shape;312;p31"/>
          <p:cNvPicPr preferRelativeResize="0"/>
          <p:nvPr/>
        </p:nvPicPr>
        <p:blipFill>
          <a:blip r:embed="rId4">
            <a:alphaModFix/>
          </a:blip>
          <a:stretch>
            <a:fillRect/>
          </a:stretch>
        </p:blipFill>
        <p:spPr>
          <a:xfrm>
            <a:off x="13075" y="4815325"/>
            <a:ext cx="836225" cy="3281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32"/>
          <p:cNvSpPr txBox="1"/>
          <p:nvPr>
            <p:ph idx="1" type="body"/>
          </p:nvPr>
        </p:nvSpPr>
        <p:spPr>
          <a:xfrm>
            <a:off x="311700" y="1152475"/>
            <a:ext cx="8520600" cy="3416400"/>
          </a:xfrm>
          <a:prstGeom prst="rect">
            <a:avLst/>
          </a:prstGeom>
        </p:spPr>
        <p:txBody>
          <a:bodyPr anchorCtr="0" anchor="t" bIns="0" lIns="0" spcFirstLastPara="1" rIns="0" wrap="square" tIns="0">
            <a:normAutofit/>
          </a:bodyPr>
          <a:lstStyle/>
          <a:p>
            <a:pPr indent="-317500" lvl="0" marL="457200" rtl="0" algn="l">
              <a:spcBef>
                <a:spcPts val="0"/>
              </a:spcBef>
              <a:spcAft>
                <a:spcPts val="0"/>
              </a:spcAft>
              <a:buSzPts val="1400"/>
              <a:buChar char="➢"/>
            </a:pPr>
            <a:r>
              <a:rPr lang="en" u="sng">
                <a:solidFill>
                  <a:schemeClr val="hlink"/>
                </a:solidFill>
                <a:hlinkClick r:id="rId3"/>
              </a:rPr>
              <a:t>Branch Predictor</a:t>
            </a:r>
            <a:endParaRPr/>
          </a:p>
        </p:txBody>
      </p:sp>
      <p:sp>
        <p:nvSpPr>
          <p:cNvPr id="318" name="Google Shape;318;p32"/>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Effect of Branch Predictor</a:t>
            </a:r>
            <a:endParaRPr sz="2200">
              <a:solidFill>
                <a:schemeClr val="lt1"/>
              </a:solidFill>
            </a:endParaRPr>
          </a:p>
        </p:txBody>
      </p:sp>
      <p:sp>
        <p:nvSpPr>
          <p:cNvPr id="319" name="Google Shape;319;p32"/>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320" name="Google Shape;320;p32"/>
          <p:cNvPicPr preferRelativeResize="0"/>
          <p:nvPr/>
        </p:nvPicPr>
        <p:blipFill>
          <a:blip r:embed="rId4">
            <a:alphaModFix/>
          </a:blip>
          <a:stretch>
            <a:fillRect/>
          </a:stretch>
        </p:blipFill>
        <p:spPr>
          <a:xfrm>
            <a:off x="13075" y="4815325"/>
            <a:ext cx="836225" cy="3281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24" name="Shape 324"/>
        <p:cNvGrpSpPr/>
        <p:nvPr/>
      </p:nvGrpSpPr>
      <p:grpSpPr>
        <a:xfrm>
          <a:off x="0" y="0"/>
          <a:ext cx="0" cy="0"/>
          <a:chOff x="0" y="0"/>
          <a:chExt cx="0" cy="0"/>
        </a:xfrm>
      </p:grpSpPr>
      <p:sp>
        <p:nvSpPr>
          <p:cNvPr id="325" name="Google Shape;325;p33"/>
          <p:cNvSpPr txBox="1"/>
          <p:nvPr>
            <p:ph idx="12" type="sldNum"/>
          </p:nvPr>
        </p:nvSpPr>
        <p:spPr>
          <a:xfrm>
            <a:off x="8490195" y="46881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26" name="Google Shape;326;p33"/>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Branch Predictor</a:t>
            </a:r>
            <a:endParaRPr sz="2200">
              <a:solidFill>
                <a:schemeClr val="lt1"/>
              </a:solidFill>
            </a:endParaRPr>
          </a:p>
        </p:txBody>
      </p:sp>
      <p:sp>
        <p:nvSpPr>
          <p:cNvPr id="327" name="Google Shape;327;p33"/>
          <p:cNvSpPr/>
          <p:nvPr/>
        </p:nvSpPr>
        <p:spPr>
          <a:xfrm>
            <a:off x="3637563" y="1864025"/>
            <a:ext cx="1380600" cy="1125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28" name="Google Shape;328;p33"/>
          <p:cNvSpPr/>
          <p:nvPr/>
        </p:nvSpPr>
        <p:spPr>
          <a:xfrm>
            <a:off x="3789963" y="2016425"/>
            <a:ext cx="1380600" cy="1125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29" name="Google Shape;329;p33"/>
          <p:cNvSpPr txBox="1"/>
          <p:nvPr/>
        </p:nvSpPr>
        <p:spPr>
          <a:xfrm>
            <a:off x="3848913" y="2348375"/>
            <a:ext cx="1262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Data bank</a:t>
            </a:r>
            <a:endParaRPr sz="1800"/>
          </a:p>
        </p:txBody>
      </p:sp>
      <p:sp>
        <p:nvSpPr>
          <p:cNvPr id="330" name="Google Shape;330;p33"/>
          <p:cNvSpPr txBox="1"/>
          <p:nvPr/>
        </p:nvSpPr>
        <p:spPr>
          <a:xfrm rot="3019898">
            <a:off x="4278047" y="1730998"/>
            <a:ext cx="609547" cy="369439"/>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ways</a:t>
            </a:r>
            <a:endParaRPr sz="1200"/>
          </a:p>
        </p:txBody>
      </p:sp>
      <p:sp>
        <p:nvSpPr>
          <p:cNvPr id="331" name="Google Shape;331;p33"/>
          <p:cNvSpPr/>
          <p:nvPr/>
        </p:nvSpPr>
        <p:spPr>
          <a:xfrm>
            <a:off x="2589663" y="2340075"/>
            <a:ext cx="1200300" cy="4617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Data</a:t>
            </a:r>
            <a:endParaRPr/>
          </a:p>
        </p:txBody>
      </p:sp>
      <p:sp>
        <p:nvSpPr>
          <p:cNvPr id="332" name="Google Shape;332;p33"/>
          <p:cNvSpPr txBox="1"/>
          <p:nvPr/>
        </p:nvSpPr>
        <p:spPr>
          <a:xfrm>
            <a:off x="882363" y="1684875"/>
            <a:ext cx="3582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800"/>
          </a:p>
        </p:txBody>
      </p:sp>
      <p:cxnSp>
        <p:nvCxnSpPr>
          <p:cNvPr id="333" name="Google Shape;333;p33"/>
          <p:cNvCxnSpPr/>
          <p:nvPr/>
        </p:nvCxnSpPr>
        <p:spPr>
          <a:xfrm>
            <a:off x="2667338" y="2255850"/>
            <a:ext cx="1125600" cy="0"/>
          </a:xfrm>
          <a:prstGeom prst="straightConnector1">
            <a:avLst/>
          </a:prstGeom>
          <a:noFill/>
          <a:ln cap="flat" cmpd="sng" w="9525">
            <a:solidFill>
              <a:schemeClr val="dk2"/>
            </a:solidFill>
            <a:prstDash val="solid"/>
            <a:round/>
            <a:headEnd len="med" w="med" type="none"/>
            <a:tailEnd len="med" w="med" type="triangle"/>
          </a:ln>
        </p:spPr>
      </p:cxnSp>
      <p:sp>
        <p:nvSpPr>
          <p:cNvPr id="334" name="Google Shape;334;p33"/>
          <p:cNvSpPr txBox="1"/>
          <p:nvPr/>
        </p:nvSpPr>
        <p:spPr>
          <a:xfrm>
            <a:off x="2664063" y="1905225"/>
            <a:ext cx="1051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Address</a:t>
            </a:r>
            <a:endParaRPr sz="1800"/>
          </a:p>
        </p:txBody>
      </p:sp>
      <p:sp>
        <p:nvSpPr>
          <p:cNvPr id="335" name="Google Shape;335;p33"/>
          <p:cNvSpPr txBox="1"/>
          <p:nvPr/>
        </p:nvSpPr>
        <p:spPr>
          <a:xfrm>
            <a:off x="2549163" y="1596600"/>
            <a:ext cx="1572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accent1"/>
                </a:solidFill>
              </a:rPr>
              <a:t>Hashed PC</a:t>
            </a:r>
            <a:endParaRPr sz="1800">
              <a:solidFill>
                <a:schemeClr val="accent1"/>
              </a:solidFill>
            </a:endParaRPr>
          </a:p>
        </p:txBody>
      </p:sp>
      <p:sp>
        <p:nvSpPr>
          <p:cNvPr id="336" name="Google Shape;336;p33"/>
          <p:cNvSpPr txBox="1"/>
          <p:nvPr/>
        </p:nvSpPr>
        <p:spPr>
          <a:xfrm>
            <a:off x="701963" y="2386275"/>
            <a:ext cx="1847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accent1"/>
                </a:solidFill>
              </a:rPr>
              <a:t>Brand Unit Next address</a:t>
            </a:r>
            <a:endParaRPr sz="1200">
              <a:solidFill>
                <a:schemeClr val="accent1"/>
              </a:solidFill>
            </a:endParaRPr>
          </a:p>
        </p:txBody>
      </p:sp>
      <p:pic>
        <p:nvPicPr>
          <p:cNvPr id="337" name="Google Shape;337;p33"/>
          <p:cNvPicPr preferRelativeResize="0"/>
          <p:nvPr/>
        </p:nvPicPr>
        <p:blipFill>
          <a:blip r:embed="rId3">
            <a:alphaModFix/>
          </a:blip>
          <a:stretch>
            <a:fillRect/>
          </a:stretch>
        </p:blipFill>
        <p:spPr>
          <a:xfrm>
            <a:off x="2465775" y="3737852"/>
            <a:ext cx="5471213" cy="1125600"/>
          </a:xfrm>
          <a:prstGeom prst="rect">
            <a:avLst/>
          </a:prstGeom>
          <a:noFill/>
          <a:ln>
            <a:noFill/>
          </a:ln>
        </p:spPr>
      </p:pic>
      <p:sp>
        <p:nvSpPr>
          <p:cNvPr id="338" name="Google Shape;338;p33"/>
          <p:cNvSpPr txBox="1"/>
          <p:nvPr/>
        </p:nvSpPr>
        <p:spPr>
          <a:xfrm>
            <a:off x="5213863" y="1905225"/>
            <a:ext cx="1051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Address</a:t>
            </a:r>
            <a:endParaRPr sz="1800"/>
          </a:p>
        </p:txBody>
      </p:sp>
      <p:cxnSp>
        <p:nvCxnSpPr>
          <p:cNvPr id="339" name="Google Shape;339;p33"/>
          <p:cNvCxnSpPr/>
          <p:nvPr/>
        </p:nvCxnSpPr>
        <p:spPr>
          <a:xfrm flipH="1">
            <a:off x="5213863" y="2302500"/>
            <a:ext cx="911100" cy="9300"/>
          </a:xfrm>
          <a:prstGeom prst="straightConnector1">
            <a:avLst/>
          </a:prstGeom>
          <a:noFill/>
          <a:ln cap="flat" cmpd="sng" w="9525">
            <a:solidFill>
              <a:schemeClr val="dk2"/>
            </a:solidFill>
            <a:prstDash val="solid"/>
            <a:round/>
            <a:headEnd len="med" w="med" type="none"/>
            <a:tailEnd len="med" w="med" type="triangle"/>
          </a:ln>
        </p:spPr>
      </p:cxnSp>
      <p:sp>
        <p:nvSpPr>
          <p:cNvPr id="340" name="Google Shape;340;p33"/>
          <p:cNvSpPr txBox="1"/>
          <p:nvPr/>
        </p:nvSpPr>
        <p:spPr>
          <a:xfrm>
            <a:off x="3194875" y="795575"/>
            <a:ext cx="2260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Where To jump to?</a:t>
            </a:r>
            <a:endParaRPr sz="1800"/>
          </a:p>
        </p:txBody>
      </p:sp>
      <p:sp>
        <p:nvSpPr>
          <p:cNvPr id="341" name="Google Shape;341;p33"/>
          <p:cNvSpPr/>
          <p:nvPr/>
        </p:nvSpPr>
        <p:spPr>
          <a:xfrm>
            <a:off x="5170563" y="2440775"/>
            <a:ext cx="1200300" cy="4617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Data</a:t>
            </a:r>
            <a:endParaRPr/>
          </a:p>
        </p:txBody>
      </p:sp>
      <p:sp>
        <p:nvSpPr>
          <p:cNvPr id="342" name="Google Shape;342;p33"/>
          <p:cNvSpPr txBox="1"/>
          <p:nvPr/>
        </p:nvSpPr>
        <p:spPr>
          <a:xfrm>
            <a:off x="6429813" y="2502275"/>
            <a:ext cx="7218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Jump PC</a:t>
            </a:r>
            <a:endParaRPr sz="1000"/>
          </a:p>
        </p:txBody>
      </p:sp>
      <p:cxnSp>
        <p:nvCxnSpPr>
          <p:cNvPr id="343" name="Google Shape;343;p33"/>
          <p:cNvCxnSpPr/>
          <p:nvPr/>
        </p:nvCxnSpPr>
        <p:spPr>
          <a:xfrm>
            <a:off x="2667338" y="3017850"/>
            <a:ext cx="1125600" cy="0"/>
          </a:xfrm>
          <a:prstGeom prst="straightConnector1">
            <a:avLst/>
          </a:prstGeom>
          <a:noFill/>
          <a:ln cap="flat" cmpd="sng" w="9525">
            <a:solidFill>
              <a:schemeClr val="dk2"/>
            </a:solidFill>
            <a:prstDash val="solid"/>
            <a:round/>
            <a:headEnd len="med" w="med" type="none"/>
            <a:tailEnd len="med" w="med" type="triangle"/>
          </a:ln>
        </p:spPr>
      </p:cxnSp>
      <p:sp>
        <p:nvSpPr>
          <p:cNvPr id="344" name="Google Shape;344;p33"/>
          <p:cNvSpPr txBox="1"/>
          <p:nvPr/>
        </p:nvSpPr>
        <p:spPr>
          <a:xfrm>
            <a:off x="2664063" y="2667225"/>
            <a:ext cx="1051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Enable</a:t>
            </a:r>
            <a:endParaRPr sz="1800"/>
          </a:p>
        </p:txBody>
      </p:sp>
      <p:sp>
        <p:nvSpPr>
          <p:cNvPr id="345" name="Google Shape;345;p33"/>
          <p:cNvSpPr txBox="1"/>
          <p:nvPr/>
        </p:nvSpPr>
        <p:spPr>
          <a:xfrm>
            <a:off x="2001838" y="2939975"/>
            <a:ext cx="3582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800"/>
          </a:p>
        </p:txBody>
      </p:sp>
      <p:sp>
        <p:nvSpPr>
          <p:cNvPr id="346" name="Google Shape;346;p33"/>
          <p:cNvSpPr txBox="1"/>
          <p:nvPr/>
        </p:nvSpPr>
        <p:spPr>
          <a:xfrm>
            <a:off x="2918613" y="3233925"/>
            <a:ext cx="5286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If state Changed from taken to not taken in the last branch instruction </a:t>
            </a:r>
            <a:endParaRPr/>
          </a:p>
        </p:txBody>
      </p:sp>
      <p:pic>
        <p:nvPicPr>
          <p:cNvPr id="347" name="Google Shape;347;p33"/>
          <p:cNvPicPr preferRelativeResize="0"/>
          <p:nvPr/>
        </p:nvPicPr>
        <p:blipFill>
          <a:blip r:embed="rId4">
            <a:alphaModFix/>
          </a:blip>
          <a:stretch>
            <a:fillRect/>
          </a:stretch>
        </p:blipFill>
        <p:spPr>
          <a:xfrm>
            <a:off x="13075" y="4815325"/>
            <a:ext cx="836225" cy="3281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34"/>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53" name="Google Shape;353;p34"/>
          <p:cNvSpPr txBox="1"/>
          <p:nvPr/>
        </p:nvSpPr>
        <p:spPr>
          <a:xfrm>
            <a:off x="5760750" y="1265200"/>
            <a:ext cx="58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PC+4</a:t>
            </a:r>
            <a:endParaRPr sz="1200"/>
          </a:p>
        </p:txBody>
      </p:sp>
      <p:sp>
        <p:nvSpPr>
          <p:cNvPr id="354" name="Google Shape;354;p34"/>
          <p:cNvSpPr/>
          <p:nvPr/>
        </p:nvSpPr>
        <p:spPr>
          <a:xfrm rot="5400000">
            <a:off x="5959650" y="1711125"/>
            <a:ext cx="352800" cy="2511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355" name="Google Shape;355;p34"/>
          <p:cNvCxnSpPr/>
          <p:nvPr/>
        </p:nvCxnSpPr>
        <p:spPr>
          <a:xfrm rot="10800000">
            <a:off x="6285650" y="2877450"/>
            <a:ext cx="239100" cy="0"/>
          </a:xfrm>
          <a:prstGeom prst="straightConnector1">
            <a:avLst/>
          </a:prstGeom>
          <a:noFill/>
          <a:ln cap="flat" cmpd="sng" w="9525">
            <a:solidFill>
              <a:schemeClr val="dk2"/>
            </a:solidFill>
            <a:prstDash val="solid"/>
            <a:round/>
            <a:headEnd len="med" w="med" type="none"/>
            <a:tailEnd len="med" w="med" type="none"/>
          </a:ln>
        </p:spPr>
      </p:cxnSp>
      <p:cxnSp>
        <p:nvCxnSpPr>
          <p:cNvPr id="356" name="Google Shape;356;p34"/>
          <p:cNvCxnSpPr/>
          <p:nvPr/>
        </p:nvCxnSpPr>
        <p:spPr>
          <a:xfrm rot="10800000">
            <a:off x="6285650" y="1505850"/>
            <a:ext cx="239100" cy="0"/>
          </a:xfrm>
          <a:prstGeom prst="straightConnector1">
            <a:avLst/>
          </a:prstGeom>
          <a:noFill/>
          <a:ln cap="flat" cmpd="sng" w="9525">
            <a:solidFill>
              <a:schemeClr val="dk2"/>
            </a:solidFill>
            <a:prstDash val="solid"/>
            <a:round/>
            <a:headEnd len="med" w="med" type="none"/>
            <a:tailEnd len="med" w="med" type="none"/>
          </a:ln>
        </p:spPr>
      </p:cxnSp>
      <p:cxnSp>
        <p:nvCxnSpPr>
          <p:cNvPr id="357" name="Google Shape;357;p34"/>
          <p:cNvCxnSpPr/>
          <p:nvPr/>
        </p:nvCxnSpPr>
        <p:spPr>
          <a:xfrm rot="10800000">
            <a:off x="6285650" y="1810650"/>
            <a:ext cx="239100" cy="0"/>
          </a:xfrm>
          <a:prstGeom prst="straightConnector1">
            <a:avLst/>
          </a:prstGeom>
          <a:noFill/>
          <a:ln cap="flat" cmpd="sng" w="9525">
            <a:solidFill>
              <a:schemeClr val="dk2"/>
            </a:solidFill>
            <a:prstDash val="solid"/>
            <a:round/>
            <a:headEnd len="med" w="med" type="none"/>
            <a:tailEnd len="med" w="med" type="none"/>
          </a:ln>
        </p:spPr>
      </p:cxnSp>
      <p:sp>
        <p:nvSpPr>
          <p:cNvPr id="358" name="Google Shape;358;p34"/>
          <p:cNvSpPr txBox="1"/>
          <p:nvPr/>
        </p:nvSpPr>
        <p:spPr>
          <a:xfrm>
            <a:off x="4419400" y="1528875"/>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Return Address PC</a:t>
            </a:r>
            <a:endParaRPr sz="1000"/>
          </a:p>
        </p:txBody>
      </p:sp>
      <p:sp>
        <p:nvSpPr>
          <p:cNvPr id="359" name="Google Shape;359;p34"/>
          <p:cNvSpPr txBox="1"/>
          <p:nvPr/>
        </p:nvSpPr>
        <p:spPr>
          <a:xfrm>
            <a:off x="4343325" y="1757475"/>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Branch Predictor PC</a:t>
            </a:r>
            <a:endParaRPr sz="1000"/>
          </a:p>
        </p:txBody>
      </p:sp>
      <p:cxnSp>
        <p:nvCxnSpPr>
          <p:cNvPr id="360" name="Google Shape;360;p34"/>
          <p:cNvCxnSpPr>
            <a:stCxn id="354" idx="3"/>
          </p:cNvCxnSpPr>
          <p:nvPr/>
        </p:nvCxnSpPr>
        <p:spPr>
          <a:xfrm>
            <a:off x="6136050" y="1982255"/>
            <a:ext cx="0" cy="105600"/>
          </a:xfrm>
          <a:prstGeom prst="straightConnector1">
            <a:avLst/>
          </a:prstGeom>
          <a:noFill/>
          <a:ln cap="flat" cmpd="sng" w="9525">
            <a:solidFill>
              <a:schemeClr val="dk2"/>
            </a:solidFill>
            <a:prstDash val="solid"/>
            <a:round/>
            <a:headEnd len="med" w="med" type="none"/>
            <a:tailEnd len="med" w="med" type="none"/>
          </a:ln>
        </p:spPr>
      </p:cxnSp>
      <p:sp>
        <p:nvSpPr>
          <p:cNvPr id="361" name="Google Shape;361;p34"/>
          <p:cNvSpPr txBox="1"/>
          <p:nvPr/>
        </p:nvSpPr>
        <p:spPr>
          <a:xfrm>
            <a:off x="5712900" y="2110763"/>
            <a:ext cx="846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Predicted </a:t>
            </a:r>
            <a:endParaRPr sz="1200"/>
          </a:p>
          <a:p>
            <a:pPr indent="0" lvl="0" marL="0" rtl="0" algn="ctr">
              <a:spcBef>
                <a:spcPts val="0"/>
              </a:spcBef>
              <a:spcAft>
                <a:spcPts val="0"/>
              </a:spcAft>
              <a:buNone/>
            </a:pPr>
            <a:r>
              <a:rPr lang="en" sz="1200"/>
              <a:t>Return</a:t>
            </a:r>
            <a:endParaRPr sz="1000"/>
          </a:p>
        </p:txBody>
      </p:sp>
      <p:cxnSp>
        <p:nvCxnSpPr>
          <p:cNvPr id="362" name="Google Shape;362;p34"/>
          <p:cNvCxnSpPr/>
          <p:nvPr/>
        </p:nvCxnSpPr>
        <p:spPr>
          <a:xfrm rot="10800000">
            <a:off x="5878725" y="1735125"/>
            <a:ext cx="125700" cy="0"/>
          </a:xfrm>
          <a:prstGeom prst="straightConnector1">
            <a:avLst/>
          </a:prstGeom>
          <a:noFill/>
          <a:ln cap="flat" cmpd="sng" w="9525">
            <a:solidFill>
              <a:schemeClr val="dk2"/>
            </a:solidFill>
            <a:prstDash val="solid"/>
            <a:round/>
            <a:headEnd len="med" w="med" type="none"/>
            <a:tailEnd len="med" w="med" type="none"/>
          </a:ln>
        </p:spPr>
      </p:cxnSp>
      <p:cxnSp>
        <p:nvCxnSpPr>
          <p:cNvPr id="363" name="Google Shape;363;p34"/>
          <p:cNvCxnSpPr/>
          <p:nvPr/>
        </p:nvCxnSpPr>
        <p:spPr>
          <a:xfrm rot="10800000">
            <a:off x="5878725" y="1963725"/>
            <a:ext cx="125700" cy="0"/>
          </a:xfrm>
          <a:prstGeom prst="straightConnector1">
            <a:avLst/>
          </a:prstGeom>
          <a:noFill/>
          <a:ln cap="flat" cmpd="sng" w="9525">
            <a:solidFill>
              <a:schemeClr val="dk2"/>
            </a:solidFill>
            <a:prstDash val="solid"/>
            <a:round/>
            <a:headEnd len="med" w="med" type="none"/>
            <a:tailEnd len="med" w="med" type="none"/>
          </a:ln>
        </p:spPr>
      </p:cxnSp>
      <p:sp>
        <p:nvSpPr>
          <p:cNvPr id="364" name="Google Shape;364;p34"/>
          <p:cNvSpPr txBox="1"/>
          <p:nvPr/>
        </p:nvSpPr>
        <p:spPr>
          <a:xfrm>
            <a:off x="4653100" y="2687800"/>
            <a:ext cx="17415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sz="1500"/>
              <a:t>Early Flush PC</a:t>
            </a:r>
            <a:endParaRPr b="1" i="1" sz="1500"/>
          </a:p>
        </p:txBody>
      </p:sp>
      <p:cxnSp>
        <p:nvCxnSpPr>
          <p:cNvPr id="365" name="Google Shape;365;p34"/>
          <p:cNvCxnSpPr>
            <a:stCxn id="366" idx="3"/>
          </p:cNvCxnSpPr>
          <p:nvPr/>
        </p:nvCxnSpPr>
        <p:spPr>
          <a:xfrm>
            <a:off x="6856750" y="4142449"/>
            <a:ext cx="9000" cy="224100"/>
          </a:xfrm>
          <a:prstGeom prst="straightConnector1">
            <a:avLst/>
          </a:prstGeom>
          <a:noFill/>
          <a:ln cap="flat" cmpd="sng" w="9525">
            <a:solidFill>
              <a:schemeClr val="dk2"/>
            </a:solidFill>
            <a:prstDash val="solid"/>
            <a:round/>
            <a:headEnd len="med" w="med" type="none"/>
            <a:tailEnd len="med" w="med" type="none"/>
          </a:ln>
        </p:spPr>
      </p:cxnSp>
      <p:cxnSp>
        <p:nvCxnSpPr>
          <p:cNvPr id="367" name="Google Shape;367;p34"/>
          <p:cNvCxnSpPr/>
          <p:nvPr/>
        </p:nvCxnSpPr>
        <p:spPr>
          <a:xfrm rot="10800000">
            <a:off x="7123850" y="2725050"/>
            <a:ext cx="239100" cy="0"/>
          </a:xfrm>
          <a:prstGeom prst="straightConnector1">
            <a:avLst/>
          </a:prstGeom>
          <a:noFill/>
          <a:ln cap="flat" cmpd="sng" w="9525">
            <a:solidFill>
              <a:schemeClr val="dk2"/>
            </a:solidFill>
            <a:prstDash val="solid"/>
            <a:round/>
            <a:headEnd len="med" w="med" type="none"/>
            <a:tailEnd len="med" w="med" type="none"/>
          </a:ln>
        </p:spPr>
      </p:cxnSp>
      <p:cxnSp>
        <p:nvCxnSpPr>
          <p:cNvPr id="368" name="Google Shape;368;p34"/>
          <p:cNvCxnSpPr/>
          <p:nvPr/>
        </p:nvCxnSpPr>
        <p:spPr>
          <a:xfrm rot="10800000">
            <a:off x="7809650" y="2725050"/>
            <a:ext cx="239100" cy="0"/>
          </a:xfrm>
          <a:prstGeom prst="straightConnector1">
            <a:avLst/>
          </a:prstGeom>
          <a:noFill/>
          <a:ln cap="flat" cmpd="sng" w="9525">
            <a:solidFill>
              <a:schemeClr val="dk2"/>
            </a:solidFill>
            <a:prstDash val="solid"/>
            <a:round/>
            <a:headEnd len="med" w="med" type="none"/>
            <a:tailEnd len="med" w="med" type="none"/>
          </a:ln>
        </p:spPr>
      </p:cxnSp>
      <p:sp>
        <p:nvSpPr>
          <p:cNvPr id="366" name="Google Shape;366;p34"/>
          <p:cNvSpPr/>
          <p:nvPr/>
        </p:nvSpPr>
        <p:spPr>
          <a:xfrm rot="5400000">
            <a:off x="5482600" y="2520100"/>
            <a:ext cx="2748300" cy="6579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69" name="Google Shape;369;p34"/>
          <p:cNvSpPr/>
          <p:nvPr/>
        </p:nvSpPr>
        <p:spPr>
          <a:xfrm>
            <a:off x="7325075" y="2182125"/>
            <a:ext cx="520500" cy="1094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70" name="Google Shape;370;p34"/>
          <p:cNvSpPr txBox="1"/>
          <p:nvPr/>
        </p:nvSpPr>
        <p:spPr>
          <a:xfrm flipH="1" rot="5400000">
            <a:off x="7172400" y="2544600"/>
            <a:ext cx="770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Register</a:t>
            </a:r>
            <a:endParaRPr sz="1200"/>
          </a:p>
        </p:txBody>
      </p:sp>
      <p:sp>
        <p:nvSpPr>
          <p:cNvPr id="371" name="Google Shape;371;p34"/>
          <p:cNvSpPr txBox="1"/>
          <p:nvPr/>
        </p:nvSpPr>
        <p:spPr>
          <a:xfrm flipH="1" rot="5400000">
            <a:off x="6607500" y="2499875"/>
            <a:ext cx="528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MUX</a:t>
            </a:r>
            <a:endParaRPr sz="1200"/>
          </a:p>
        </p:txBody>
      </p:sp>
      <p:sp>
        <p:nvSpPr>
          <p:cNvPr id="372" name="Google Shape;372;p34"/>
          <p:cNvSpPr txBox="1"/>
          <p:nvPr/>
        </p:nvSpPr>
        <p:spPr>
          <a:xfrm>
            <a:off x="8046750" y="2560600"/>
            <a:ext cx="58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PC</a:t>
            </a:r>
            <a:endParaRPr sz="1200"/>
          </a:p>
        </p:txBody>
      </p:sp>
      <p:sp>
        <p:nvSpPr>
          <p:cNvPr id="373" name="Google Shape;373;p34"/>
          <p:cNvSpPr txBox="1"/>
          <p:nvPr/>
        </p:nvSpPr>
        <p:spPr>
          <a:xfrm>
            <a:off x="40300" y="754650"/>
            <a:ext cx="4353000" cy="1589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400"/>
              </a:spcBef>
              <a:spcAft>
                <a:spcPts val="0"/>
              </a:spcAft>
              <a:buNone/>
            </a:pPr>
            <a:r>
              <a:rPr b="1" lang="en" sz="2000">
                <a:solidFill>
                  <a:schemeClr val="dk1"/>
                </a:solidFill>
              </a:rPr>
              <a:t>Early Branch Flush</a:t>
            </a:r>
            <a:endParaRPr b="1" sz="2000">
              <a:solidFill>
                <a:schemeClr val="dk1"/>
              </a:solidFill>
            </a:endParaRPr>
          </a:p>
          <a:p>
            <a:pPr indent="-355600" lvl="0" marL="457200" rtl="0" algn="l">
              <a:lnSpc>
                <a:spcPct val="115000"/>
              </a:lnSpc>
              <a:spcBef>
                <a:spcPts val="1200"/>
              </a:spcBef>
              <a:spcAft>
                <a:spcPts val="0"/>
              </a:spcAft>
              <a:buClr>
                <a:schemeClr val="dk1"/>
              </a:buClr>
              <a:buSzPts val="2000"/>
              <a:buChar char="➢"/>
            </a:pPr>
            <a:r>
              <a:rPr lang="en" sz="2000">
                <a:solidFill>
                  <a:schemeClr val="dk1"/>
                </a:solidFill>
              </a:rPr>
              <a:t>Occurs when the </a:t>
            </a:r>
            <a:r>
              <a:rPr b="1" lang="en" sz="2000">
                <a:solidFill>
                  <a:schemeClr val="dk1"/>
                </a:solidFill>
              </a:rPr>
              <a:t>Branch Predictor</a:t>
            </a:r>
            <a:r>
              <a:rPr lang="en" sz="2000">
                <a:solidFill>
                  <a:schemeClr val="dk1"/>
                </a:solidFill>
              </a:rPr>
              <a:t> predicts a branch, but the instruction is </a:t>
            </a:r>
            <a:r>
              <a:rPr b="1" lang="en" sz="2000">
                <a:solidFill>
                  <a:schemeClr val="dk1"/>
                </a:solidFill>
              </a:rPr>
              <a:t>not actually a branch</a:t>
            </a:r>
            <a:r>
              <a:rPr lang="en" sz="2000">
                <a:solidFill>
                  <a:schemeClr val="dk1"/>
                </a:solidFill>
              </a:rPr>
              <a:t>.</a:t>
            </a:r>
            <a:br>
              <a:rPr lang="en" sz="2000">
                <a:solidFill>
                  <a:schemeClr val="dk1"/>
                </a:solidFill>
              </a:rPr>
            </a:br>
            <a:endParaRPr sz="2000">
              <a:solidFill>
                <a:schemeClr val="dk1"/>
              </a:solidFill>
            </a:endParaRPr>
          </a:p>
          <a:p>
            <a:pPr indent="-355600" lvl="0" marL="457200" rtl="0" algn="l">
              <a:lnSpc>
                <a:spcPct val="115000"/>
              </a:lnSpc>
              <a:spcBef>
                <a:spcPts val="0"/>
              </a:spcBef>
              <a:spcAft>
                <a:spcPts val="0"/>
              </a:spcAft>
              <a:buClr>
                <a:schemeClr val="dk1"/>
              </a:buClr>
              <a:buSzPts val="2000"/>
              <a:buChar char="➢"/>
            </a:pPr>
            <a:r>
              <a:rPr lang="en" sz="2000">
                <a:solidFill>
                  <a:schemeClr val="dk1"/>
                </a:solidFill>
              </a:rPr>
              <a:t>Happens when the </a:t>
            </a:r>
            <a:r>
              <a:rPr b="1" lang="en" sz="2000">
                <a:solidFill>
                  <a:schemeClr val="dk1"/>
                </a:solidFill>
              </a:rPr>
              <a:t>same PC maps to multiple instructions</a:t>
            </a:r>
            <a:endParaRPr sz="2000"/>
          </a:p>
        </p:txBody>
      </p:sp>
      <p:sp>
        <p:nvSpPr>
          <p:cNvPr id="374" name="Google Shape;374;p34"/>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Fetch PC</a:t>
            </a:r>
            <a:endParaRPr sz="2200">
              <a:solidFill>
                <a:schemeClr val="lt1"/>
              </a:solidFill>
            </a:endParaRPr>
          </a:p>
        </p:txBody>
      </p:sp>
      <p:pic>
        <p:nvPicPr>
          <p:cNvPr id="375" name="Google Shape;375;p34"/>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17"/>
          <p:cNvSpPr txBox="1"/>
          <p:nvPr>
            <p:ph idx="1" type="body"/>
          </p:nvPr>
        </p:nvSpPr>
        <p:spPr>
          <a:xfrm>
            <a:off x="311700" y="1152475"/>
            <a:ext cx="8520600" cy="3416400"/>
          </a:xfrm>
          <a:prstGeom prst="rect">
            <a:avLst/>
          </a:prstGeom>
        </p:spPr>
        <p:txBody>
          <a:bodyPr anchorCtr="0" anchor="t" bIns="0" lIns="0" spcFirstLastPara="1" rIns="0" wrap="square" tIns="0">
            <a:normAutofit/>
          </a:bodyPr>
          <a:lstStyle/>
          <a:p>
            <a:pPr indent="-355600" lvl="0" marL="457200" rtl="0" algn="l">
              <a:spcBef>
                <a:spcPts val="0"/>
              </a:spcBef>
              <a:spcAft>
                <a:spcPts val="0"/>
              </a:spcAft>
              <a:buClr>
                <a:schemeClr val="dk1"/>
              </a:buClr>
              <a:buSzPts val="2000"/>
              <a:buChar char="➢"/>
            </a:pPr>
            <a:r>
              <a:rPr lang="en" sz="2000">
                <a:solidFill>
                  <a:schemeClr val="dk1"/>
                </a:solidFill>
              </a:rPr>
              <a:t>FPGAs commonly have soft processors provided by the vendors, but they are not open source</a:t>
            </a:r>
            <a:endParaRPr sz="2000">
              <a:solidFill>
                <a:schemeClr val="dk1"/>
              </a:solidFill>
            </a:endParaRPr>
          </a:p>
          <a:p>
            <a:pPr indent="-355600" lvl="1" marL="914400" rtl="0" algn="l">
              <a:spcBef>
                <a:spcPts val="0"/>
              </a:spcBef>
              <a:spcAft>
                <a:spcPts val="0"/>
              </a:spcAft>
              <a:buClr>
                <a:schemeClr val="dk1"/>
              </a:buClr>
              <a:buSzPts val="2000"/>
              <a:buChar char="○"/>
            </a:pPr>
            <a:r>
              <a:rPr lang="en" sz="2000">
                <a:solidFill>
                  <a:schemeClr val="dk1"/>
                </a:solidFill>
              </a:rPr>
              <a:t>The ability to port and adapt a processor’s architecture is valuable for industry, research and education</a:t>
            </a:r>
            <a:endParaRPr sz="2000">
              <a:solidFill>
                <a:schemeClr val="dk1"/>
              </a:solidFill>
            </a:endParaRPr>
          </a:p>
          <a:p>
            <a:pPr indent="0" lvl="0" marL="457200" rtl="0" algn="l">
              <a:spcBef>
                <a:spcPts val="0"/>
              </a:spcBef>
              <a:spcAft>
                <a:spcPts val="0"/>
              </a:spcAft>
              <a:buNone/>
            </a:pPr>
            <a:r>
              <a:t/>
            </a: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RISCV is an open source ISA with significant a significant open source ecosystem</a:t>
            </a:r>
            <a:endParaRPr sz="2000">
              <a:solidFill>
                <a:schemeClr val="dk1"/>
              </a:solidFill>
            </a:endParaRPr>
          </a:p>
          <a:p>
            <a:pPr indent="-355600" lvl="1" marL="914400" rtl="0" algn="l">
              <a:spcBef>
                <a:spcPts val="0"/>
              </a:spcBef>
              <a:spcAft>
                <a:spcPts val="0"/>
              </a:spcAft>
              <a:buClr>
                <a:schemeClr val="dk1"/>
              </a:buClr>
              <a:buSzPts val="2000"/>
              <a:buChar char="○"/>
            </a:pPr>
            <a:r>
              <a:rPr lang="en" sz="2000">
                <a:solidFill>
                  <a:schemeClr val="dk1"/>
                </a:solidFill>
              </a:rPr>
              <a:t>However, most RISCV processors target ASICs</a:t>
            </a:r>
            <a:endParaRPr sz="2000">
              <a:solidFill>
                <a:schemeClr val="dk1"/>
              </a:solidFill>
            </a:endParaRPr>
          </a:p>
          <a:p>
            <a:pPr indent="0" lvl="0" marL="457200" rtl="0" algn="l">
              <a:spcBef>
                <a:spcPts val="0"/>
              </a:spcBef>
              <a:spcAft>
                <a:spcPts val="0"/>
              </a:spcAft>
              <a:buNone/>
            </a:pPr>
            <a:r>
              <a:rPr lang="en" sz="2000">
                <a:solidFill>
                  <a:schemeClr val="dk1"/>
                </a:solidFill>
              </a:rPr>
              <a:t> </a:t>
            </a:r>
            <a:endParaRPr sz="2000">
              <a:solidFill>
                <a:schemeClr val="dk1"/>
              </a:solidFill>
            </a:endParaRPr>
          </a:p>
          <a:p>
            <a:pPr indent="0" lvl="0" marL="457200" rtl="0" algn="l">
              <a:spcBef>
                <a:spcPts val="0"/>
              </a:spcBef>
              <a:spcAft>
                <a:spcPts val="0"/>
              </a:spcAft>
              <a:buNone/>
            </a:pPr>
            <a:r>
              <a:t/>
            </a:r>
            <a:endParaRPr sz="2000">
              <a:solidFill>
                <a:schemeClr val="dk1"/>
              </a:solidFill>
            </a:endParaRPr>
          </a:p>
        </p:txBody>
      </p:sp>
      <p:sp>
        <p:nvSpPr>
          <p:cNvPr id="97" name="Google Shape;97;p17"/>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FPGAs and Soft Processors</a:t>
            </a:r>
            <a:endParaRPr sz="2200">
              <a:solidFill>
                <a:schemeClr val="lt1"/>
              </a:solidFill>
            </a:endParaRPr>
          </a:p>
        </p:txBody>
      </p:sp>
      <p:sp>
        <p:nvSpPr>
          <p:cNvPr id="98" name="Google Shape;98;p17"/>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99" name="Google Shape;99;p17"/>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35"/>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81" name="Google Shape;381;p35"/>
          <p:cNvSpPr txBox="1"/>
          <p:nvPr/>
        </p:nvSpPr>
        <p:spPr>
          <a:xfrm>
            <a:off x="5760750" y="1265200"/>
            <a:ext cx="58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PC+4</a:t>
            </a:r>
            <a:endParaRPr sz="1200"/>
          </a:p>
        </p:txBody>
      </p:sp>
      <p:sp>
        <p:nvSpPr>
          <p:cNvPr id="382" name="Google Shape;382;p35"/>
          <p:cNvSpPr/>
          <p:nvPr/>
        </p:nvSpPr>
        <p:spPr>
          <a:xfrm rot="5400000">
            <a:off x="5959650" y="1711125"/>
            <a:ext cx="352800" cy="2511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383" name="Google Shape;383;p35"/>
          <p:cNvCxnSpPr/>
          <p:nvPr/>
        </p:nvCxnSpPr>
        <p:spPr>
          <a:xfrm rot="10800000">
            <a:off x="6285650" y="2877450"/>
            <a:ext cx="239100" cy="0"/>
          </a:xfrm>
          <a:prstGeom prst="straightConnector1">
            <a:avLst/>
          </a:prstGeom>
          <a:noFill/>
          <a:ln cap="flat" cmpd="sng" w="9525">
            <a:solidFill>
              <a:schemeClr val="dk2"/>
            </a:solidFill>
            <a:prstDash val="solid"/>
            <a:round/>
            <a:headEnd len="med" w="med" type="none"/>
            <a:tailEnd len="med" w="med" type="none"/>
          </a:ln>
        </p:spPr>
      </p:cxnSp>
      <p:cxnSp>
        <p:nvCxnSpPr>
          <p:cNvPr id="384" name="Google Shape;384;p35"/>
          <p:cNvCxnSpPr/>
          <p:nvPr/>
        </p:nvCxnSpPr>
        <p:spPr>
          <a:xfrm rot="10800000">
            <a:off x="6285650" y="1505850"/>
            <a:ext cx="239100" cy="0"/>
          </a:xfrm>
          <a:prstGeom prst="straightConnector1">
            <a:avLst/>
          </a:prstGeom>
          <a:noFill/>
          <a:ln cap="flat" cmpd="sng" w="9525">
            <a:solidFill>
              <a:schemeClr val="dk2"/>
            </a:solidFill>
            <a:prstDash val="solid"/>
            <a:round/>
            <a:headEnd len="med" w="med" type="none"/>
            <a:tailEnd len="med" w="med" type="none"/>
          </a:ln>
        </p:spPr>
      </p:cxnSp>
      <p:cxnSp>
        <p:nvCxnSpPr>
          <p:cNvPr id="385" name="Google Shape;385;p35"/>
          <p:cNvCxnSpPr/>
          <p:nvPr/>
        </p:nvCxnSpPr>
        <p:spPr>
          <a:xfrm rot="10800000">
            <a:off x="6285650" y="1810650"/>
            <a:ext cx="239100" cy="0"/>
          </a:xfrm>
          <a:prstGeom prst="straightConnector1">
            <a:avLst/>
          </a:prstGeom>
          <a:noFill/>
          <a:ln cap="flat" cmpd="sng" w="9525">
            <a:solidFill>
              <a:schemeClr val="dk2"/>
            </a:solidFill>
            <a:prstDash val="solid"/>
            <a:round/>
            <a:headEnd len="med" w="med" type="none"/>
            <a:tailEnd len="med" w="med" type="none"/>
          </a:ln>
        </p:spPr>
      </p:cxnSp>
      <p:sp>
        <p:nvSpPr>
          <p:cNvPr id="386" name="Google Shape;386;p35"/>
          <p:cNvSpPr txBox="1"/>
          <p:nvPr/>
        </p:nvSpPr>
        <p:spPr>
          <a:xfrm>
            <a:off x="4419400" y="1528875"/>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Return Address PC</a:t>
            </a:r>
            <a:endParaRPr sz="1000"/>
          </a:p>
        </p:txBody>
      </p:sp>
      <p:sp>
        <p:nvSpPr>
          <p:cNvPr id="387" name="Google Shape;387;p35"/>
          <p:cNvSpPr txBox="1"/>
          <p:nvPr/>
        </p:nvSpPr>
        <p:spPr>
          <a:xfrm>
            <a:off x="4343325" y="1757475"/>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Branch Predictor PC</a:t>
            </a:r>
            <a:endParaRPr sz="1000"/>
          </a:p>
        </p:txBody>
      </p:sp>
      <p:cxnSp>
        <p:nvCxnSpPr>
          <p:cNvPr id="388" name="Google Shape;388;p35"/>
          <p:cNvCxnSpPr>
            <a:stCxn id="382" idx="3"/>
          </p:cNvCxnSpPr>
          <p:nvPr/>
        </p:nvCxnSpPr>
        <p:spPr>
          <a:xfrm>
            <a:off x="6136050" y="1982255"/>
            <a:ext cx="0" cy="105600"/>
          </a:xfrm>
          <a:prstGeom prst="straightConnector1">
            <a:avLst/>
          </a:prstGeom>
          <a:noFill/>
          <a:ln cap="flat" cmpd="sng" w="9525">
            <a:solidFill>
              <a:schemeClr val="dk2"/>
            </a:solidFill>
            <a:prstDash val="solid"/>
            <a:round/>
            <a:headEnd len="med" w="med" type="none"/>
            <a:tailEnd len="med" w="med" type="none"/>
          </a:ln>
        </p:spPr>
      </p:cxnSp>
      <p:sp>
        <p:nvSpPr>
          <p:cNvPr id="389" name="Google Shape;389;p35"/>
          <p:cNvSpPr txBox="1"/>
          <p:nvPr/>
        </p:nvSpPr>
        <p:spPr>
          <a:xfrm>
            <a:off x="5712900" y="2110763"/>
            <a:ext cx="846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Predicted </a:t>
            </a:r>
            <a:endParaRPr sz="1200"/>
          </a:p>
          <a:p>
            <a:pPr indent="0" lvl="0" marL="0" rtl="0" algn="ctr">
              <a:spcBef>
                <a:spcPts val="0"/>
              </a:spcBef>
              <a:spcAft>
                <a:spcPts val="0"/>
              </a:spcAft>
              <a:buNone/>
            </a:pPr>
            <a:r>
              <a:rPr lang="en" sz="1200"/>
              <a:t>Return</a:t>
            </a:r>
            <a:endParaRPr sz="1000"/>
          </a:p>
        </p:txBody>
      </p:sp>
      <p:cxnSp>
        <p:nvCxnSpPr>
          <p:cNvPr id="390" name="Google Shape;390;p35"/>
          <p:cNvCxnSpPr/>
          <p:nvPr/>
        </p:nvCxnSpPr>
        <p:spPr>
          <a:xfrm rot="10800000">
            <a:off x="5878725" y="1735125"/>
            <a:ext cx="125700" cy="0"/>
          </a:xfrm>
          <a:prstGeom prst="straightConnector1">
            <a:avLst/>
          </a:prstGeom>
          <a:noFill/>
          <a:ln cap="flat" cmpd="sng" w="9525">
            <a:solidFill>
              <a:schemeClr val="dk2"/>
            </a:solidFill>
            <a:prstDash val="solid"/>
            <a:round/>
            <a:headEnd len="med" w="med" type="none"/>
            <a:tailEnd len="med" w="med" type="none"/>
          </a:ln>
        </p:spPr>
      </p:cxnSp>
      <p:cxnSp>
        <p:nvCxnSpPr>
          <p:cNvPr id="391" name="Google Shape;391;p35"/>
          <p:cNvCxnSpPr/>
          <p:nvPr/>
        </p:nvCxnSpPr>
        <p:spPr>
          <a:xfrm rot="10800000">
            <a:off x="5878725" y="1963725"/>
            <a:ext cx="125700" cy="0"/>
          </a:xfrm>
          <a:prstGeom prst="straightConnector1">
            <a:avLst/>
          </a:prstGeom>
          <a:noFill/>
          <a:ln cap="flat" cmpd="sng" w="9525">
            <a:solidFill>
              <a:schemeClr val="dk2"/>
            </a:solidFill>
            <a:prstDash val="solid"/>
            <a:round/>
            <a:headEnd len="med" w="med" type="none"/>
            <a:tailEnd len="med" w="med" type="none"/>
          </a:ln>
        </p:spPr>
      </p:cxnSp>
      <p:sp>
        <p:nvSpPr>
          <p:cNvPr id="392" name="Google Shape;392;p35"/>
          <p:cNvSpPr txBox="1"/>
          <p:nvPr/>
        </p:nvSpPr>
        <p:spPr>
          <a:xfrm>
            <a:off x="5137225" y="2687800"/>
            <a:ext cx="1257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sz="1200"/>
              <a:t>Early Flush PC</a:t>
            </a:r>
            <a:endParaRPr b="1" i="1" sz="1000"/>
          </a:p>
        </p:txBody>
      </p:sp>
      <p:cxnSp>
        <p:nvCxnSpPr>
          <p:cNvPr id="393" name="Google Shape;393;p35"/>
          <p:cNvCxnSpPr>
            <a:stCxn id="394" idx="3"/>
          </p:cNvCxnSpPr>
          <p:nvPr/>
        </p:nvCxnSpPr>
        <p:spPr>
          <a:xfrm>
            <a:off x="6856750" y="4142449"/>
            <a:ext cx="9000" cy="224100"/>
          </a:xfrm>
          <a:prstGeom prst="straightConnector1">
            <a:avLst/>
          </a:prstGeom>
          <a:noFill/>
          <a:ln cap="flat" cmpd="sng" w="9525">
            <a:solidFill>
              <a:schemeClr val="dk2"/>
            </a:solidFill>
            <a:prstDash val="solid"/>
            <a:round/>
            <a:headEnd len="med" w="med" type="none"/>
            <a:tailEnd len="med" w="med" type="none"/>
          </a:ln>
        </p:spPr>
      </p:cxnSp>
      <p:cxnSp>
        <p:nvCxnSpPr>
          <p:cNvPr id="395" name="Google Shape;395;p35"/>
          <p:cNvCxnSpPr/>
          <p:nvPr/>
        </p:nvCxnSpPr>
        <p:spPr>
          <a:xfrm rot="10800000">
            <a:off x="7123850" y="2725050"/>
            <a:ext cx="239100" cy="0"/>
          </a:xfrm>
          <a:prstGeom prst="straightConnector1">
            <a:avLst/>
          </a:prstGeom>
          <a:noFill/>
          <a:ln cap="flat" cmpd="sng" w="9525">
            <a:solidFill>
              <a:schemeClr val="dk2"/>
            </a:solidFill>
            <a:prstDash val="solid"/>
            <a:round/>
            <a:headEnd len="med" w="med" type="none"/>
            <a:tailEnd len="med" w="med" type="none"/>
          </a:ln>
        </p:spPr>
      </p:cxnSp>
      <p:cxnSp>
        <p:nvCxnSpPr>
          <p:cNvPr id="396" name="Google Shape;396;p35"/>
          <p:cNvCxnSpPr/>
          <p:nvPr/>
        </p:nvCxnSpPr>
        <p:spPr>
          <a:xfrm rot="10800000">
            <a:off x="7809650" y="2725050"/>
            <a:ext cx="239100" cy="0"/>
          </a:xfrm>
          <a:prstGeom prst="straightConnector1">
            <a:avLst/>
          </a:prstGeom>
          <a:noFill/>
          <a:ln cap="flat" cmpd="sng" w="9525">
            <a:solidFill>
              <a:schemeClr val="dk2"/>
            </a:solidFill>
            <a:prstDash val="solid"/>
            <a:round/>
            <a:headEnd len="med" w="med" type="none"/>
            <a:tailEnd len="med" w="med" type="none"/>
          </a:ln>
        </p:spPr>
      </p:cxnSp>
      <p:sp>
        <p:nvSpPr>
          <p:cNvPr id="394" name="Google Shape;394;p35"/>
          <p:cNvSpPr/>
          <p:nvPr/>
        </p:nvSpPr>
        <p:spPr>
          <a:xfrm rot="5400000">
            <a:off x="5482600" y="2520100"/>
            <a:ext cx="2748300" cy="6579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97" name="Google Shape;397;p35"/>
          <p:cNvSpPr/>
          <p:nvPr/>
        </p:nvSpPr>
        <p:spPr>
          <a:xfrm>
            <a:off x="7325075" y="2182125"/>
            <a:ext cx="520500" cy="1094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98" name="Google Shape;398;p35"/>
          <p:cNvSpPr txBox="1"/>
          <p:nvPr/>
        </p:nvSpPr>
        <p:spPr>
          <a:xfrm flipH="1" rot="5400000">
            <a:off x="7172400" y="2544600"/>
            <a:ext cx="770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Register</a:t>
            </a:r>
            <a:endParaRPr sz="1200"/>
          </a:p>
        </p:txBody>
      </p:sp>
      <p:sp>
        <p:nvSpPr>
          <p:cNvPr id="399" name="Google Shape;399;p35"/>
          <p:cNvSpPr txBox="1"/>
          <p:nvPr/>
        </p:nvSpPr>
        <p:spPr>
          <a:xfrm flipH="1" rot="5400000">
            <a:off x="6607500" y="2499875"/>
            <a:ext cx="528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MUX</a:t>
            </a:r>
            <a:endParaRPr sz="1200"/>
          </a:p>
        </p:txBody>
      </p:sp>
      <p:sp>
        <p:nvSpPr>
          <p:cNvPr id="400" name="Google Shape;400;p35"/>
          <p:cNvSpPr txBox="1"/>
          <p:nvPr/>
        </p:nvSpPr>
        <p:spPr>
          <a:xfrm>
            <a:off x="8046750" y="2560600"/>
            <a:ext cx="58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PC</a:t>
            </a:r>
            <a:endParaRPr sz="1200"/>
          </a:p>
        </p:txBody>
      </p:sp>
      <p:sp>
        <p:nvSpPr>
          <p:cNvPr id="401" name="Google Shape;401;p35"/>
          <p:cNvSpPr txBox="1"/>
          <p:nvPr/>
        </p:nvSpPr>
        <p:spPr>
          <a:xfrm>
            <a:off x="40300" y="754650"/>
            <a:ext cx="4353000" cy="1589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b="1" lang="en" sz="2000">
                <a:solidFill>
                  <a:schemeClr val="dk1"/>
                </a:solidFill>
              </a:rPr>
              <a:t>Examples:</a:t>
            </a:r>
            <a:endParaRPr b="1" sz="2000">
              <a:solidFill>
                <a:schemeClr val="dk1"/>
              </a:solidFill>
            </a:endParaRPr>
          </a:p>
          <a:p>
            <a:pPr indent="-355600" lvl="0" marL="457200" rtl="0" algn="l">
              <a:lnSpc>
                <a:spcPct val="115000"/>
              </a:lnSpc>
              <a:spcBef>
                <a:spcPts val="1200"/>
              </a:spcBef>
              <a:spcAft>
                <a:spcPts val="0"/>
              </a:spcAft>
              <a:buClr>
                <a:schemeClr val="dk1"/>
              </a:buClr>
              <a:buSzPts val="2000"/>
              <a:buAutoNum type="arabicPeriod"/>
            </a:pPr>
            <a:r>
              <a:rPr b="1" lang="en" sz="2000">
                <a:solidFill>
                  <a:schemeClr val="dk1"/>
                </a:solidFill>
              </a:rPr>
              <a:t>Virtual Addressing</a:t>
            </a:r>
            <a:r>
              <a:rPr lang="en" sz="2000">
                <a:solidFill>
                  <a:schemeClr val="dk1"/>
                </a:solidFill>
              </a:rPr>
              <a:t> – Different mappings can lead to mispredictions.</a:t>
            </a:r>
            <a:endParaRPr sz="2000">
              <a:solidFill>
                <a:schemeClr val="dk1"/>
              </a:solidFill>
            </a:endParaRPr>
          </a:p>
          <a:p>
            <a:pPr indent="-355600" lvl="0" marL="457200" rtl="0" algn="l">
              <a:lnSpc>
                <a:spcPct val="115000"/>
              </a:lnSpc>
              <a:spcBef>
                <a:spcPts val="0"/>
              </a:spcBef>
              <a:spcAft>
                <a:spcPts val="0"/>
              </a:spcAft>
              <a:buClr>
                <a:schemeClr val="dk1"/>
              </a:buClr>
              <a:buSzPts val="2000"/>
              <a:buAutoNum type="arabicPeriod"/>
            </a:pPr>
            <a:r>
              <a:rPr b="1" lang="en" sz="2000">
                <a:solidFill>
                  <a:schemeClr val="dk1"/>
                </a:solidFill>
              </a:rPr>
              <a:t>Dynamic Instruction Modification</a:t>
            </a:r>
            <a:r>
              <a:rPr lang="en" sz="2000">
                <a:solidFill>
                  <a:schemeClr val="dk1"/>
                </a:solidFill>
              </a:rPr>
              <a:t> – Changing instructions at runtime can cause incorrect</a:t>
            </a:r>
            <a:endParaRPr sz="2000"/>
          </a:p>
        </p:txBody>
      </p:sp>
      <p:sp>
        <p:nvSpPr>
          <p:cNvPr id="402" name="Google Shape;402;p35"/>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Fetch PC</a:t>
            </a:r>
            <a:endParaRPr sz="2200">
              <a:solidFill>
                <a:schemeClr val="lt1"/>
              </a:solidFill>
            </a:endParaRPr>
          </a:p>
        </p:txBody>
      </p:sp>
      <p:pic>
        <p:nvPicPr>
          <p:cNvPr id="403" name="Google Shape;403;p35"/>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36"/>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09" name="Google Shape;409;p36"/>
          <p:cNvSpPr txBox="1"/>
          <p:nvPr/>
        </p:nvSpPr>
        <p:spPr>
          <a:xfrm>
            <a:off x="6277800" y="1362325"/>
            <a:ext cx="58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PC+4</a:t>
            </a:r>
            <a:endParaRPr sz="1200"/>
          </a:p>
        </p:txBody>
      </p:sp>
      <p:sp>
        <p:nvSpPr>
          <p:cNvPr id="410" name="Google Shape;410;p36"/>
          <p:cNvSpPr txBox="1"/>
          <p:nvPr/>
        </p:nvSpPr>
        <p:spPr>
          <a:xfrm>
            <a:off x="5131550" y="3226200"/>
            <a:ext cx="17214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500"/>
              <a:t>Branch Flush PC</a:t>
            </a:r>
            <a:endParaRPr b="1" sz="1500"/>
          </a:p>
        </p:txBody>
      </p:sp>
      <p:sp>
        <p:nvSpPr>
          <p:cNvPr id="411" name="Google Shape;411;p36"/>
          <p:cNvSpPr/>
          <p:nvPr/>
        </p:nvSpPr>
        <p:spPr>
          <a:xfrm rot="5400000">
            <a:off x="6476700" y="1808250"/>
            <a:ext cx="352800" cy="2511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412" name="Google Shape;412;p36"/>
          <p:cNvCxnSpPr/>
          <p:nvPr/>
        </p:nvCxnSpPr>
        <p:spPr>
          <a:xfrm rot="10800000">
            <a:off x="6802700" y="297457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413" name="Google Shape;413;p36"/>
          <p:cNvCxnSpPr/>
          <p:nvPr/>
        </p:nvCxnSpPr>
        <p:spPr>
          <a:xfrm rot="10800000">
            <a:off x="6802700" y="160297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414" name="Google Shape;414;p36"/>
          <p:cNvCxnSpPr/>
          <p:nvPr/>
        </p:nvCxnSpPr>
        <p:spPr>
          <a:xfrm rot="10800000">
            <a:off x="6802700" y="1907775"/>
            <a:ext cx="239100" cy="0"/>
          </a:xfrm>
          <a:prstGeom prst="straightConnector1">
            <a:avLst/>
          </a:prstGeom>
          <a:noFill/>
          <a:ln cap="flat" cmpd="sng" w="9525">
            <a:solidFill>
              <a:schemeClr val="dk2"/>
            </a:solidFill>
            <a:prstDash val="solid"/>
            <a:round/>
            <a:headEnd len="med" w="med" type="none"/>
            <a:tailEnd len="med" w="med" type="none"/>
          </a:ln>
        </p:spPr>
      </p:cxnSp>
      <p:sp>
        <p:nvSpPr>
          <p:cNvPr id="415" name="Google Shape;415;p36"/>
          <p:cNvSpPr txBox="1"/>
          <p:nvPr/>
        </p:nvSpPr>
        <p:spPr>
          <a:xfrm>
            <a:off x="4936450" y="1626000"/>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Return Address PC</a:t>
            </a:r>
            <a:endParaRPr sz="1000"/>
          </a:p>
        </p:txBody>
      </p:sp>
      <p:sp>
        <p:nvSpPr>
          <p:cNvPr id="416" name="Google Shape;416;p36"/>
          <p:cNvSpPr txBox="1"/>
          <p:nvPr/>
        </p:nvSpPr>
        <p:spPr>
          <a:xfrm>
            <a:off x="4860375" y="1854600"/>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Branch Predictor PC</a:t>
            </a:r>
            <a:endParaRPr sz="1000"/>
          </a:p>
        </p:txBody>
      </p:sp>
      <p:cxnSp>
        <p:nvCxnSpPr>
          <p:cNvPr id="417" name="Google Shape;417;p36"/>
          <p:cNvCxnSpPr>
            <a:stCxn id="411" idx="3"/>
          </p:cNvCxnSpPr>
          <p:nvPr/>
        </p:nvCxnSpPr>
        <p:spPr>
          <a:xfrm>
            <a:off x="6653100" y="2079380"/>
            <a:ext cx="0" cy="105600"/>
          </a:xfrm>
          <a:prstGeom prst="straightConnector1">
            <a:avLst/>
          </a:prstGeom>
          <a:noFill/>
          <a:ln cap="flat" cmpd="sng" w="9525">
            <a:solidFill>
              <a:schemeClr val="dk2"/>
            </a:solidFill>
            <a:prstDash val="solid"/>
            <a:round/>
            <a:headEnd len="med" w="med" type="none"/>
            <a:tailEnd len="med" w="med" type="none"/>
          </a:ln>
        </p:spPr>
      </p:cxnSp>
      <p:sp>
        <p:nvSpPr>
          <p:cNvPr id="418" name="Google Shape;418;p36"/>
          <p:cNvSpPr txBox="1"/>
          <p:nvPr/>
        </p:nvSpPr>
        <p:spPr>
          <a:xfrm>
            <a:off x="6229950" y="2207888"/>
            <a:ext cx="846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Predicted </a:t>
            </a:r>
            <a:endParaRPr sz="1200"/>
          </a:p>
          <a:p>
            <a:pPr indent="0" lvl="0" marL="0" rtl="0" algn="ctr">
              <a:spcBef>
                <a:spcPts val="0"/>
              </a:spcBef>
              <a:spcAft>
                <a:spcPts val="0"/>
              </a:spcAft>
              <a:buNone/>
            </a:pPr>
            <a:r>
              <a:rPr lang="en" sz="1200"/>
              <a:t>Return</a:t>
            </a:r>
            <a:endParaRPr sz="1000"/>
          </a:p>
        </p:txBody>
      </p:sp>
      <p:cxnSp>
        <p:nvCxnSpPr>
          <p:cNvPr id="419" name="Google Shape;419;p36"/>
          <p:cNvCxnSpPr/>
          <p:nvPr/>
        </p:nvCxnSpPr>
        <p:spPr>
          <a:xfrm rot="10800000">
            <a:off x="6395775" y="1832250"/>
            <a:ext cx="125700" cy="0"/>
          </a:xfrm>
          <a:prstGeom prst="straightConnector1">
            <a:avLst/>
          </a:prstGeom>
          <a:noFill/>
          <a:ln cap="flat" cmpd="sng" w="9525">
            <a:solidFill>
              <a:schemeClr val="dk2"/>
            </a:solidFill>
            <a:prstDash val="solid"/>
            <a:round/>
            <a:headEnd len="med" w="med" type="none"/>
            <a:tailEnd len="med" w="med" type="none"/>
          </a:ln>
        </p:spPr>
      </p:cxnSp>
      <p:cxnSp>
        <p:nvCxnSpPr>
          <p:cNvPr id="420" name="Google Shape;420;p36"/>
          <p:cNvCxnSpPr/>
          <p:nvPr/>
        </p:nvCxnSpPr>
        <p:spPr>
          <a:xfrm rot="10800000">
            <a:off x="6395775" y="2060850"/>
            <a:ext cx="125700" cy="0"/>
          </a:xfrm>
          <a:prstGeom prst="straightConnector1">
            <a:avLst/>
          </a:prstGeom>
          <a:noFill/>
          <a:ln cap="flat" cmpd="sng" w="9525">
            <a:solidFill>
              <a:schemeClr val="dk2"/>
            </a:solidFill>
            <a:prstDash val="solid"/>
            <a:round/>
            <a:headEnd len="med" w="med" type="none"/>
            <a:tailEnd len="med" w="med" type="none"/>
          </a:ln>
        </p:spPr>
      </p:cxnSp>
      <p:sp>
        <p:nvSpPr>
          <p:cNvPr id="421" name="Google Shape;421;p36"/>
          <p:cNvSpPr txBox="1"/>
          <p:nvPr/>
        </p:nvSpPr>
        <p:spPr>
          <a:xfrm>
            <a:off x="5654275" y="2784925"/>
            <a:ext cx="12573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Early Flush PC</a:t>
            </a:r>
            <a:endParaRPr sz="1000"/>
          </a:p>
        </p:txBody>
      </p:sp>
      <p:cxnSp>
        <p:nvCxnSpPr>
          <p:cNvPr id="422" name="Google Shape;422;p36"/>
          <p:cNvCxnSpPr/>
          <p:nvPr/>
        </p:nvCxnSpPr>
        <p:spPr>
          <a:xfrm rot="10800000">
            <a:off x="6802700" y="343177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423" name="Google Shape;423;p36"/>
          <p:cNvCxnSpPr/>
          <p:nvPr/>
        </p:nvCxnSpPr>
        <p:spPr>
          <a:xfrm rot="10800000">
            <a:off x="6802700" y="396517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424" name="Google Shape;424;p36"/>
          <p:cNvCxnSpPr>
            <a:stCxn id="425" idx="3"/>
          </p:cNvCxnSpPr>
          <p:nvPr/>
        </p:nvCxnSpPr>
        <p:spPr>
          <a:xfrm>
            <a:off x="7373800" y="4239574"/>
            <a:ext cx="9000" cy="224100"/>
          </a:xfrm>
          <a:prstGeom prst="straightConnector1">
            <a:avLst/>
          </a:prstGeom>
          <a:noFill/>
          <a:ln cap="flat" cmpd="sng" w="9525">
            <a:solidFill>
              <a:schemeClr val="dk2"/>
            </a:solidFill>
            <a:prstDash val="solid"/>
            <a:round/>
            <a:headEnd len="med" w="med" type="none"/>
            <a:tailEnd len="med" w="med" type="none"/>
          </a:ln>
        </p:spPr>
      </p:cxnSp>
      <p:cxnSp>
        <p:nvCxnSpPr>
          <p:cNvPr id="426" name="Google Shape;426;p36"/>
          <p:cNvCxnSpPr/>
          <p:nvPr/>
        </p:nvCxnSpPr>
        <p:spPr>
          <a:xfrm rot="10800000">
            <a:off x="7640900" y="282217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427" name="Google Shape;427;p36"/>
          <p:cNvCxnSpPr/>
          <p:nvPr/>
        </p:nvCxnSpPr>
        <p:spPr>
          <a:xfrm rot="10800000">
            <a:off x="8326700" y="2822175"/>
            <a:ext cx="239100" cy="0"/>
          </a:xfrm>
          <a:prstGeom prst="straightConnector1">
            <a:avLst/>
          </a:prstGeom>
          <a:noFill/>
          <a:ln cap="flat" cmpd="sng" w="9525">
            <a:solidFill>
              <a:schemeClr val="dk2"/>
            </a:solidFill>
            <a:prstDash val="solid"/>
            <a:round/>
            <a:headEnd len="med" w="med" type="none"/>
            <a:tailEnd len="med" w="med" type="none"/>
          </a:ln>
        </p:spPr>
      </p:cxnSp>
      <p:sp>
        <p:nvSpPr>
          <p:cNvPr id="425" name="Google Shape;425;p36"/>
          <p:cNvSpPr/>
          <p:nvPr/>
        </p:nvSpPr>
        <p:spPr>
          <a:xfrm rot="5400000">
            <a:off x="5999650" y="2617225"/>
            <a:ext cx="2748300" cy="6579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28" name="Google Shape;428;p36"/>
          <p:cNvSpPr/>
          <p:nvPr/>
        </p:nvSpPr>
        <p:spPr>
          <a:xfrm>
            <a:off x="7842125" y="2279250"/>
            <a:ext cx="520500" cy="1094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29" name="Google Shape;429;p36"/>
          <p:cNvSpPr txBox="1"/>
          <p:nvPr/>
        </p:nvSpPr>
        <p:spPr>
          <a:xfrm flipH="1" rot="5400000">
            <a:off x="7689450" y="2641725"/>
            <a:ext cx="770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Register</a:t>
            </a:r>
            <a:endParaRPr sz="1200"/>
          </a:p>
        </p:txBody>
      </p:sp>
      <p:sp>
        <p:nvSpPr>
          <p:cNvPr id="430" name="Google Shape;430;p36"/>
          <p:cNvSpPr txBox="1"/>
          <p:nvPr/>
        </p:nvSpPr>
        <p:spPr>
          <a:xfrm flipH="1" rot="5400000">
            <a:off x="7124550" y="2597000"/>
            <a:ext cx="528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MUX</a:t>
            </a:r>
            <a:endParaRPr sz="1200"/>
          </a:p>
        </p:txBody>
      </p:sp>
      <p:sp>
        <p:nvSpPr>
          <p:cNvPr id="431" name="Google Shape;431;p36"/>
          <p:cNvSpPr txBox="1"/>
          <p:nvPr/>
        </p:nvSpPr>
        <p:spPr>
          <a:xfrm>
            <a:off x="8563800" y="2657725"/>
            <a:ext cx="58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PC</a:t>
            </a:r>
            <a:endParaRPr sz="1200"/>
          </a:p>
        </p:txBody>
      </p:sp>
      <p:sp>
        <p:nvSpPr>
          <p:cNvPr id="432" name="Google Shape;432;p36"/>
          <p:cNvSpPr txBox="1"/>
          <p:nvPr/>
        </p:nvSpPr>
        <p:spPr>
          <a:xfrm>
            <a:off x="52250" y="712650"/>
            <a:ext cx="4840200" cy="1589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lang="en" sz="2000">
                <a:solidFill>
                  <a:schemeClr val="dk1"/>
                </a:solidFill>
              </a:rPr>
              <a:t>When a </a:t>
            </a:r>
            <a:r>
              <a:rPr b="1" lang="en" sz="2000">
                <a:solidFill>
                  <a:schemeClr val="dk1"/>
                </a:solidFill>
              </a:rPr>
              <a:t>taken branch</a:t>
            </a:r>
            <a:r>
              <a:rPr lang="en" sz="2000">
                <a:solidFill>
                  <a:schemeClr val="dk1"/>
                </a:solidFill>
              </a:rPr>
              <a:t> is incorrect, we revert to the </a:t>
            </a:r>
            <a:r>
              <a:rPr b="1" lang="en" sz="2000">
                <a:solidFill>
                  <a:schemeClr val="dk1"/>
                </a:solidFill>
              </a:rPr>
              <a:t>branch instruction</a:t>
            </a:r>
            <a:r>
              <a:rPr lang="en" sz="2000">
                <a:solidFill>
                  <a:schemeClr val="dk1"/>
                </a:solidFill>
              </a:rPr>
              <a:t> and take the correct path.</a:t>
            </a:r>
            <a:br>
              <a:rPr lang="en" sz="2000">
                <a:solidFill>
                  <a:schemeClr val="dk1"/>
                </a:solidFill>
              </a:rPr>
            </a:br>
            <a:endParaRPr sz="2000">
              <a:solidFill>
                <a:schemeClr val="dk1"/>
              </a:solidFill>
            </a:endParaRPr>
          </a:p>
          <a:p>
            <a:pPr indent="-355600" lvl="0" marL="457200" rtl="0" algn="l">
              <a:spcBef>
                <a:spcPts val="0"/>
              </a:spcBef>
              <a:spcAft>
                <a:spcPts val="0"/>
              </a:spcAft>
              <a:buSzPts val="2000"/>
              <a:buChar char="➢"/>
            </a:pPr>
            <a:r>
              <a:rPr lang="en" sz="2000">
                <a:solidFill>
                  <a:schemeClr val="dk1"/>
                </a:solidFill>
              </a:rPr>
              <a:t>Since the </a:t>
            </a:r>
            <a:r>
              <a:rPr b="1" lang="en" sz="2000">
                <a:solidFill>
                  <a:schemeClr val="dk1"/>
                </a:solidFill>
              </a:rPr>
              <a:t>branch unit takes 1 cycle</a:t>
            </a:r>
            <a:r>
              <a:rPr lang="en" sz="2000">
                <a:solidFill>
                  <a:schemeClr val="dk1"/>
                </a:solidFill>
              </a:rPr>
              <a:t> and instructions are issued </a:t>
            </a:r>
            <a:r>
              <a:rPr b="1" lang="en" sz="2000">
                <a:solidFill>
                  <a:schemeClr val="dk1"/>
                </a:solidFill>
              </a:rPr>
              <a:t>in order</a:t>
            </a:r>
            <a:r>
              <a:rPr lang="en" sz="2000">
                <a:solidFill>
                  <a:schemeClr val="dk1"/>
                </a:solidFill>
              </a:rPr>
              <a:t>, the mispredicted branch is the </a:t>
            </a:r>
            <a:r>
              <a:rPr b="1" lang="en" sz="2000">
                <a:solidFill>
                  <a:schemeClr val="dk1"/>
                </a:solidFill>
              </a:rPr>
              <a:t>last incorrectly executed instruction</a:t>
            </a:r>
            <a:r>
              <a:rPr lang="en" sz="2000">
                <a:solidFill>
                  <a:schemeClr val="dk1"/>
                </a:solidFill>
              </a:rPr>
              <a:t>.</a:t>
            </a:r>
            <a:br>
              <a:rPr lang="en" sz="2000">
                <a:solidFill>
                  <a:schemeClr val="dk1"/>
                </a:solidFill>
              </a:rPr>
            </a:br>
            <a:endParaRPr sz="2000">
              <a:solidFill>
                <a:schemeClr val="dk1"/>
              </a:solidFill>
            </a:endParaRPr>
          </a:p>
          <a:p>
            <a:pPr indent="-355600" lvl="0" marL="457200" rtl="0" algn="l">
              <a:spcBef>
                <a:spcPts val="0"/>
              </a:spcBef>
              <a:spcAft>
                <a:spcPts val="0"/>
              </a:spcAft>
              <a:buSzPts val="2000"/>
              <a:buChar char="➢"/>
            </a:pPr>
            <a:r>
              <a:rPr lang="en" sz="2000">
                <a:solidFill>
                  <a:schemeClr val="dk1"/>
                </a:solidFill>
              </a:rPr>
              <a:t>This allows us to </a:t>
            </a:r>
            <a:r>
              <a:rPr b="1" lang="en" sz="2000">
                <a:solidFill>
                  <a:schemeClr val="dk1"/>
                </a:solidFill>
              </a:rPr>
              <a:t>flush all incorrect instructions</a:t>
            </a:r>
            <a:r>
              <a:rPr lang="en" sz="2000">
                <a:solidFill>
                  <a:schemeClr val="dk1"/>
                </a:solidFill>
              </a:rPr>
              <a:t> efficiently.</a:t>
            </a:r>
            <a:endParaRPr sz="2000"/>
          </a:p>
        </p:txBody>
      </p:sp>
      <p:sp>
        <p:nvSpPr>
          <p:cNvPr id="433" name="Google Shape;433;p36"/>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Fetch PC</a:t>
            </a:r>
            <a:endParaRPr sz="2200">
              <a:solidFill>
                <a:schemeClr val="lt1"/>
              </a:solidFill>
            </a:endParaRPr>
          </a:p>
        </p:txBody>
      </p:sp>
      <p:pic>
        <p:nvPicPr>
          <p:cNvPr id="434" name="Google Shape;434;p36"/>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37"/>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40" name="Google Shape;440;p37"/>
          <p:cNvSpPr txBox="1"/>
          <p:nvPr/>
        </p:nvSpPr>
        <p:spPr>
          <a:xfrm>
            <a:off x="6102650" y="1184600"/>
            <a:ext cx="58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PC+4</a:t>
            </a:r>
            <a:endParaRPr sz="1200"/>
          </a:p>
        </p:txBody>
      </p:sp>
      <p:sp>
        <p:nvSpPr>
          <p:cNvPr id="441" name="Google Shape;441;p37"/>
          <p:cNvSpPr txBox="1"/>
          <p:nvPr/>
        </p:nvSpPr>
        <p:spPr>
          <a:xfrm>
            <a:off x="5331150" y="3048475"/>
            <a:ext cx="13467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Branch Flush PC</a:t>
            </a:r>
            <a:endParaRPr sz="1200"/>
          </a:p>
        </p:txBody>
      </p:sp>
      <p:sp>
        <p:nvSpPr>
          <p:cNvPr id="442" name="Google Shape;442;p37"/>
          <p:cNvSpPr/>
          <p:nvPr/>
        </p:nvSpPr>
        <p:spPr>
          <a:xfrm rot="5400000">
            <a:off x="6301550" y="1630525"/>
            <a:ext cx="352800" cy="2511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443" name="Google Shape;443;p37"/>
          <p:cNvCxnSpPr/>
          <p:nvPr/>
        </p:nvCxnSpPr>
        <p:spPr>
          <a:xfrm rot="10800000">
            <a:off x="6627550" y="2796850"/>
            <a:ext cx="239100" cy="0"/>
          </a:xfrm>
          <a:prstGeom prst="straightConnector1">
            <a:avLst/>
          </a:prstGeom>
          <a:noFill/>
          <a:ln cap="flat" cmpd="sng" w="9525">
            <a:solidFill>
              <a:schemeClr val="dk2"/>
            </a:solidFill>
            <a:prstDash val="solid"/>
            <a:round/>
            <a:headEnd len="med" w="med" type="none"/>
            <a:tailEnd len="med" w="med" type="none"/>
          </a:ln>
        </p:spPr>
      </p:cxnSp>
      <p:cxnSp>
        <p:nvCxnSpPr>
          <p:cNvPr id="444" name="Google Shape;444;p37"/>
          <p:cNvCxnSpPr/>
          <p:nvPr/>
        </p:nvCxnSpPr>
        <p:spPr>
          <a:xfrm rot="10800000">
            <a:off x="6627550" y="1425250"/>
            <a:ext cx="239100" cy="0"/>
          </a:xfrm>
          <a:prstGeom prst="straightConnector1">
            <a:avLst/>
          </a:prstGeom>
          <a:noFill/>
          <a:ln cap="flat" cmpd="sng" w="9525">
            <a:solidFill>
              <a:schemeClr val="dk2"/>
            </a:solidFill>
            <a:prstDash val="solid"/>
            <a:round/>
            <a:headEnd len="med" w="med" type="none"/>
            <a:tailEnd len="med" w="med" type="none"/>
          </a:ln>
        </p:spPr>
      </p:cxnSp>
      <p:cxnSp>
        <p:nvCxnSpPr>
          <p:cNvPr id="445" name="Google Shape;445;p37"/>
          <p:cNvCxnSpPr/>
          <p:nvPr/>
        </p:nvCxnSpPr>
        <p:spPr>
          <a:xfrm rot="10800000">
            <a:off x="6627550" y="1730050"/>
            <a:ext cx="239100" cy="0"/>
          </a:xfrm>
          <a:prstGeom prst="straightConnector1">
            <a:avLst/>
          </a:prstGeom>
          <a:noFill/>
          <a:ln cap="flat" cmpd="sng" w="9525">
            <a:solidFill>
              <a:schemeClr val="dk2"/>
            </a:solidFill>
            <a:prstDash val="solid"/>
            <a:round/>
            <a:headEnd len="med" w="med" type="none"/>
            <a:tailEnd len="med" w="med" type="none"/>
          </a:ln>
        </p:spPr>
      </p:cxnSp>
      <p:sp>
        <p:nvSpPr>
          <p:cNvPr id="446" name="Google Shape;446;p37"/>
          <p:cNvSpPr txBox="1"/>
          <p:nvPr/>
        </p:nvSpPr>
        <p:spPr>
          <a:xfrm>
            <a:off x="4761300" y="1448275"/>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Return Address PC</a:t>
            </a:r>
            <a:endParaRPr sz="1000"/>
          </a:p>
        </p:txBody>
      </p:sp>
      <p:sp>
        <p:nvSpPr>
          <p:cNvPr id="447" name="Google Shape;447;p37"/>
          <p:cNvSpPr txBox="1"/>
          <p:nvPr/>
        </p:nvSpPr>
        <p:spPr>
          <a:xfrm>
            <a:off x="4685225" y="1676875"/>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Branch Predictor PC</a:t>
            </a:r>
            <a:endParaRPr sz="1000"/>
          </a:p>
        </p:txBody>
      </p:sp>
      <p:cxnSp>
        <p:nvCxnSpPr>
          <p:cNvPr id="448" name="Google Shape;448;p37"/>
          <p:cNvCxnSpPr>
            <a:stCxn id="442" idx="3"/>
          </p:cNvCxnSpPr>
          <p:nvPr/>
        </p:nvCxnSpPr>
        <p:spPr>
          <a:xfrm>
            <a:off x="6477950" y="1901655"/>
            <a:ext cx="0" cy="105600"/>
          </a:xfrm>
          <a:prstGeom prst="straightConnector1">
            <a:avLst/>
          </a:prstGeom>
          <a:noFill/>
          <a:ln cap="flat" cmpd="sng" w="9525">
            <a:solidFill>
              <a:schemeClr val="dk2"/>
            </a:solidFill>
            <a:prstDash val="solid"/>
            <a:round/>
            <a:headEnd len="med" w="med" type="none"/>
            <a:tailEnd len="med" w="med" type="none"/>
          </a:ln>
        </p:spPr>
      </p:cxnSp>
      <p:sp>
        <p:nvSpPr>
          <p:cNvPr id="449" name="Google Shape;449;p37"/>
          <p:cNvSpPr txBox="1"/>
          <p:nvPr/>
        </p:nvSpPr>
        <p:spPr>
          <a:xfrm>
            <a:off x="6054800" y="2030163"/>
            <a:ext cx="846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Predicted </a:t>
            </a:r>
            <a:endParaRPr sz="1200"/>
          </a:p>
          <a:p>
            <a:pPr indent="0" lvl="0" marL="0" rtl="0" algn="ctr">
              <a:spcBef>
                <a:spcPts val="0"/>
              </a:spcBef>
              <a:spcAft>
                <a:spcPts val="0"/>
              </a:spcAft>
              <a:buNone/>
            </a:pPr>
            <a:r>
              <a:rPr lang="en" sz="1200"/>
              <a:t>Return</a:t>
            </a:r>
            <a:endParaRPr sz="1000"/>
          </a:p>
        </p:txBody>
      </p:sp>
      <p:cxnSp>
        <p:nvCxnSpPr>
          <p:cNvPr id="450" name="Google Shape;450;p37"/>
          <p:cNvCxnSpPr/>
          <p:nvPr/>
        </p:nvCxnSpPr>
        <p:spPr>
          <a:xfrm rot="10800000">
            <a:off x="6220625" y="1654525"/>
            <a:ext cx="125700" cy="0"/>
          </a:xfrm>
          <a:prstGeom prst="straightConnector1">
            <a:avLst/>
          </a:prstGeom>
          <a:noFill/>
          <a:ln cap="flat" cmpd="sng" w="9525">
            <a:solidFill>
              <a:schemeClr val="dk2"/>
            </a:solidFill>
            <a:prstDash val="solid"/>
            <a:round/>
            <a:headEnd len="med" w="med" type="none"/>
            <a:tailEnd len="med" w="med" type="none"/>
          </a:ln>
        </p:spPr>
      </p:cxnSp>
      <p:cxnSp>
        <p:nvCxnSpPr>
          <p:cNvPr id="451" name="Google Shape;451;p37"/>
          <p:cNvCxnSpPr/>
          <p:nvPr/>
        </p:nvCxnSpPr>
        <p:spPr>
          <a:xfrm rot="10800000">
            <a:off x="6220625" y="1883125"/>
            <a:ext cx="125700" cy="0"/>
          </a:xfrm>
          <a:prstGeom prst="straightConnector1">
            <a:avLst/>
          </a:prstGeom>
          <a:noFill/>
          <a:ln cap="flat" cmpd="sng" w="9525">
            <a:solidFill>
              <a:schemeClr val="dk2"/>
            </a:solidFill>
            <a:prstDash val="solid"/>
            <a:round/>
            <a:headEnd len="med" w="med" type="none"/>
            <a:tailEnd len="med" w="med" type="none"/>
          </a:ln>
        </p:spPr>
      </p:cxnSp>
      <p:sp>
        <p:nvSpPr>
          <p:cNvPr id="452" name="Google Shape;452;p37"/>
          <p:cNvSpPr txBox="1"/>
          <p:nvPr/>
        </p:nvSpPr>
        <p:spPr>
          <a:xfrm>
            <a:off x="5479125" y="2607200"/>
            <a:ext cx="12573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Early Flush PC</a:t>
            </a:r>
            <a:endParaRPr sz="1000"/>
          </a:p>
        </p:txBody>
      </p:sp>
      <p:cxnSp>
        <p:nvCxnSpPr>
          <p:cNvPr id="453" name="Google Shape;453;p37"/>
          <p:cNvCxnSpPr/>
          <p:nvPr/>
        </p:nvCxnSpPr>
        <p:spPr>
          <a:xfrm rot="10800000">
            <a:off x="6627550" y="3254050"/>
            <a:ext cx="239100" cy="0"/>
          </a:xfrm>
          <a:prstGeom prst="straightConnector1">
            <a:avLst/>
          </a:prstGeom>
          <a:noFill/>
          <a:ln cap="flat" cmpd="sng" w="9525">
            <a:solidFill>
              <a:schemeClr val="dk2"/>
            </a:solidFill>
            <a:prstDash val="solid"/>
            <a:round/>
            <a:headEnd len="med" w="med" type="none"/>
            <a:tailEnd len="med" w="med" type="none"/>
          </a:ln>
        </p:spPr>
      </p:cxnSp>
      <p:sp>
        <p:nvSpPr>
          <p:cNvPr id="454" name="Google Shape;454;p37"/>
          <p:cNvSpPr txBox="1"/>
          <p:nvPr/>
        </p:nvSpPr>
        <p:spPr>
          <a:xfrm>
            <a:off x="4761300" y="3576450"/>
            <a:ext cx="19479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500"/>
              <a:t>Global Control PC</a:t>
            </a:r>
            <a:endParaRPr b="1" sz="1500"/>
          </a:p>
        </p:txBody>
      </p:sp>
      <p:cxnSp>
        <p:nvCxnSpPr>
          <p:cNvPr id="455" name="Google Shape;455;p37"/>
          <p:cNvCxnSpPr/>
          <p:nvPr/>
        </p:nvCxnSpPr>
        <p:spPr>
          <a:xfrm rot="10800000">
            <a:off x="6627550" y="3787450"/>
            <a:ext cx="239100" cy="0"/>
          </a:xfrm>
          <a:prstGeom prst="straightConnector1">
            <a:avLst/>
          </a:prstGeom>
          <a:noFill/>
          <a:ln cap="flat" cmpd="sng" w="9525">
            <a:solidFill>
              <a:schemeClr val="dk2"/>
            </a:solidFill>
            <a:prstDash val="solid"/>
            <a:round/>
            <a:headEnd len="med" w="med" type="none"/>
            <a:tailEnd len="med" w="med" type="none"/>
          </a:ln>
        </p:spPr>
      </p:cxnSp>
      <p:cxnSp>
        <p:nvCxnSpPr>
          <p:cNvPr id="456" name="Google Shape;456;p37"/>
          <p:cNvCxnSpPr>
            <a:stCxn id="457" idx="3"/>
          </p:cNvCxnSpPr>
          <p:nvPr/>
        </p:nvCxnSpPr>
        <p:spPr>
          <a:xfrm>
            <a:off x="7198650" y="4061849"/>
            <a:ext cx="9000" cy="224100"/>
          </a:xfrm>
          <a:prstGeom prst="straightConnector1">
            <a:avLst/>
          </a:prstGeom>
          <a:noFill/>
          <a:ln cap="flat" cmpd="sng" w="9525">
            <a:solidFill>
              <a:schemeClr val="dk2"/>
            </a:solidFill>
            <a:prstDash val="solid"/>
            <a:round/>
            <a:headEnd len="med" w="med" type="none"/>
            <a:tailEnd len="med" w="med" type="none"/>
          </a:ln>
        </p:spPr>
      </p:cxnSp>
      <p:cxnSp>
        <p:nvCxnSpPr>
          <p:cNvPr id="458" name="Google Shape;458;p37"/>
          <p:cNvCxnSpPr/>
          <p:nvPr/>
        </p:nvCxnSpPr>
        <p:spPr>
          <a:xfrm rot="10800000">
            <a:off x="7465750" y="2644450"/>
            <a:ext cx="239100" cy="0"/>
          </a:xfrm>
          <a:prstGeom prst="straightConnector1">
            <a:avLst/>
          </a:prstGeom>
          <a:noFill/>
          <a:ln cap="flat" cmpd="sng" w="9525">
            <a:solidFill>
              <a:schemeClr val="dk2"/>
            </a:solidFill>
            <a:prstDash val="solid"/>
            <a:round/>
            <a:headEnd len="med" w="med" type="none"/>
            <a:tailEnd len="med" w="med" type="none"/>
          </a:ln>
        </p:spPr>
      </p:cxnSp>
      <p:cxnSp>
        <p:nvCxnSpPr>
          <p:cNvPr id="459" name="Google Shape;459;p37"/>
          <p:cNvCxnSpPr/>
          <p:nvPr/>
        </p:nvCxnSpPr>
        <p:spPr>
          <a:xfrm rot="10800000">
            <a:off x="8151550" y="2644450"/>
            <a:ext cx="239100" cy="0"/>
          </a:xfrm>
          <a:prstGeom prst="straightConnector1">
            <a:avLst/>
          </a:prstGeom>
          <a:noFill/>
          <a:ln cap="flat" cmpd="sng" w="9525">
            <a:solidFill>
              <a:schemeClr val="dk2"/>
            </a:solidFill>
            <a:prstDash val="solid"/>
            <a:round/>
            <a:headEnd len="med" w="med" type="none"/>
            <a:tailEnd len="med" w="med" type="none"/>
          </a:ln>
        </p:spPr>
      </p:cxnSp>
      <p:sp>
        <p:nvSpPr>
          <p:cNvPr id="457" name="Google Shape;457;p37"/>
          <p:cNvSpPr/>
          <p:nvPr/>
        </p:nvSpPr>
        <p:spPr>
          <a:xfrm rot="5400000">
            <a:off x="5824500" y="2439500"/>
            <a:ext cx="2748300" cy="6579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60" name="Google Shape;460;p37"/>
          <p:cNvSpPr/>
          <p:nvPr/>
        </p:nvSpPr>
        <p:spPr>
          <a:xfrm>
            <a:off x="7666975" y="2101525"/>
            <a:ext cx="520500" cy="1094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61" name="Google Shape;461;p37"/>
          <p:cNvSpPr txBox="1"/>
          <p:nvPr/>
        </p:nvSpPr>
        <p:spPr>
          <a:xfrm flipH="1" rot="5400000">
            <a:off x="7514300" y="2464000"/>
            <a:ext cx="770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Register</a:t>
            </a:r>
            <a:endParaRPr sz="1200"/>
          </a:p>
        </p:txBody>
      </p:sp>
      <p:sp>
        <p:nvSpPr>
          <p:cNvPr id="462" name="Google Shape;462;p37"/>
          <p:cNvSpPr txBox="1"/>
          <p:nvPr/>
        </p:nvSpPr>
        <p:spPr>
          <a:xfrm flipH="1" rot="5400000">
            <a:off x="6949400" y="2419275"/>
            <a:ext cx="528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MUX</a:t>
            </a:r>
            <a:endParaRPr sz="1200"/>
          </a:p>
        </p:txBody>
      </p:sp>
      <p:sp>
        <p:nvSpPr>
          <p:cNvPr id="463" name="Google Shape;463;p37"/>
          <p:cNvSpPr txBox="1"/>
          <p:nvPr/>
        </p:nvSpPr>
        <p:spPr>
          <a:xfrm>
            <a:off x="8388650" y="2480000"/>
            <a:ext cx="58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PC</a:t>
            </a:r>
            <a:endParaRPr sz="1200"/>
          </a:p>
        </p:txBody>
      </p:sp>
      <p:sp>
        <p:nvSpPr>
          <p:cNvPr id="464" name="Google Shape;464;p37"/>
          <p:cNvSpPr txBox="1"/>
          <p:nvPr/>
        </p:nvSpPr>
        <p:spPr>
          <a:xfrm>
            <a:off x="0" y="1340500"/>
            <a:ext cx="4353000" cy="1589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b="1" lang="en" sz="2000">
                <a:solidFill>
                  <a:schemeClr val="dk1"/>
                </a:solidFill>
              </a:rPr>
              <a:t>Interrupt:</a:t>
            </a:r>
            <a:r>
              <a:rPr lang="en" sz="2000">
                <a:solidFill>
                  <a:schemeClr val="dk1"/>
                </a:solidFill>
              </a:rPr>
              <a:t> Execution is redirected to the interrupt handler.</a:t>
            </a:r>
            <a:br>
              <a:rPr lang="en" sz="2000">
                <a:solidFill>
                  <a:schemeClr val="dk1"/>
                </a:solidFill>
              </a:rPr>
            </a:br>
            <a:endParaRPr sz="2000">
              <a:solidFill>
                <a:schemeClr val="dk1"/>
              </a:solidFill>
            </a:endParaRPr>
          </a:p>
          <a:p>
            <a:pPr indent="-355600" lvl="0" marL="457200" rtl="0" algn="l">
              <a:spcBef>
                <a:spcPts val="0"/>
              </a:spcBef>
              <a:spcAft>
                <a:spcPts val="0"/>
              </a:spcAft>
              <a:buSzPts val="2000"/>
              <a:buChar char="➢"/>
            </a:pPr>
            <a:r>
              <a:rPr b="1" lang="en" sz="2000">
                <a:solidFill>
                  <a:schemeClr val="dk1"/>
                </a:solidFill>
              </a:rPr>
              <a:t>Exception:</a:t>
            </a:r>
            <a:r>
              <a:rPr lang="en" sz="2000">
                <a:solidFill>
                  <a:schemeClr val="dk1"/>
                </a:solidFill>
              </a:rPr>
              <a:t> The pipeline is flushed, and control jumps to the exception handler.</a:t>
            </a:r>
            <a:endParaRPr sz="2000">
              <a:solidFill>
                <a:schemeClr val="dk1"/>
              </a:solidFill>
            </a:endParaRPr>
          </a:p>
          <a:p>
            <a:pPr indent="0" lvl="0" marL="0" rtl="0" algn="l">
              <a:spcBef>
                <a:spcPts val="0"/>
              </a:spcBef>
              <a:spcAft>
                <a:spcPts val="0"/>
              </a:spcAft>
              <a:buNone/>
            </a:pPr>
            <a:r>
              <a:t/>
            </a:r>
            <a:endParaRPr sz="2000"/>
          </a:p>
        </p:txBody>
      </p:sp>
      <p:sp>
        <p:nvSpPr>
          <p:cNvPr id="465" name="Google Shape;465;p37"/>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Fetch PC</a:t>
            </a:r>
            <a:endParaRPr sz="2200">
              <a:solidFill>
                <a:schemeClr val="lt1"/>
              </a:solidFill>
            </a:endParaRPr>
          </a:p>
        </p:txBody>
      </p:sp>
      <p:pic>
        <p:nvPicPr>
          <p:cNvPr id="466" name="Google Shape;466;p37"/>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38"/>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72" name="Google Shape;472;p38"/>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Setting Global Control PC to Enable Interrupts</a:t>
            </a:r>
            <a:endParaRPr sz="2200">
              <a:solidFill>
                <a:schemeClr val="lt1"/>
              </a:solidFill>
            </a:endParaRPr>
          </a:p>
        </p:txBody>
      </p:sp>
      <p:sp>
        <p:nvSpPr>
          <p:cNvPr id="473" name="Google Shape;473;p38"/>
          <p:cNvSpPr txBox="1"/>
          <p:nvPr/>
        </p:nvSpPr>
        <p:spPr>
          <a:xfrm>
            <a:off x="1297650" y="748600"/>
            <a:ext cx="3582300" cy="4617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_start:</a:t>
            </a:r>
            <a:endParaRPr sz="1800"/>
          </a:p>
          <a:p>
            <a:pPr indent="0" lvl="0" marL="0" rtl="0" algn="l">
              <a:spcBef>
                <a:spcPts val="0"/>
              </a:spcBef>
              <a:spcAft>
                <a:spcPts val="0"/>
              </a:spcAft>
              <a:buNone/>
            </a:pPr>
            <a:r>
              <a:rPr lang="en" sz="1800"/>
              <a:t>  j crt_init</a:t>
            </a:r>
            <a:endParaRPr sz="1800"/>
          </a:p>
          <a:p>
            <a:pPr indent="0" lvl="0" marL="0" rtl="0" algn="l">
              <a:spcBef>
                <a:spcPts val="0"/>
              </a:spcBef>
              <a:spcAft>
                <a:spcPts val="0"/>
              </a:spcAft>
              <a:buNone/>
            </a:pPr>
            <a:r>
              <a:rPr lang="en" sz="1800"/>
              <a:t>  nop</a:t>
            </a:r>
            <a:endParaRPr sz="1800"/>
          </a:p>
          <a:p>
            <a:pPr indent="0" lvl="0" marL="0" rtl="0" algn="l">
              <a:spcBef>
                <a:spcPts val="0"/>
              </a:spcBef>
              <a:spcAft>
                <a:spcPts val="0"/>
              </a:spcAft>
              <a:buNone/>
            </a:pPr>
            <a:r>
              <a:rPr lang="en" sz="1800"/>
              <a:t>  nop</a:t>
            </a:r>
            <a:endParaRPr sz="1800"/>
          </a:p>
          <a:p>
            <a:pPr indent="0" lvl="0" marL="0" rtl="0" algn="l">
              <a:spcBef>
                <a:spcPts val="0"/>
              </a:spcBef>
              <a:spcAft>
                <a:spcPts val="0"/>
              </a:spcAft>
              <a:buNone/>
            </a:pPr>
            <a:r>
              <a:rPr lang="en" sz="1800"/>
              <a:t>  nop</a:t>
            </a:r>
            <a:endParaRPr sz="1800"/>
          </a:p>
          <a:p>
            <a:pPr indent="0" lvl="0" marL="0" rtl="0" algn="l">
              <a:spcBef>
                <a:spcPts val="0"/>
              </a:spcBef>
              <a:spcAft>
                <a:spcPts val="0"/>
              </a:spcAft>
              <a:buNone/>
            </a:pPr>
            <a:r>
              <a:rPr lang="en" sz="1800"/>
              <a:t>  nop</a:t>
            </a:r>
            <a:endParaRPr sz="1800"/>
          </a:p>
          <a:p>
            <a:pPr indent="0" lvl="0" marL="0" rtl="0" algn="l">
              <a:spcBef>
                <a:spcPts val="0"/>
              </a:spcBef>
              <a:spcAft>
                <a:spcPts val="0"/>
              </a:spcAft>
              <a:buNone/>
            </a:pPr>
            <a:r>
              <a:rPr lang="en" sz="1800"/>
              <a:t>  nop</a:t>
            </a:r>
            <a:endParaRPr sz="1800"/>
          </a:p>
          <a:p>
            <a:pPr indent="0" lvl="0" marL="0" rtl="0" algn="l">
              <a:spcBef>
                <a:spcPts val="0"/>
              </a:spcBef>
              <a:spcAft>
                <a:spcPts val="0"/>
              </a:spcAft>
              <a:buNone/>
            </a:pPr>
            <a:r>
              <a:rPr lang="en" sz="1800"/>
              <a:t>  nop</a:t>
            </a:r>
            <a:endParaRPr sz="1800"/>
          </a:p>
          <a:p>
            <a:pPr indent="0" lvl="0" marL="0" rtl="0" algn="l">
              <a:spcBef>
                <a:spcPts val="0"/>
              </a:spcBef>
              <a:spcAft>
                <a:spcPts val="0"/>
              </a:spcAft>
              <a:buNone/>
            </a:pPr>
            <a:r>
              <a:rPr lang="en" sz="1800"/>
              <a:t>  nop</a:t>
            </a:r>
            <a:endParaRPr sz="1800"/>
          </a:p>
          <a:p>
            <a:pPr indent="0" lvl="0" marL="0" rtl="0" algn="l">
              <a:spcBef>
                <a:spcPts val="0"/>
              </a:spcBef>
              <a:spcAft>
                <a:spcPts val="0"/>
              </a:spcAft>
              <a:buNone/>
            </a:pPr>
            <a:r>
              <a:t/>
            </a:r>
            <a:endParaRPr sz="1800"/>
          </a:p>
          <a:p>
            <a:pPr indent="0" lvl="0" marL="0" rtl="0" algn="l">
              <a:spcBef>
                <a:spcPts val="0"/>
              </a:spcBef>
              <a:spcAft>
                <a:spcPts val="0"/>
              </a:spcAft>
              <a:buClr>
                <a:schemeClr val="dk1"/>
              </a:buClr>
              <a:buSzPts val="1100"/>
              <a:buFont typeface="Arial"/>
              <a:buNone/>
            </a:pPr>
            <a:r>
              <a:rPr lang="en" sz="1800"/>
              <a:t>crt_init:</a:t>
            </a:r>
            <a:endParaRPr sz="1800"/>
          </a:p>
          <a:p>
            <a:pPr indent="0" lvl="0" marL="0" rtl="0" algn="l">
              <a:spcBef>
                <a:spcPts val="0"/>
              </a:spcBef>
              <a:spcAft>
                <a:spcPts val="0"/>
              </a:spcAft>
              <a:buClr>
                <a:schemeClr val="dk1"/>
              </a:buClr>
              <a:buSzPts val="1100"/>
              <a:buFont typeface="Arial"/>
              <a:buNone/>
            </a:pPr>
            <a:r>
              <a:rPr lang="en" sz="1800"/>
              <a:t>  la sp, _fstack</a:t>
            </a:r>
            <a:endParaRPr sz="1800"/>
          </a:p>
          <a:p>
            <a:pPr indent="0" lvl="0" marL="0" rtl="0" algn="l">
              <a:spcBef>
                <a:spcPts val="0"/>
              </a:spcBef>
              <a:spcAft>
                <a:spcPts val="0"/>
              </a:spcAft>
              <a:buClr>
                <a:schemeClr val="dk1"/>
              </a:buClr>
              <a:buSzPts val="1100"/>
              <a:buFont typeface="Arial"/>
              <a:buNone/>
            </a:pPr>
            <a:r>
              <a:rPr lang="en" sz="1800"/>
              <a:t> </a:t>
            </a:r>
            <a:r>
              <a:rPr b="1" lang="en" sz="1800"/>
              <a:t> la a0, trap_entry</a:t>
            </a:r>
            <a:endParaRPr b="1" sz="1800"/>
          </a:p>
          <a:p>
            <a:pPr indent="0" lvl="0" marL="0" rtl="0" algn="l">
              <a:spcBef>
                <a:spcPts val="0"/>
              </a:spcBef>
              <a:spcAft>
                <a:spcPts val="0"/>
              </a:spcAft>
              <a:buClr>
                <a:schemeClr val="dk1"/>
              </a:buClr>
              <a:buSzPts val="1100"/>
              <a:buFont typeface="Arial"/>
              <a:buNone/>
            </a:pPr>
            <a:r>
              <a:rPr b="1" lang="en" sz="1800"/>
              <a:t>  csrw mtvec, a0</a:t>
            </a:r>
            <a:endParaRPr b="1" sz="1800"/>
          </a:p>
          <a:p>
            <a:pPr indent="0" lvl="0" marL="0" rtl="0" algn="l">
              <a:spcBef>
                <a:spcPts val="0"/>
              </a:spcBef>
              <a:spcAft>
                <a:spcPts val="0"/>
              </a:spcAft>
              <a:buClr>
                <a:schemeClr val="dk1"/>
              </a:buClr>
              <a:buSzPts val="1100"/>
              <a:buFont typeface="Arial"/>
              <a:buNone/>
            </a:pPr>
            <a:r>
              <a:rPr lang="en" sz="1800"/>
              <a:t>  sw x0, smp_lottery_lock, a1</a:t>
            </a:r>
            <a:endParaRPr sz="1800"/>
          </a:p>
          <a:p>
            <a:pPr indent="0" lvl="0" marL="0" rtl="0" algn="l">
              <a:spcBef>
                <a:spcPts val="0"/>
              </a:spcBef>
              <a:spcAft>
                <a:spcPts val="0"/>
              </a:spcAft>
              <a:buNone/>
            </a:pPr>
            <a:r>
              <a:t/>
            </a:r>
            <a:endParaRPr sz="1800"/>
          </a:p>
        </p:txBody>
      </p:sp>
      <p:pic>
        <p:nvPicPr>
          <p:cNvPr id="474" name="Google Shape;474;p38"/>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39"/>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80" name="Google Shape;480;p39"/>
          <p:cNvSpPr txBox="1"/>
          <p:nvPr/>
        </p:nvSpPr>
        <p:spPr>
          <a:xfrm>
            <a:off x="1668650" y="726650"/>
            <a:ext cx="3582300" cy="4494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rPr>
              <a:t>.global  trap_entry</a:t>
            </a:r>
            <a:endParaRPr>
              <a:solidFill>
                <a:schemeClr val="dk1"/>
              </a:solidFill>
            </a:endParaRPr>
          </a:p>
          <a:p>
            <a:pPr indent="0" lvl="0" marL="0" rtl="0" algn="l">
              <a:spcBef>
                <a:spcPts val="0"/>
              </a:spcBef>
              <a:spcAft>
                <a:spcPts val="0"/>
              </a:spcAft>
              <a:buNone/>
            </a:pPr>
            <a:r>
              <a:rPr lang="en">
                <a:solidFill>
                  <a:schemeClr val="dk1"/>
                </a:solidFill>
              </a:rPr>
              <a:t>trap_entry:</a:t>
            </a:r>
            <a:endParaRPr>
              <a:solidFill>
                <a:schemeClr val="dk1"/>
              </a:solidFill>
            </a:endParaRPr>
          </a:p>
          <a:p>
            <a:pPr indent="0" lvl="0" marL="0" rtl="0" algn="l">
              <a:spcBef>
                <a:spcPts val="0"/>
              </a:spcBef>
              <a:spcAft>
                <a:spcPts val="0"/>
              </a:spcAft>
              <a:buNone/>
            </a:pPr>
            <a:r>
              <a:rPr lang="en">
                <a:solidFill>
                  <a:schemeClr val="dk1"/>
                </a:solidFill>
              </a:rPr>
              <a:t>  sw x1,  - 1*4(sp)</a:t>
            </a:r>
            <a:endParaRPr>
              <a:solidFill>
                <a:schemeClr val="dk1"/>
              </a:solidFill>
            </a:endParaRPr>
          </a:p>
          <a:p>
            <a:pPr indent="0" lvl="0" marL="0" rtl="0" algn="l">
              <a:spcBef>
                <a:spcPts val="0"/>
              </a:spcBef>
              <a:spcAft>
                <a:spcPts val="0"/>
              </a:spcAft>
              <a:buNone/>
            </a:pPr>
            <a:r>
              <a:rPr lang="en">
                <a:solidFill>
                  <a:schemeClr val="dk1"/>
                </a:solidFill>
              </a:rPr>
              <a:t>  sw x5,  - 2*4(sp)</a:t>
            </a:r>
            <a:endParaRPr>
              <a:solidFill>
                <a:schemeClr val="dk1"/>
              </a:solidFill>
            </a:endParaRPr>
          </a:p>
          <a:p>
            <a:pPr indent="0" lvl="0" marL="0" rtl="0" algn="l">
              <a:spcBef>
                <a:spcPts val="0"/>
              </a:spcBef>
              <a:spcAft>
                <a:spcPts val="0"/>
              </a:spcAft>
              <a:buNone/>
            </a:pPr>
            <a:r>
              <a:rPr lang="en">
                <a:solidFill>
                  <a:schemeClr val="dk1"/>
                </a:solidFill>
              </a:rPr>
              <a:t>  sw x6,  - 3*4(sp)</a:t>
            </a:r>
            <a:endParaRPr>
              <a:solidFill>
                <a:schemeClr val="dk1"/>
              </a:solidFill>
            </a:endParaRPr>
          </a:p>
          <a:p>
            <a:pPr indent="0" lvl="0" marL="0" rtl="0" algn="l">
              <a:spcBef>
                <a:spcPts val="0"/>
              </a:spcBef>
              <a:spcAft>
                <a:spcPts val="0"/>
              </a:spcAft>
              <a:buNone/>
            </a:pPr>
            <a:r>
              <a:rPr lang="en">
                <a:solidFill>
                  <a:schemeClr val="dk1"/>
                </a:solidFill>
              </a:rPr>
              <a:t>  sw x7,  - 4*4(sp)</a:t>
            </a:r>
            <a:endParaRPr>
              <a:solidFill>
                <a:schemeClr val="dk1"/>
              </a:solidFill>
            </a:endParaRPr>
          </a:p>
          <a:p>
            <a:pPr indent="0" lvl="0" marL="0" rtl="0" algn="l">
              <a:spcBef>
                <a:spcPts val="0"/>
              </a:spcBef>
              <a:spcAft>
                <a:spcPts val="0"/>
              </a:spcAft>
              <a:buNone/>
            </a:pPr>
            <a:r>
              <a:rPr lang="en">
                <a:solidFill>
                  <a:schemeClr val="dk1"/>
                </a:solidFill>
              </a:rPr>
              <a:t>  sw x10, - 5*4(sp)</a:t>
            </a:r>
            <a:endParaRPr>
              <a:solidFill>
                <a:schemeClr val="dk1"/>
              </a:solidFill>
            </a:endParaRPr>
          </a:p>
          <a:p>
            <a:pPr indent="0" lvl="0" marL="0" rtl="0" algn="l">
              <a:spcBef>
                <a:spcPts val="0"/>
              </a:spcBef>
              <a:spcAft>
                <a:spcPts val="0"/>
              </a:spcAft>
              <a:buNone/>
            </a:pPr>
            <a:r>
              <a:rPr lang="en">
                <a:solidFill>
                  <a:schemeClr val="dk1"/>
                </a:solidFill>
              </a:rPr>
              <a:t>  sw x11, - 6*4(sp)</a:t>
            </a:r>
            <a:endParaRPr>
              <a:solidFill>
                <a:schemeClr val="dk1"/>
              </a:solidFill>
            </a:endParaRPr>
          </a:p>
          <a:p>
            <a:pPr indent="0" lvl="0" marL="0" rtl="0" algn="l">
              <a:spcBef>
                <a:spcPts val="0"/>
              </a:spcBef>
              <a:spcAft>
                <a:spcPts val="0"/>
              </a:spcAft>
              <a:buNone/>
            </a:pPr>
            <a:r>
              <a:rPr lang="en">
                <a:solidFill>
                  <a:schemeClr val="dk1"/>
                </a:solidFill>
              </a:rPr>
              <a:t>  sw x12, - 7*4(sp)</a:t>
            </a:r>
            <a:endParaRPr>
              <a:solidFill>
                <a:schemeClr val="dk1"/>
              </a:solidFill>
            </a:endParaRPr>
          </a:p>
          <a:p>
            <a:pPr indent="0" lvl="0" marL="0" rtl="0" algn="l">
              <a:spcBef>
                <a:spcPts val="0"/>
              </a:spcBef>
              <a:spcAft>
                <a:spcPts val="0"/>
              </a:spcAft>
              <a:buNone/>
            </a:pPr>
            <a:r>
              <a:rPr lang="en">
                <a:solidFill>
                  <a:schemeClr val="dk1"/>
                </a:solidFill>
              </a:rPr>
              <a:t>  sw x13, - 8*4(sp)</a:t>
            </a:r>
            <a:endParaRPr>
              <a:solidFill>
                <a:schemeClr val="dk1"/>
              </a:solidFill>
            </a:endParaRPr>
          </a:p>
          <a:p>
            <a:pPr indent="0" lvl="0" marL="0" rtl="0" algn="l">
              <a:spcBef>
                <a:spcPts val="0"/>
              </a:spcBef>
              <a:spcAft>
                <a:spcPts val="0"/>
              </a:spcAft>
              <a:buNone/>
            </a:pPr>
            <a:r>
              <a:rPr lang="en">
                <a:solidFill>
                  <a:schemeClr val="dk1"/>
                </a:solidFill>
              </a:rPr>
              <a:t>  sw x14, - 9*4(sp)</a:t>
            </a:r>
            <a:endParaRPr>
              <a:solidFill>
                <a:schemeClr val="dk1"/>
              </a:solidFill>
            </a:endParaRPr>
          </a:p>
          <a:p>
            <a:pPr indent="0" lvl="0" marL="0" rtl="0" algn="l">
              <a:spcBef>
                <a:spcPts val="0"/>
              </a:spcBef>
              <a:spcAft>
                <a:spcPts val="0"/>
              </a:spcAft>
              <a:buNone/>
            </a:pPr>
            <a:r>
              <a:rPr lang="en">
                <a:solidFill>
                  <a:schemeClr val="dk1"/>
                </a:solidFill>
              </a:rPr>
              <a:t>  sw x15, -10*4(sp)</a:t>
            </a:r>
            <a:endParaRPr>
              <a:solidFill>
                <a:schemeClr val="dk1"/>
              </a:solidFill>
            </a:endParaRPr>
          </a:p>
          <a:p>
            <a:pPr indent="0" lvl="0" marL="0" rtl="0" algn="l">
              <a:spcBef>
                <a:spcPts val="0"/>
              </a:spcBef>
              <a:spcAft>
                <a:spcPts val="0"/>
              </a:spcAft>
              <a:buNone/>
            </a:pPr>
            <a:r>
              <a:rPr lang="en">
                <a:solidFill>
                  <a:schemeClr val="dk1"/>
                </a:solidFill>
              </a:rPr>
              <a:t>  sw x16, -11*4(sp)</a:t>
            </a:r>
            <a:endParaRPr>
              <a:solidFill>
                <a:schemeClr val="dk1"/>
              </a:solidFill>
            </a:endParaRPr>
          </a:p>
          <a:p>
            <a:pPr indent="0" lvl="0" marL="0" rtl="0" algn="l">
              <a:spcBef>
                <a:spcPts val="0"/>
              </a:spcBef>
              <a:spcAft>
                <a:spcPts val="0"/>
              </a:spcAft>
              <a:buNone/>
            </a:pPr>
            <a:r>
              <a:rPr lang="en">
                <a:solidFill>
                  <a:schemeClr val="dk1"/>
                </a:solidFill>
              </a:rPr>
              <a:t>  sw x17, -12*4(sp)</a:t>
            </a:r>
            <a:endParaRPr>
              <a:solidFill>
                <a:schemeClr val="dk1"/>
              </a:solidFill>
            </a:endParaRPr>
          </a:p>
          <a:p>
            <a:pPr indent="0" lvl="0" marL="0" rtl="0" algn="l">
              <a:spcBef>
                <a:spcPts val="0"/>
              </a:spcBef>
              <a:spcAft>
                <a:spcPts val="0"/>
              </a:spcAft>
              <a:buNone/>
            </a:pPr>
            <a:r>
              <a:rPr lang="en">
                <a:solidFill>
                  <a:schemeClr val="dk1"/>
                </a:solidFill>
              </a:rPr>
              <a:t>  sw x28, -13*4(sp)</a:t>
            </a:r>
            <a:endParaRPr>
              <a:solidFill>
                <a:schemeClr val="dk1"/>
              </a:solidFill>
            </a:endParaRPr>
          </a:p>
          <a:p>
            <a:pPr indent="0" lvl="0" marL="0" rtl="0" algn="l">
              <a:spcBef>
                <a:spcPts val="0"/>
              </a:spcBef>
              <a:spcAft>
                <a:spcPts val="0"/>
              </a:spcAft>
              <a:buNone/>
            </a:pPr>
            <a:r>
              <a:rPr lang="en">
                <a:solidFill>
                  <a:schemeClr val="dk1"/>
                </a:solidFill>
              </a:rPr>
              <a:t>  sw x29, -14*4(sp)</a:t>
            </a:r>
            <a:endParaRPr>
              <a:solidFill>
                <a:schemeClr val="dk1"/>
              </a:solidFill>
            </a:endParaRPr>
          </a:p>
          <a:p>
            <a:pPr indent="0" lvl="0" marL="0" rtl="0" algn="l">
              <a:spcBef>
                <a:spcPts val="0"/>
              </a:spcBef>
              <a:spcAft>
                <a:spcPts val="0"/>
              </a:spcAft>
              <a:buNone/>
            </a:pPr>
            <a:r>
              <a:rPr lang="en">
                <a:solidFill>
                  <a:schemeClr val="dk1"/>
                </a:solidFill>
              </a:rPr>
              <a:t>  sw x30, -15*4(sp)</a:t>
            </a:r>
            <a:endParaRPr>
              <a:solidFill>
                <a:schemeClr val="dk1"/>
              </a:solidFill>
            </a:endParaRPr>
          </a:p>
          <a:p>
            <a:pPr indent="0" lvl="0" marL="0" rtl="0" algn="l">
              <a:spcBef>
                <a:spcPts val="0"/>
              </a:spcBef>
              <a:spcAft>
                <a:spcPts val="0"/>
              </a:spcAft>
              <a:buNone/>
            </a:pPr>
            <a:r>
              <a:rPr lang="en">
                <a:solidFill>
                  <a:schemeClr val="dk1"/>
                </a:solidFill>
              </a:rPr>
              <a:t>  sw x31, -16*4(sp)</a:t>
            </a:r>
            <a:endParaRPr>
              <a:solidFill>
                <a:schemeClr val="dk1"/>
              </a:solidFill>
            </a:endParaRPr>
          </a:p>
          <a:p>
            <a:pPr indent="0" lvl="0" marL="0" rtl="0" algn="l">
              <a:spcBef>
                <a:spcPts val="0"/>
              </a:spcBef>
              <a:spcAft>
                <a:spcPts val="0"/>
              </a:spcAft>
              <a:buNone/>
            </a:pPr>
            <a:r>
              <a:rPr lang="en">
                <a:solidFill>
                  <a:schemeClr val="dk1"/>
                </a:solidFill>
              </a:rPr>
              <a:t>  addi sp,sp,-16*4</a:t>
            </a:r>
            <a:endParaRPr>
              <a:solidFill>
                <a:schemeClr val="dk1"/>
              </a:solidFill>
            </a:endParaRPr>
          </a:p>
          <a:p>
            <a:pPr indent="0" lvl="0" marL="0" rtl="0" algn="l">
              <a:spcBef>
                <a:spcPts val="0"/>
              </a:spcBef>
              <a:spcAft>
                <a:spcPts val="0"/>
              </a:spcAft>
              <a:buNone/>
            </a:pPr>
            <a:r>
              <a:rPr lang="en">
                <a:solidFill>
                  <a:schemeClr val="dk1"/>
                </a:solidFill>
              </a:rPr>
              <a:t>  </a:t>
            </a:r>
            <a:r>
              <a:rPr b="1" lang="en">
                <a:solidFill>
                  <a:schemeClr val="dk1"/>
                </a:solidFill>
              </a:rPr>
              <a:t>call isr</a:t>
            </a:r>
            <a:endParaRPr b="1"/>
          </a:p>
        </p:txBody>
      </p:sp>
      <p:sp>
        <p:nvSpPr>
          <p:cNvPr id="481" name="Google Shape;481;p39"/>
          <p:cNvSpPr txBox="1"/>
          <p:nvPr/>
        </p:nvSpPr>
        <p:spPr>
          <a:xfrm>
            <a:off x="5139250" y="756600"/>
            <a:ext cx="3582300" cy="427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a:solidFill>
                  <a:schemeClr val="dk1"/>
                </a:solidFill>
              </a:rPr>
              <a:t>  lw x1 , 15*4(sp)</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lw x5,  14*4(sp)</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lw x6,  13*4(sp)</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lw x7,  12*4(sp)</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lw x10, 11*4(sp)</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lw x11, 10*4(sp)</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lw x12,  9*4(sp)</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lw x13,  8*4(sp)</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lw x14,  7*4(sp)</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lw x15,  6*4(sp)</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lw x16,  5*4(sp)</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lw x17,  4*4(sp)</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lw x28,  3*4(sp)</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lw x29,  2*4(sp)</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lw x30,  1*4(sp)</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lw x31,  0*4(sp)</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addi sp,sp,16*4</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mret</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.text</a:t>
            </a:r>
            <a:endParaRPr/>
          </a:p>
        </p:txBody>
      </p:sp>
      <p:sp>
        <p:nvSpPr>
          <p:cNvPr id="482" name="Google Shape;482;p39"/>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Trap Function</a:t>
            </a:r>
            <a:endParaRPr sz="2200">
              <a:solidFill>
                <a:schemeClr val="lt1"/>
              </a:solidFill>
            </a:endParaRPr>
          </a:p>
        </p:txBody>
      </p:sp>
      <p:pic>
        <p:nvPicPr>
          <p:cNvPr id="483" name="Google Shape;483;p39"/>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 name="Shape 487"/>
        <p:cNvGrpSpPr/>
        <p:nvPr/>
      </p:nvGrpSpPr>
      <p:grpSpPr>
        <a:xfrm>
          <a:off x="0" y="0"/>
          <a:ext cx="0" cy="0"/>
          <a:chOff x="0" y="0"/>
          <a:chExt cx="0" cy="0"/>
        </a:xfrm>
      </p:grpSpPr>
      <p:sp>
        <p:nvSpPr>
          <p:cNvPr id="488" name="Google Shape;488;p40"/>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89" name="Google Shape;489;p40"/>
          <p:cNvSpPr txBox="1"/>
          <p:nvPr/>
        </p:nvSpPr>
        <p:spPr>
          <a:xfrm>
            <a:off x="4158000" y="1290075"/>
            <a:ext cx="58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PC+4</a:t>
            </a:r>
            <a:endParaRPr sz="1200"/>
          </a:p>
        </p:txBody>
      </p:sp>
      <p:sp>
        <p:nvSpPr>
          <p:cNvPr id="490" name="Google Shape;490;p40"/>
          <p:cNvSpPr txBox="1"/>
          <p:nvPr/>
        </p:nvSpPr>
        <p:spPr>
          <a:xfrm>
            <a:off x="3386500" y="3153950"/>
            <a:ext cx="13467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Branch Flush PC</a:t>
            </a:r>
            <a:endParaRPr sz="1200"/>
          </a:p>
        </p:txBody>
      </p:sp>
      <p:sp>
        <p:nvSpPr>
          <p:cNvPr id="491" name="Google Shape;491;p40"/>
          <p:cNvSpPr/>
          <p:nvPr/>
        </p:nvSpPr>
        <p:spPr>
          <a:xfrm rot="5400000">
            <a:off x="4356900" y="1736000"/>
            <a:ext cx="352800" cy="2511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492" name="Google Shape;492;p40"/>
          <p:cNvCxnSpPr/>
          <p:nvPr/>
        </p:nvCxnSpPr>
        <p:spPr>
          <a:xfrm rot="10800000">
            <a:off x="4682900" y="29023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493" name="Google Shape;493;p40"/>
          <p:cNvCxnSpPr/>
          <p:nvPr/>
        </p:nvCxnSpPr>
        <p:spPr>
          <a:xfrm rot="10800000">
            <a:off x="4682900" y="15307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494" name="Google Shape;494;p40"/>
          <p:cNvCxnSpPr/>
          <p:nvPr/>
        </p:nvCxnSpPr>
        <p:spPr>
          <a:xfrm rot="10800000">
            <a:off x="4682900" y="1835525"/>
            <a:ext cx="239100" cy="0"/>
          </a:xfrm>
          <a:prstGeom prst="straightConnector1">
            <a:avLst/>
          </a:prstGeom>
          <a:noFill/>
          <a:ln cap="flat" cmpd="sng" w="9525">
            <a:solidFill>
              <a:schemeClr val="dk2"/>
            </a:solidFill>
            <a:prstDash val="solid"/>
            <a:round/>
            <a:headEnd len="med" w="med" type="none"/>
            <a:tailEnd len="med" w="med" type="none"/>
          </a:ln>
        </p:spPr>
      </p:cxnSp>
      <p:sp>
        <p:nvSpPr>
          <p:cNvPr id="495" name="Google Shape;495;p40"/>
          <p:cNvSpPr txBox="1"/>
          <p:nvPr/>
        </p:nvSpPr>
        <p:spPr>
          <a:xfrm>
            <a:off x="2816650" y="1553750"/>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Return Address PC</a:t>
            </a:r>
            <a:endParaRPr sz="1000"/>
          </a:p>
        </p:txBody>
      </p:sp>
      <p:sp>
        <p:nvSpPr>
          <p:cNvPr id="496" name="Google Shape;496;p40"/>
          <p:cNvSpPr txBox="1"/>
          <p:nvPr/>
        </p:nvSpPr>
        <p:spPr>
          <a:xfrm>
            <a:off x="2740575" y="1782350"/>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Branch Predictor PC</a:t>
            </a:r>
            <a:endParaRPr sz="1000"/>
          </a:p>
        </p:txBody>
      </p:sp>
      <p:cxnSp>
        <p:nvCxnSpPr>
          <p:cNvPr id="497" name="Google Shape;497;p40"/>
          <p:cNvCxnSpPr>
            <a:stCxn id="491" idx="3"/>
          </p:cNvCxnSpPr>
          <p:nvPr/>
        </p:nvCxnSpPr>
        <p:spPr>
          <a:xfrm>
            <a:off x="4533300" y="2007130"/>
            <a:ext cx="0" cy="105600"/>
          </a:xfrm>
          <a:prstGeom prst="straightConnector1">
            <a:avLst/>
          </a:prstGeom>
          <a:noFill/>
          <a:ln cap="flat" cmpd="sng" w="9525">
            <a:solidFill>
              <a:schemeClr val="dk2"/>
            </a:solidFill>
            <a:prstDash val="solid"/>
            <a:round/>
            <a:headEnd len="med" w="med" type="none"/>
            <a:tailEnd len="med" w="med" type="none"/>
          </a:ln>
        </p:spPr>
      </p:cxnSp>
      <p:sp>
        <p:nvSpPr>
          <p:cNvPr id="498" name="Google Shape;498;p40"/>
          <p:cNvSpPr txBox="1"/>
          <p:nvPr/>
        </p:nvSpPr>
        <p:spPr>
          <a:xfrm>
            <a:off x="4110150" y="2135638"/>
            <a:ext cx="846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Predicted </a:t>
            </a:r>
            <a:endParaRPr sz="1200"/>
          </a:p>
          <a:p>
            <a:pPr indent="0" lvl="0" marL="0" rtl="0" algn="ctr">
              <a:spcBef>
                <a:spcPts val="0"/>
              </a:spcBef>
              <a:spcAft>
                <a:spcPts val="0"/>
              </a:spcAft>
              <a:buNone/>
            </a:pPr>
            <a:r>
              <a:rPr lang="en" sz="1200"/>
              <a:t>Return</a:t>
            </a:r>
            <a:endParaRPr sz="1000"/>
          </a:p>
        </p:txBody>
      </p:sp>
      <p:cxnSp>
        <p:nvCxnSpPr>
          <p:cNvPr id="499" name="Google Shape;499;p40"/>
          <p:cNvCxnSpPr/>
          <p:nvPr/>
        </p:nvCxnSpPr>
        <p:spPr>
          <a:xfrm rot="10800000">
            <a:off x="4275975" y="1760000"/>
            <a:ext cx="125700" cy="0"/>
          </a:xfrm>
          <a:prstGeom prst="straightConnector1">
            <a:avLst/>
          </a:prstGeom>
          <a:noFill/>
          <a:ln cap="flat" cmpd="sng" w="9525">
            <a:solidFill>
              <a:schemeClr val="dk2"/>
            </a:solidFill>
            <a:prstDash val="solid"/>
            <a:round/>
            <a:headEnd len="med" w="med" type="none"/>
            <a:tailEnd len="med" w="med" type="none"/>
          </a:ln>
        </p:spPr>
      </p:cxnSp>
      <p:cxnSp>
        <p:nvCxnSpPr>
          <p:cNvPr id="500" name="Google Shape;500;p40"/>
          <p:cNvCxnSpPr/>
          <p:nvPr/>
        </p:nvCxnSpPr>
        <p:spPr>
          <a:xfrm rot="10800000">
            <a:off x="4275975" y="1988600"/>
            <a:ext cx="125700" cy="0"/>
          </a:xfrm>
          <a:prstGeom prst="straightConnector1">
            <a:avLst/>
          </a:prstGeom>
          <a:noFill/>
          <a:ln cap="flat" cmpd="sng" w="9525">
            <a:solidFill>
              <a:schemeClr val="dk2"/>
            </a:solidFill>
            <a:prstDash val="solid"/>
            <a:round/>
            <a:headEnd len="med" w="med" type="none"/>
            <a:tailEnd len="med" w="med" type="none"/>
          </a:ln>
        </p:spPr>
      </p:cxnSp>
      <p:sp>
        <p:nvSpPr>
          <p:cNvPr id="501" name="Google Shape;501;p40"/>
          <p:cNvSpPr txBox="1"/>
          <p:nvPr/>
        </p:nvSpPr>
        <p:spPr>
          <a:xfrm>
            <a:off x="3534475" y="2712675"/>
            <a:ext cx="12573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Early Flush PC</a:t>
            </a:r>
            <a:endParaRPr sz="1000"/>
          </a:p>
        </p:txBody>
      </p:sp>
      <p:cxnSp>
        <p:nvCxnSpPr>
          <p:cNvPr id="502" name="Google Shape;502;p40"/>
          <p:cNvCxnSpPr/>
          <p:nvPr/>
        </p:nvCxnSpPr>
        <p:spPr>
          <a:xfrm rot="10800000">
            <a:off x="4682900" y="3359525"/>
            <a:ext cx="239100" cy="0"/>
          </a:xfrm>
          <a:prstGeom prst="straightConnector1">
            <a:avLst/>
          </a:prstGeom>
          <a:noFill/>
          <a:ln cap="flat" cmpd="sng" w="9525">
            <a:solidFill>
              <a:schemeClr val="dk2"/>
            </a:solidFill>
            <a:prstDash val="solid"/>
            <a:round/>
            <a:headEnd len="med" w="med" type="none"/>
            <a:tailEnd len="med" w="med" type="none"/>
          </a:ln>
        </p:spPr>
      </p:cxnSp>
      <p:sp>
        <p:nvSpPr>
          <p:cNvPr id="503" name="Google Shape;503;p40"/>
          <p:cNvSpPr txBox="1"/>
          <p:nvPr/>
        </p:nvSpPr>
        <p:spPr>
          <a:xfrm>
            <a:off x="3341525" y="3681925"/>
            <a:ext cx="14229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Global Control PC</a:t>
            </a:r>
            <a:endParaRPr sz="1200"/>
          </a:p>
        </p:txBody>
      </p:sp>
      <p:cxnSp>
        <p:nvCxnSpPr>
          <p:cNvPr id="504" name="Google Shape;504;p40"/>
          <p:cNvCxnSpPr/>
          <p:nvPr/>
        </p:nvCxnSpPr>
        <p:spPr>
          <a:xfrm rot="10800000">
            <a:off x="4682900" y="38929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505" name="Google Shape;505;p40"/>
          <p:cNvCxnSpPr>
            <a:stCxn id="506" idx="3"/>
          </p:cNvCxnSpPr>
          <p:nvPr/>
        </p:nvCxnSpPr>
        <p:spPr>
          <a:xfrm>
            <a:off x="5254000" y="4167324"/>
            <a:ext cx="9000" cy="224100"/>
          </a:xfrm>
          <a:prstGeom prst="straightConnector1">
            <a:avLst/>
          </a:prstGeom>
          <a:noFill/>
          <a:ln cap="flat" cmpd="sng" w="9525">
            <a:solidFill>
              <a:schemeClr val="dk2"/>
            </a:solidFill>
            <a:prstDash val="solid"/>
            <a:round/>
            <a:headEnd len="med" w="med" type="none"/>
            <a:tailEnd len="med" w="med" type="none"/>
          </a:ln>
        </p:spPr>
      </p:cxnSp>
      <p:cxnSp>
        <p:nvCxnSpPr>
          <p:cNvPr id="507" name="Google Shape;507;p40"/>
          <p:cNvCxnSpPr/>
          <p:nvPr/>
        </p:nvCxnSpPr>
        <p:spPr>
          <a:xfrm>
            <a:off x="2212925" y="1472200"/>
            <a:ext cx="6000" cy="2500800"/>
          </a:xfrm>
          <a:prstGeom prst="straightConnector1">
            <a:avLst/>
          </a:prstGeom>
          <a:noFill/>
          <a:ln cap="flat" cmpd="sng" w="114300">
            <a:solidFill>
              <a:schemeClr val="dk2"/>
            </a:solidFill>
            <a:prstDash val="solid"/>
            <a:round/>
            <a:headEnd len="med" w="med" type="none"/>
            <a:tailEnd len="med" w="med" type="triangle"/>
          </a:ln>
        </p:spPr>
      </p:cxnSp>
      <p:sp>
        <p:nvSpPr>
          <p:cNvPr id="508" name="Google Shape;508;p40"/>
          <p:cNvSpPr txBox="1"/>
          <p:nvPr/>
        </p:nvSpPr>
        <p:spPr>
          <a:xfrm>
            <a:off x="1321775" y="4103800"/>
            <a:ext cx="1928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Highest Priority</a:t>
            </a:r>
            <a:endParaRPr sz="2000"/>
          </a:p>
        </p:txBody>
      </p:sp>
      <p:sp>
        <p:nvSpPr>
          <p:cNvPr id="509" name="Google Shape;509;p40"/>
          <p:cNvSpPr txBox="1"/>
          <p:nvPr/>
        </p:nvSpPr>
        <p:spPr>
          <a:xfrm>
            <a:off x="1385575" y="979600"/>
            <a:ext cx="1956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Lowest Priority</a:t>
            </a:r>
            <a:endParaRPr sz="2000"/>
          </a:p>
        </p:txBody>
      </p:sp>
      <p:cxnSp>
        <p:nvCxnSpPr>
          <p:cNvPr id="510" name="Google Shape;510;p40"/>
          <p:cNvCxnSpPr/>
          <p:nvPr/>
        </p:nvCxnSpPr>
        <p:spPr>
          <a:xfrm rot="10800000">
            <a:off x="5521100" y="27499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511" name="Google Shape;511;p40"/>
          <p:cNvCxnSpPr/>
          <p:nvPr/>
        </p:nvCxnSpPr>
        <p:spPr>
          <a:xfrm rot="10800000">
            <a:off x="6206900" y="2749925"/>
            <a:ext cx="239100" cy="0"/>
          </a:xfrm>
          <a:prstGeom prst="straightConnector1">
            <a:avLst/>
          </a:prstGeom>
          <a:noFill/>
          <a:ln cap="flat" cmpd="sng" w="9525">
            <a:solidFill>
              <a:schemeClr val="dk2"/>
            </a:solidFill>
            <a:prstDash val="solid"/>
            <a:round/>
            <a:headEnd len="med" w="med" type="none"/>
            <a:tailEnd len="med" w="med" type="none"/>
          </a:ln>
        </p:spPr>
      </p:cxnSp>
      <p:sp>
        <p:nvSpPr>
          <p:cNvPr id="506" name="Google Shape;506;p40"/>
          <p:cNvSpPr/>
          <p:nvPr/>
        </p:nvSpPr>
        <p:spPr>
          <a:xfrm rot="5400000">
            <a:off x="3879850" y="2544975"/>
            <a:ext cx="2748300" cy="6579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2" name="Google Shape;512;p40"/>
          <p:cNvSpPr/>
          <p:nvPr/>
        </p:nvSpPr>
        <p:spPr>
          <a:xfrm>
            <a:off x="5722325" y="2207000"/>
            <a:ext cx="520500" cy="1094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3" name="Google Shape;513;p40"/>
          <p:cNvSpPr txBox="1"/>
          <p:nvPr/>
        </p:nvSpPr>
        <p:spPr>
          <a:xfrm flipH="1" rot="5400000">
            <a:off x="5569650" y="2569475"/>
            <a:ext cx="770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Register</a:t>
            </a:r>
            <a:endParaRPr sz="1200"/>
          </a:p>
        </p:txBody>
      </p:sp>
      <p:sp>
        <p:nvSpPr>
          <p:cNvPr id="514" name="Google Shape;514;p40"/>
          <p:cNvSpPr txBox="1"/>
          <p:nvPr/>
        </p:nvSpPr>
        <p:spPr>
          <a:xfrm flipH="1" rot="5400000">
            <a:off x="5004750" y="2524750"/>
            <a:ext cx="528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MUX</a:t>
            </a:r>
            <a:endParaRPr sz="1200"/>
          </a:p>
        </p:txBody>
      </p:sp>
      <p:sp>
        <p:nvSpPr>
          <p:cNvPr id="515" name="Google Shape;515;p40"/>
          <p:cNvSpPr txBox="1"/>
          <p:nvPr/>
        </p:nvSpPr>
        <p:spPr>
          <a:xfrm>
            <a:off x="6444000" y="2585475"/>
            <a:ext cx="58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PC</a:t>
            </a:r>
            <a:endParaRPr sz="1200"/>
          </a:p>
        </p:txBody>
      </p:sp>
      <p:sp>
        <p:nvSpPr>
          <p:cNvPr id="516" name="Google Shape;516;p40"/>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Fetch PC</a:t>
            </a:r>
            <a:endParaRPr sz="2200">
              <a:solidFill>
                <a:schemeClr val="lt1"/>
              </a:solidFill>
            </a:endParaRPr>
          </a:p>
        </p:txBody>
      </p:sp>
      <p:pic>
        <p:nvPicPr>
          <p:cNvPr id="517" name="Google Shape;517;p40"/>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21" name="Shape 521"/>
        <p:cNvGrpSpPr/>
        <p:nvPr/>
      </p:nvGrpSpPr>
      <p:grpSpPr>
        <a:xfrm>
          <a:off x="0" y="0"/>
          <a:ext cx="0" cy="0"/>
          <a:chOff x="0" y="0"/>
          <a:chExt cx="0" cy="0"/>
        </a:xfrm>
      </p:grpSpPr>
      <p:sp>
        <p:nvSpPr>
          <p:cNvPr id="522" name="Google Shape;522;p41"/>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23" name="Google Shape;523;p41"/>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Branch Predictor Call and Return Example</a:t>
            </a:r>
            <a:endParaRPr sz="2200">
              <a:solidFill>
                <a:schemeClr val="lt1"/>
              </a:solidFill>
            </a:endParaRPr>
          </a:p>
        </p:txBody>
      </p:sp>
      <p:sp>
        <p:nvSpPr>
          <p:cNvPr id="524" name="Google Shape;524;p41"/>
          <p:cNvSpPr/>
          <p:nvPr/>
        </p:nvSpPr>
        <p:spPr>
          <a:xfrm>
            <a:off x="500775" y="1564975"/>
            <a:ext cx="279000" cy="1881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25" name="Google Shape;525;p41"/>
          <p:cNvSpPr/>
          <p:nvPr/>
        </p:nvSpPr>
        <p:spPr>
          <a:xfrm>
            <a:off x="6892025" y="11308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Fetch</a:t>
            </a:r>
            <a:endParaRPr/>
          </a:p>
        </p:txBody>
      </p:sp>
      <p:sp>
        <p:nvSpPr>
          <p:cNvPr id="526" name="Google Shape;526;p41"/>
          <p:cNvSpPr/>
          <p:nvPr/>
        </p:nvSpPr>
        <p:spPr>
          <a:xfrm>
            <a:off x="6892025" y="17404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Decode</a:t>
            </a:r>
            <a:endParaRPr/>
          </a:p>
        </p:txBody>
      </p:sp>
      <p:sp>
        <p:nvSpPr>
          <p:cNvPr id="527" name="Google Shape;527;p41"/>
          <p:cNvSpPr/>
          <p:nvPr/>
        </p:nvSpPr>
        <p:spPr>
          <a:xfrm>
            <a:off x="6892025" y="23500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Execute</a:t>
            </a:r>
            <a:endParaRPr/>
          </a:p>
        </p:txBody>
      </p:sp>
      <p:sp>
        <p:nvSpPr>
          <p:cNvPr id="528" name="Google Shape;528;p41"/>
          <p:cNvSpPr/>
          <p:nvPr/>
        </p:nvSpPr>
        <p:spPr>
          <a:xfrm>
            <a:off x="6892025" y="29596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Writeback</a:t>
            </a:r>
            <a:endParaRPr/>
          </a:p>
        </p:txBody>
      </p:sp>
      <p:sp>
        <p:nvSpPr>
          <p:cNvPr id="529" name="Google Shape;529;p41"/>
          <p:cNvSpPr txBox="1"/>
          <p:nvPr/>
        </p:nvSpPr>
        <p:spPr>
          <a:xfrm>
            <a:off x="8149200" y="1096825"/>
            <a:ext cx="994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jal(1)</a:t>
            </a:r>
            <a:endParaRPr sz="1800"/>
          </a:p>
        </p:txBody>
      </p:sp>
      <p:sp>
        <p:nvSpPr>
          <p:cNvPr id="530" name="Google Shape;530;p41"/>
          <p:cNvSpPr txBox="1"/>
          <p:nvPr/>
        </p:nvSpPr>
        <p:spPr>
          <a:xfrm>
            <a:off x="779775" y="972350"/>
            <a:ext cx="6804000" cy="4617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t># Main function</a:t>
            </a:r>
            <a:endParaRPr sz="1600"/>
          </a:p>
          <a:p>
            <a:pPr indent="0" lvl="0" marL="0" rtl="0" algn="l">
              <a:spcBef>
                <a:spcPts val="0"/>
              </a:spcBef>
              <a:spcAft>
                <a:spcPts val="0"/>
              </a:spcAft>
              <a:buNone/>
            </a:pPr>
            <a:r>
              <a:rPr lang="en" sz="1600"/>
              <a:t>Main:</a:t>
            </a:r>
            <a:endParaRPr sz="1600"/>
          </a:p>
          <a:p>
            <a:pPr indent="0" lvl="0" marL="0" rtl="0" algn="l">
              <a:spcBef>
                <a:spcPts val="0"/>
              </a:spcBef>
              <a:spcAft>
                <a:spcPts val="0"/>
              </a:spcAft>
              <a:buNone/>
            </a:pPr>
            <a:r>
              <a:rPr lang="en" sz="1600"/>
              <a:t>    </a:t>
            </a:r>
            <a:r>
              <a:rPr lang="en" sz="1600">
                <a:solidFill>
                  <a:schemeClr val="dk1"/>
                </a:solidFill>
              </a:rPr>
              <a:t>jal   func1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jal   func1 # Jump to func (stores return in ra)</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ecall              # Exit program  </a:t>
            </a:r>
            <a:endParaRPr sz="1600">
              <a:solidFill>
                <a:schemeClr val="dk1"/>
              </a:solidFill>
            </a:endParaRPr>
          </a:p>
          <a:p>
            <a:pPr indent="0" lvl="0" marL="0" rtl="0" algn="l">
              <a:spcBef>
                <a:spcPts val="0"/>
              </a:spcBef>
              <a:spcAft>
                <a:spcPts val="0"/>
              </a:spcAft>
              <a:buNone/>
            </a:pPr>
            <a:r>
              <a:rPr lang="en" sz="1600"/>
              <a:t>func1:   </a:t>
            </a:r>
            <a:endParaRPr sz="1600"/>
          </a:p>
          <a:p>
            <a:pPr indent="0" lvl="0" marL="0" rtl="0" algn="l">
              <a:spcBef>
                <a:spcPts val="0"/>
              </a:spcBef>
              <a:spcAft>
                <a:spcPts val="0"/>
              </a:spcAft>
              <a:buNone/>
            </a:pPr>
            <a:r>
              <a:rPr lang="en" sz="1600"/>
              <a:t>    jal   func2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jr    ra           # Jump back to return address  </a:t>
            </a:r>
            <a:endParaRPr sz="1600">
              <a:solidFill>
                <a:schemeClr val="dk1"/>
              </a:solidFill>
            </a:endParaRPr>
          </a:p>
          <a:p>
            <a:pPr indent="0" lvl="0" marL="0" rtl="0" algn="l">
              <a:spcBef>
                <a:spcPts val="0"/>
              </a:spcBef>
              <a:spcAft>
                <a:spcPts val="0"/>
              </a:spcAft>
              <a:buNone/>
            </a:pPr>
            <a:r>
              <a:rPr lang="en" sz="1600"/>
              <a:t>func2:  </a:t>
            </a:r>
            <a:endParaRPr sz="1600"/>
          </a:p>
          <a:p>
            <a:pPr indent="0" lvl="0" marL="0" rtl="0" algn="l">
              <a:spcBef>
                <a:spcPts val="0"/>
              </a:spcBef>
              <a:spcAft>
                <a:spcPts val="0"/>
              </a:spcAft>
              <a:buNone/>
            </a:pPr>
            <a:r>
              <a:rPr lang="en" sz="1600"/>
              <a:t>    # PC = 0x1020 (Example Address)  </a:t>
            </a:r>
            <a:endParaRPr sz="1600"/>
          </a:p>
          <a:p>
            <a:pPr indent="0" lvl="0" marL="0" rtl="0" algn="l">
              <a:spcBef>
                <a:spcPts val="0"/>
              </a:spcBef>
              <a:spcAft>
                <a:spcPts val="0"/>
              </a:spcAft>
              <a:buNone/>
            </a:pPr>
            <a:r>
              <a:rPr lang="en" sz="1600"/>
              <a:t>    jr    ra           # Jump back to return address  </a:t>
            </a:r>
            <a:r>
              <a:rPr lang="en" sz="1600">
                <a:solidFill>
                  <a:schemeClr val="dk1"/>
                </a:solidFill>
              </a:rPr>
              <a:t>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t/>
            </a:r>
            <a:endParaRPr sz="1600"/>
          </a:p>
        </p:txBody>
      </p:sp>
      <p:pic>
        <p:nvPicPr>
          <p:cNvPr id="531" name="Google Shape;531;p41"/>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35" name="Shape 535"/>
        <p:cNvGrpSpPr/>
        <p:nvPr/>
      </p:nvGrpSpPr>
      <p:grpSpPr>
        <a:xfrm>
          <a:off x="0" y="0"/>
          <a:ext cx="0" cy="0"/>
          <a:chOff x="0" y="0"/>
          <a:chExt cx="0" cy="0"/>
        </a:xfrm>
      </p:grpSpPr>
      <p:sp>
        <p:nvSpPr>
          <p:cNvPr id="536" name="Google Shape;536;p42"/>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37" name="Google Shape;537;p42"/>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Branch Predictor Call and Return Example</a:t>
            </a:r>
            <a:endParaRPr sz="2200">
              <a:solidFill>
                <a:schemeClr val="lt1"/>
              </a:solidFill>
            </a:endParaRPr>
          </a:p>
        </p:txBody>
      </p:sp>
      <p:sp>
        <p:nvSpPr>
          <p:cNvPr id="538" name="Google Shape;538;p42"/>
          <p:cNvSpPr/>
          <p:nvPr/>
        </p:nvSpPr>
        <p:spPr>
          <a:xfrm>
            <a:off x="576975" y="1869775"/>
            <a:ext cx="279000" cy="1881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39" name="Google Shape;539;p42"/>
          <p:cNvSpPr/>
          <p:nvPr/>
        </p:nvSpPr>
        <p:spPr>
          <a:xfrm>
            <a:off x="6892025" y="11308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Fetch</a:t>
            </a:r>
            <a:endParaRPr/>
          </a:p>
        </p:txBody>
      </p:sp>
      <p:sp>
        <p:nvSpPr>
          <p:cNvPr id="540" name="Google Shape;540;p42"/>
          <p:cNvSpPr/>
          <p:nvPr/>
        </p:nvSpPr>
        <p:spPr>
          <a:xfrm>
            <a:off x="6892025" y="17404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Decode</a:t>
            </a:r>
            <a:endParaRPr/>
          </a:p>
        </p:txBody>
      </p:sp>
      <p:sp>
        <p:nvSpPr>
          <p:cNvPr id="541" name="Google Shape;541;p42"/>
          <p:cNvSpPr/>
          <p:nvPr/>
        </p:nvSpPr>
        <p:spPr>
          <a:xfrm>
            <a:off x="6892025" y="23500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Execute</a:t>
            </a:r>
            <a:endParaRPr/>
          </a:p>
        </p:txBody>
      </p:sp>
      <p:sp>
        <p:nvSpPr>
          <p:cNvPr id="542" name="Google Shape;542;p42"/>
          <p:cNvSpPr/>
          <p:nvPr/>
        </p:nvSpPr>
        <p:spPr>
          <a:xfrm>
            <a:off x="6892025" y="29596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Writeback</a:t>
            </a:r>
            <a:endParaRPr/>
          </a:p>
        </p:txBody>
      </p:sp>
      <p:sp>
        <p:nvSpPr>
          <p:cNvPr id="543" name="Google Shape;543;p42"/>
          <p:cNvSpPr txBox="1"/>
          <p:nvPr/>
        </p:nvSpPr>
        <p:spPr>
          <a:xfrm>
            <a:off x="8149200" y="1096825"/>
            <a:ext cx="994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jal(2)</a:t>
            </a:r>
            <a:endParaRPr sz="1800"/>
          </a:p>
        </p:txBody>
      </p:sp>
      <p:sp>
        <p:nvSpPr>
          <p:cNvPr id="544" name="Google Shape;544;p42"/>
          <p:cNvSpPr txBox="1"/>
          <p:nvPr/>
        </p:nvSpPr>
        <p:spPr>
          <a:xfrm>
            <a:off x="8149200" y="1706425"/>
            <a:ext cx="994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jal(1)</a:t>
            </a:r>
            <a:endParaRPr sz="1800"/>
          </a:p>
        </p:txBody>
      </p:sp>
      <p:sp>
        <p:nvSpPr>
          <p:cNvPr id="545" name="Google Shape;545;p42"/>
          <p:cNvSpPr txBox="1"/>
          <p:nvPr/>
        </p:nvSpPr>
        <p:spPr>
          <a:xfrm>
            <a:off x="779775" y="972350"/>
            <a:ext cx="6804000" cy="4617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t># Main function</a:t>
            </a:r>
            <a:endParaRPr sz="1600"/>
          </a:p>
          <a:p>
            <a:pPr indent="0" lvl="0" marL="0" rtl="0" algn="l">
              <a:spcBef>
                <a:spcPts val="0"/>
              </a:spcBef>
              <a:spcAft>
                <a:spcPts val="0"/>
              </a:spcAft>
              <a:buNone/>
            </a:pPr>
            <a:r>
              <a:rPr lang="en" sz="1600"/>
              <a:t>Main:</a:t>
            </a:r>
            <a:endParaRPr sz="1600"/>
          </a:p>
          <a:p>
            <a:pPr indent="0" lvl="0" marL="0" rtl="0" algn="l">
              <a:spcBef>
                <a:spcPts val="0"/>
              </a:spcBef>
              <a:spcAft>
                <a:spcPts val="0"/>
              </a:spcAft>
              <a:buNone/>
            </a:pPr>
            <a:r>
              <a:rPr lang="en" sz="1600"/>
              <a:t>    </a:t>
            </a:r>
            <a:r>
              <a:rPr lang="en" sz="1600">
                <a:solidFill>
                  <a:schemeClr val="dk1"/>
                </a:solidFill>
              </a:rPr>
              <a:t>jal   func1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jal   func1 # Jump to func (stores return in ra)</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ecall              # Exit program  </a:t>
            </a:r>
            <a:endParaRPr sz="1600">
              <a:solidFill>
                <a:schemeClr val="dk1"/>
              </a:solidFill>
            </a:endParaRPr>
          </a:p>
          <a:p>
            <a:pPr indent="0" lvl="0" marL="0" rtl="0" algn="l">
              <a:spcBef>
                <a:spcPts val="0"/>
              </a:spcBef>
              <a:spcAft>
                <a:spcPts val="0"/>
              </a:spcAft>
              <a:buNone/>
            </a:pPr>
            <a:r>
              <a:rPr lang="en" sz="1600"/>
              <a:t>func1:   </a:t>
            </a:r>
            <a:endParaRPr sz="1600"/>
          </a:p>
          <a:p>
            <a:pPr indent="0" lvl="0" marL="0" rtl="0" algn="l">
              <a:spcBef>
                <a:spcPts val="0"/>
              </a:spcBef>
              <a:spcAft>
                <a:spcPts val="0"/>
              </a:spcAft>
              <a:buNone/>
            </a:pPr>
            <a:r>
              <a:rPr lang="en" sz="1600"/>
              <a:t>    jal   func2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jr    ra           # Jump back to return address  </a:t>
            </a:r>
            <a:endParaRPr sz="1600">
              <a:solidFill>
                <a:schemeClr val="dk1"/>
              </a:solidFill>
            </a:endParaRPr>
          </a:p>
          <a:p>
            <a:pPr indent="0" lvl="0" marL="0" rtl="0" algn="l">
              <a:spcBef>
                <a:spcPts val="0"/>
              </a:spcBef>
              <a:spcAft>
                <a:spcPts val="0"/>
              </a:spcAft>
              <a:buNone/>
            </a:pPr>
            <a:r>
              <a:rPr lang="en" sz="1600"/>
              <a:t>func2:  </a:t>
            </a:r>
            <a:endParaRPr sz="1600"/>
          </a:p>
          <a:p>
            <a:pPr indent="0" lvl="0" marL="0" rtl="0" algn="l">
              <a:spcBef>
                <a:spcPts val="0"/>
              </a:spcBef>
              <a:spcAft>
                <a:spcPts val="0"/>
              </a:spcAft>
              <a:buNone/>
            </a:pPr>
            <a:r>
              <a:rPr lang="en" sz="1600"/>
              <a:t>    # PC = 0x1020 (Example Address)  </a:t>
            </a:r>
            <a:endParaRPr sz="1600"/>
          </a:p>
          <a:p>
            <a:pPr indent="0" lvl="0" marL="0" rtl="0" algn="l">
              <a:spcBef>
                <a:spcPts val="0"/>
              </a:spcBef>
              <a:spcAft>
                <a:spcPts val="0"/>
              </a:spcAft>
              <a:buNone/>
            </a:pPr>
            <a:r>
              <a:rPr lang="en" sz="1600"/>
              <a:t>    jr    ra           # Jump back to return address  </a:t>
            </a:r>
            <a:r>
              <a:rPr lang="en" sz="1600">
                <a:solidFill>
                  <a:schemeClr val="dk1"/>
                </a:solidFill>
              </a:rPr>
              <a:t>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t/>
            </a:r>
            <a:endParaRPr sz="1600"/>
          </a:p>
        </p:txBody>
      </p:sp>
      <p:pic>
        <p:nvPicPr>
          <p:cNvPr id="546" name="Google Shape;546;p42"/>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50" name="Shape 550"/>
        <p:cNvGrpSpPr/>
        <p:nvPr/>
      </p:nvGrpSpPr>
      <p:grpSpPr>
        <a:xfrm>
          <a:off x="0" y="0"/>
          <a:ext cx="0" cy="0"/>
          <a:chOff x="0" y="0"/>
          <a:chExt cx="0" cy="0"/>
        </a:xfrm>
      </p:grpSpPr>
      <p:sp>
        <p:nvSpPr>
          <p:cNvPr id="551" name="Google Shape;551;p43"/>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52" name="Google Shape;552;p43"/>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Branch Predictor Call and Return Example</a:t>
            </a:r>
            <a:endParaRPr sz="2200">
              <a:solidFill>
                <a:schemeClr val="lt1"/>
              </a:solidFill>
            </a:endParaRPr>
          </a:p>
        </p:txBody>
      </p:sp>
      <p:sp>
        <p:nvSpPr>
          <p:cNvPr id="553" name="Google Shape;553;p43"/>
          <p:cNvSpPr/>
          <p:nvPr/>
        </p:nvSpPr>
        <p:spPr>
          <a:xfrm>
            <a:off x="576975" y="2098375"/>
            <a:ext cx="279000" cy="1881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54" name="Google Shape;554;p43"/>
          <p:cNvSpPr/>
          <p:nvPr/>
        </p:nvSpPr>
        <p:spPr>
          <a:xfrm>
            <a:off x="6892025" y="11308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Fetch</a:t>
            </a:r>
            <a:endParaRPr/>
          </a:p>
        </p:txBody>
      </p:sp>
      <p:sp>
        <p:nvSpPr>
          <p:cNvPr id="555" name="Google Shape;555;p43"/>
          <p:cNvSpPr/>
          <p:nvPr/>
        </p:nvSpPr>
        <p:spPr>
          <a:xfrm>
            <a:off x="6892025" y="17404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Decode</a:t>
            </a:r>
            <a:endParaRPr/>
          </a:p>
        </p:txBody>
      </p:sp>
      <p:sp>
        <p:nvSpPr>
          <p:cNvPr id="556" name="Google Shape;556;p43"/>
          <p:cNvSpPr/>
          <p:nvPr/>
        </p:nvSpPr>
        <p:spPr>
          <a:xfrm>
            <a:off x="6892025" y="23500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Execute</a:t>
            </a:r>
            <a:endParaRPr/>
          </a:p>
        </p:txBody>
      </p:sp>
      <p:sp>
        <p:nvSpPr>
          <p:cNvPr id="557" name="Google Shape;557;p43"/>
          <p:cNvSpPr/>
          <p:nvPr/>
        </p:nvSpPr>
        <p:spPr>
          <a:xfrm>
            <a:off x="6892025" y="29596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Writeback</a:t>
            </a:r>
            <a:endParaRPr/>
          </a:p>
        </p:txBody>
      </p:sp>
      <p:sp>
        <p:nvSpPr>
          <p:cNvPr id="558" name="Google Shape;558;p43"/>
          <p:cNvSpPr txBox="1"/>
          <p:nvPr/>
        </p:nvSpPr>
        <p:spPr>
          <a:xfrm>
            <a:off x="8149200" y="1096825"/>
            <a:ext cx="994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nop</a:t>
            </a:r>
            <a:endParaRPr sz="1800"/>
          </a:p>
        </p:txBody>
      </p:sp>
      <p:sp>
        <p:nvSpPr>
          <p:cNvPr id="559" name="Google Shape;559;p43"/>
          <p:cNvSpPr txBox="1"/>
          <p:nvPr/>
        </p:nvSpPr>
        <p:spPr>
          <a:xfrm>
            <a:off x="8149200" y="1706425"/>
            <a:ext cx="994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jal(2)</a:t>
            </a:r>
            <a:endParaRPr sz="1800"/>
          </a:p>
        </p:txBody>
      </p:sp>
      <p:sp>
        <p:nvSpPr>
          <p:cNvPr id="560" name="Google Shape;560;p43"/>
          <p:cNvSpPr txBox="1"/>
          <p:nvPr/>
        </p:nvSpPr>
        <p:spPr>
          <a:xfrm>
            <a:off x="8149200" y="2316025"/>
            <a:ext cx="994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jal(1)</a:t>
            </a:r>
            <a:endParaRPr sz="1800"/>
          </a:p>
        </p:txBody>
      </p:sp>
      <p:sp>
        <p:nvSpPr>
          <p:cNvPr id="561" name="Google Shape;561;p43"/>
          <p:cNvSpPr txBox="1"/>
          <p:nvPr/>
        </p:nvSpPr>
        <p:spPr>
          <a:xfrm>
            <a:off x="779775" y="972350"/>
            <a:ext cx="6804000" cy="4617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t># Main function</a:t>
            </a:r>
            <a:endParaRPr sz="1600"/>
          </a:p>
          <a:p>
            <a:pPr indent="0" lvl="0" marL="0" rtl="0" algn="l">
              <a:spcBef>
                <a:spcPts val="0"/>
              </a:spcBef>
              <a:spcAft>
                <a:spcPts val="0"/>
              </a:spcAft>
              <a:buNone/>
            </a:pPr>
            <a:r>
              <a:rPr lang="en" sz="1600"/>
              <a:t>Main:</a:t>
            </a:r>
            <a:endParaRPr sz="1600"/>
          </a:p>
          <a:p>
            <a:pPr indent="0" lvl="0" marL="0" rtl="0" algn="l">
              <a:spcBef>
                <a:spcPts val="0"/>
              </a:spcBef>
              <a:spcAft>
                <a:spcPts val="0"/>
              </a:spcAft>
              <a:buNone/>
            </a:pPr>
            <a:r>
              <a:rPr lang="en" sz="1600"/>
              <a:t>    </a:t>
            </a:r>
            <a:r>
              <a:rPr lang="en" sz="1600">
                <a:solidFill>
                  <a:schemeClr val="dk1"/>
                </a:solidFill>
              </a:rPr>
              <a:t>jal   func1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jal   func1 # Jump to func (stores return in ra)</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ecall              # Exit program  </a:t>
            </a:r>
            <a:endParaRPr sz="1600">
              <a:solidFill>
                <a:schemeClr val="dk1"/>
              </a:solidFill>
            </a:endParaRPr>
          </a:p>
          <a:p>
            <a:pPr indent="0" lvl="0" marL="0" rtl="0" algn="l">
              <a:spcBef>
                <a:spcPts val="0"/>
              </a:spcBef>
              <a:spcAft>
                <a:spcPts val="0"/>
              </a:spcAft>
              <a:buNone/>
            </a:pPr>
            <a:r>
              <a:rPr lang="en" sz="1600"/>
              <a:t>func1:   </a:t>
            </a:r>
            <a:endParaRPr sz="1600"/>
          </a:p>
          <a:p>
            <a:pPr indent="0" lvl="0" marL="0" rtl="0" algn="l">
              <a:spcBef>
                <a:spcPts val="0"/>
              </a:spcBef>
              <a:spcAft>
                <a:spcPts val="0"/>
              </a:spcAft>
              <a:buNone/>
            </a:pPr>
            <a:r>
              <a:rPr lang="en" sz="1600"/>
              <a:t>    jal   func2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jr    ra           # Jump back to return address  </a:t>
            </a:r>
            <a:endParaRPr sz="1600">
              <a:solidFill>
                <a:schemeClr val="dk1"/>
              </a:solidFill>
            </a:endParaRPr>
          </a:p>
          <a:p>
            <a:pPr indent="0" lvl="0" marL="0" rtl="0" algn="l">
              <a:spcBef>
                <a:spcPts val="0"/>
              </a:spcBef>
              <a:spcAft>
                <a:spcPts val="0"/>
              </a:spcAft>
              <a:buNone/>
            </a:pPr>
            <a:r>
              <a:rPr lang="en" sz="1600"/>
              <a:t>func2:  </a:t>
            </a:r>
            <a:endParaRPr sz="1600"/>
          </a:p>
          <a:p>
            <a:pPr indent="0" lvl="0" marL="0" rtl="0" algn="l">
              <a:spcBef>
                <a:spcPts val="0"/>
              </a:spcBef>
              <a:spcAft>
                <a:spcPts val="0"/>
              </a:spcAft>
              <a:buNone/>
            </a:pPr>
            <a:r>
              <a:rPr lang="en" sz="1600"/>
              <a:t>    # PC = 0x1020 (Example Address)  </a:t>
            </a:r>
            <a:endParaRPr sz="1600"/>
          </a:p>
          <a:p>
            <a:pPr indent="0" lvl="0" marL="0" rtl="0" algn="l">
              <a:spcBef>
                <a:spcPts val="0"/>
              </a:spcBef>
              <a:spcAft>
                <a:spcPts val="0"/>
              </a:spcAft>
              <a:buNone/>
            </a:pPr>
            <a:r>
              <a:rPr lang="en" sz="1600"/>
              <a:t>    jr    ra           # Jump back to return address  </a:t>
            </a:r>
            <a:r>
              <a:rPr lang="en" sz="1600">
                <a:solidFill>
                  <a:schemeClr val="dk1"/>
                </a:solidFill>
              </a:rPr>
              <a:t>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t/>
            </a:r>
            <a:endParaRPr sz="1600"/>
          </a:p>
        </p:txBody>
      </p:sp>
      <p:sp>
        <p:nvSpPr>
          <p:cNvPr id="562" name="Google Shape;562;p43"/>
          <p:cNvSpPr txBox="1"/>
          <p:nvPr/>
        </p:nvSpPr>
        <p:spPr>
          <a:xfrm>
            <a:off x="6547375" y="3606350"/>
            <a:ext cx="2231400" cy="101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rgbClr val="FF0000"/>
                </a:solidFill>
              </a:rPr>
              <a:t>First instruction is a call instruction save its address</a:t>
            </a:r>
            <a:endParaRPr sz="1800">
              <a:solidFill>
                <a:srgbClr val="FF0000"/>
              </a:solidFill>
            </a:endParaRPr>
          </a:p>
        </p:txBody>
      </p:sp>
      <p:pic>
        <p:nvPicPr>
          <p:cNvPr id="563" name="Google Shape;563;p43"/>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67" name="Shape 567"/>
        <p:cNvGrpSpPr/>
        <p:nvPr/>
      </p:nvGrpSpPr>
      <p:grpSpPr>
        <a:xfrm>
          <a:off x="0" y="0"/>
          <a:ext cx="0" cy="0"/>
          <a:chOff x="0" y="0"/>
          <a:chExt cx="0" cy="0"/>
        </a:xfrm>
      </p:grpSpPr>
      <p:sp>
        <p:nvSpPr>
          <p:cNvPr id="568" name="Google Shape;568;p44"/>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69" name="Google Shape;569;p44"/>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Branch Predictor Call and Return Example</a:t>
            </a:r>
            <a:endParaRPr sz="2200">
              <a:solidFill>
                <a:schemeClr val="lt1"/>
              </a:solidFill>
            </a:endParaRPr>
          </a:p>
        </p:txBody>
      </p:sp>
      <p:sp>
        <p:nvSpPr>
          <p:cNvPr id="570" name="Google Shape;570;p44"/>
          <p:cNvSpPr/>
          <p:nvPr/>
        </p:nvSpPr>
        <p:spPr>
          <a:xfrm>
            <a:off x="576975" y="2555575"/>
            <a:ext cx="279000" cy="1881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71" name="Google Shape;571;p44"/>
          <p:cNvSpPr/>
          <p:nvPr/>
        </p:nvSpPr>
        <p:spPr>
          <a:xfrm>
            <a:off x="6892025" y="11308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Fetch</a:t>
            </a:r>
            <a:endParaRPr/>
          </a:p>
        </p:txBody>
      </p:sp>
      <p:sp>
        <p:nvSpPr>
          <p:cNvPr id="572" name="Google Shape;572;p44"/>
          <p:cNvSpPr/>
          <p:nvPr/>
        </p:nvSpPr>
        <p:spPr>
          <a:xfrm>
            <a:off x="6892025" y="17404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Decode</a:t>
            </a:r>
            <a:endParaRPr/>
          </a:p>
        </p:txBody>
      </p:sp>
      <p:sp>
        <p:nvSpPr>
          <p:cNvPr id="573" name="Google Shape;573;p44"/>
          <p:cNvSpPr/>
          <p:nvPr/>
        </p:nvSpPr>
        <p:spPr>
          <a:xfrm>
            <a:off x="6892025" y="23500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Execute</a:t>
            </a:r>
            <a:endParaRPr/>
          </a:p>
        </p:txBody>
      </p:sp>
      <p:sp>
        <p:nvSpPr>
          <p:cNvPr id="574" name="Google Shape;574;p44"/>
          <p:cNvSpPr/>
          <p:nvPr/>
        </p:nvSpPr>
        <p:spPr>
          <a:xfrm>
            <a:off x="6892025" y="29596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Writeback</a:t>
            </a:r>
            <a:endParaRPr/>
          </a:p>
        </p:txBody>
      </p:sp>
      <p:sp>
        <p:nvSpPr>
          <p:cNvPr id="575" name="Google Shape;575;p44"/>
          <p:cNvSpPr txBox="1"/>
          <p:nvPr/>
        </p:nvSpPr>
        <p:spPr>
          <a:xfrm>
            <a:off x="8149200" y="2925625"/>
            <a:ext cx="994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jal(1)</a:t>
            </a:r>
            <a:endParaRPr sz="1800"/>
          </a:p>
        </p:txBody>
      </p:sp>
      <p:sp>
        <p:nvSpPr>
          <p:cNvPr id="576" name="Google Shape;576;p44"/>
          <p:cNvSpPr txBox="1"/>
          <p:nvPr/>
        </p:nvSpPr>
        <p:spPr>
          <a:xfrm>
            <a:off x="8149200" y="10968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Jal func2</a:t>
            </a:r>
            <a:endParaRPr sz="1800"/>
          </a:p>
        </p:txBody>
      </p:sp>
      <p:sp>
        <p:nvSpPr>
          <p:cNvPr id="577" name="Google Shape;577;p44"/>
          <p:cNvSpPr txBox="1"/>
          <p:nvPr/>
        </p:nvSpPr>
        <p:spPr>
          <a:xfrm>
            <a:off x="6632800" y="3809225"/>
            <a:ext cx="1721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rgbClr val="FF0000"/>
                </a:solidFill>
              </a:rPr>
              <a:t>Branch Flush</a:t>
            </a:r>
            <a:endParaRPr sz="1800">
              <a:solidFill>
                <a:srgbClr val="FF0000"/>
              </a:solidFill>
            </a:endParaRPr>
          </a:p>
        </p:txBody>
      </p:sp>
      <p:sp>
        <p:nvSpPr>
          <p:cNvPr id="578" name="Google Shape;578;p44"/>
          <p:cNvSpPr txBox="1"/>
          <p:nvPr/>
        </p:nvSpPr>
        <p:spPr>
          <a:xfrm>
            <a:off x="834375" y="747925"/>
            <a:ext cx="6804000" cy="4617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t># Main function</a:t>
            </a:r>
            <a:endParaRPr sz="1600"/>
          </a:p>
          <a:p>
            <a:pPr indent="0" lvl="0" marL="0" rtl="0" algn="l">
              <a:spcBef>
                <a:spcPts val="0"/>
              </a:spcBef>
              <a:spcAft>
                <a:spcPts val="0"/>
              </a:spcAft>
              <a:buNone/>
            </a:pPr>
            <a:r>
              <a:rPr lang="en" sz="1600"/>
              <a:t>Main:</a:t>
            </a:r>
            <a:endParaRPr sz="1600"/>
          </a:p>
          <a:p>
            <a:pPr indent="0" lvl="0" marL="0" rtl="0" algn="l">
              <a:spcBef>
                <a:spcPts val="0"/>
              </a:spcBef>
              <a:spcAft>
                <a:spcPts val="0"/>
              </a:spcAft>
              <a:buNone/>
            </a:pPr>
            <a:r>
              <a:rPr lang="en" sz="1600"/>
              <a:t>    </a:t>
            </a:r>
            <a:r>
              <a:rPr lang="en" sz="1600">
                <a:solidFill>
                  <a:schemeClr val="dk1"/>
                </a:solidFill>
              </a:rPr>
              <a:t>jal   func1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jal   func1 # Jump to func (stores return in ra)</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ecall              # Exit program  </a:t>
            </a:r>
            <a:endParaRPr sz="1600">
              <a:solidFill>
                <a:schemeClr val="dk1"/>
              </a:solidFill>
            </a:endParaRPr>
          </a:p>
          <a:p>
            <a:pPr indent="0" lvl="0" marL="0" rtl="0" algn="l">
              <a:spcBef>
                <a:spcPts val="0"/>
              </a:spcBef>
              <a:spcAft>
                <a:spcPts val="0"/>
              </a:spcAft>
              <a:buNone/>
            </a:pPr>
            <a:r>
              <a:rPr lang="en" sz="1600"/>
              <a:t>func1:   </a:t>
            </a:r>
            <a:endParaRPr sz="1600"/>
          </a:p>
          <a:p>
            <a:pPr indent="0" lvl="0" marL="0" rtl="0" algn="l">
              <a:spcBef>
                <a:spcPts val="0"/>
              </a:spcBef>
              <a:spcAft>
                <a:spcPts val="0"/>
              </a:spcAft>
              <a:buNone/>
            </a:pPr>
            <a:r>
              <a:rPr lang="en" sz="1600"/>
              <a:t>    jal   func2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jr    ra           # Jump back to return address  </a:t>
            </a:r>
            <a:endParaRPr sz="1600">
              <a:solidFill>
                <a:schemeClr val="dk1"/>
              </a:solidFill>
            </a:endParaRPr>
          </a:p>
          <a:p>
            <a:pPr indent="0" lvl="0" marL="0" rtl="0" algn="l">
              <a:spcBef>
                <a:spcPts val="0"/>
              </a:spcBef>
              <a:spcAft>
                <a:spcPts val="0"/>
              </a:spcAft>
              <a:buNone/>
            </a:pPr>
            <a:r>
              <a:rPr lang="en" sz="1600"/>
              <a:t>func2:  </a:t>
            </a:r>
            <a:endParaRPr sz="1600"/>
          </a:p>
          <a:p>
            <a:pPr indent="0" lvl="0" marL="0" rtl="0" algn="l">
              <a:spcBef>
                <a:spcPts val="0"/>
              </a:spcBef>
              <a:spcAft>
                <a:spcPts val="0"/>
              </a:spcAft>
              <a:buNone/>
            </a:pPr>
            <a:r>
              <a:rPr lang="en" sz="1600"/>
              <a:t>    # PC = 0x1020 (Example Address)  </a:t>
            </a:r>
            <a:endParaRPr sz="1600"/>
          </a:p>
          <a:p>
            <a:pPr indent="0" lvl="0" marL="0" rtl="0" algn="l">
              <a:spcBef>
                <a:spcPts val="0"/>
              </a:spcBef>
              <a:spcAft>
                <a:spcPts val="0"/>
              </a:spcAft>
              <a:buNone/>
            </a:pPr>
            <a:r>
              <a:rPr lang="en" sz="1600"/>
              <a:t>    jr    ra           # Jump back to return address  </a:t>
            </a:r>
            <a:r>
              <a:rPr lang="en" sz="1600">
                <a:solidFill>
                  <a:schemeClr val="dk1"/>
                </a:solidFill>
              </a:rPr>
              <a:t>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t/>
            </a:r>
            <a:endParaRPr sz="1600"/>
          </a:p>
        </p:txBody>
      </p:sp>
      <p:pic>
        <p:nvPicPr>
          <p:cNvPr id="579" name="Google Shape;579;p44"/>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18"/>
          <p:cNvSpPr txBox="1"/>
          <p:nvPr>
            <p:ph idx="1" type="body"/>
          </p:nvPr>
        </p:nvSpPr>
        <p:spPr>
          <a:xfrm>
            <a:off x="311700" y="1152475"/>
            <a:ext cx="8520600" cy="3416400"/>
          </a:xfrm>
          <a:prstGeom prst="rect">
            <a:avLst/>
          </a:prstGeom>
        </p:spPr>
        <p:txBody>
          <a:bodyPr anchorCtr="0" anchor="t" bIns="0" lIns="0" spcFirstLastPara="1" rIns="0" wrap="square" tIns="0">
            <a:normAutofit/>
          </a:bodyPr>
          <a:lstStyle/>
          <a:p>
            <a:pPr indent="-355600" lvl="0" marL="457200" rtl="0" algn="l">
              <a:spcBef>
                <a:spcPts val="0"/>
              </a:spcBef>
              <a:spcAft>
                <a:spcPts val="0"/>
              </a:spcAft>
              <a:buClr>
                <a:schemeClr val="dk1"/>
              </a:buClr>
              <a:buSzPts val="2000"/>
              <a:buChar char="➢"/>
            </a:pPr>
            <a:r>
              <a:rPr lang="en" sz="2000">
                <a:solidFill>
                  <a:schemeClr val="dk1"/>
                </a:solidFill>
              </a:rPr>
              <a:t>FPGAs provide an excellent platform for heterogeneous computing systems research, including architectural integration and system software.</a:t>
            </a:r>
            <a:endParaRPr sz="2000">
              <a:solidFill>
                <a:schemeClr val="dk1"/>
              </a:solidFill>
            </a:endParaRPr>
          </a:p>
          <a:p>
            <a:pPr indent="0" lvl="0" marL="457200" rtl="0" algn="l">
              <a:spcBef>
                <a:spcPts val="0"/>
              </a:spcBef>
              <a:spcAft>
                <a:spcPts val="0"/>
              </a:spcAft>
              <a:buNone/>
            </a:pPr>
            <a:r>
              <a:t/>
            </a: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Our goal: To provide a vendor independent </a:t>
            </a:r>
            <a:r>
              <a:rPr lang="en" sz="2000">
                <a:solidFill>
                  <a:schemeClr val="dk1"/>
                </a:solidFill>
              </a:rPr>
              <a:t>framework for heterogeneous system design and research on FPGAs.</a:t>
            </a:r>
            <a:endParaRPr sz="2000">
              <a:solidFill>
                <a:schemeClr val="dk1"/>
              </a:solidFill>
            </a:endParaRPr>
          </a:p>
          <a:p>
            <a:pPr indent="0" lvl="0" marL="457200" rtl="0" algn="l">
              <a:spcBef>
                <a:spcPts val="0"/>
              </a:spcBef>
              <a:spcAft>
                <a:spcPts val="0"/>
              </a:spcAft>
              <a:buNone/>
            </a:pPr>
            <a:r>
              <a:t/>
            </a: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Our Solution: CVA5 (aka Taiga)</a:t>
            </a:r>
            <a:endParaRPr sz="2000">
              <a:solidFill>
                <a:schemeClr val="dk1"/>
              </a:solidFill>
            </a:endParaRPr>
          </a:p>
        </p:txBody>
      </p:sp>
      <p:sp>
        <p:nvSpPr>
          <p:cNvPr id="105" name="Google Shape;105;p18"/>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Our Goal</a:t>
            </a:r>
            <a:endParaRPr sz="2200">
              <a:solidFill>
                <a:schemeClr val="lt1"/>
              </a:solidFill>
            </a:endParaRPr>
          </a:p>
        </p:txBody>
      </p:sp>
      <p:sp>
        <p:nvSpPr>
          <p:cNvPr id="106" name="Google Shape;106;p18"/>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07" name="Google Shape;107;p18"/>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83" name="Shape 583"/>
        <p:cNvGrpSpPr/>
        <p:nvPr/>
      </p:nvGrpSpPr>
      <p:grpSpPr>
        <a:xfrm>
          <a:off x="0" y="0"/>
          <a:ext cx="0" cy="0"/>
          <a:chOff x="0" y="0"/>
          <a:chExt cx="0" cy="0"/>
        </a:xfrm>
      </p:grpSpPr>
      <p:sp>
        <p:nvSpPr>
          <p:cNvPr id="584" name="Google Shape;584;p45"/>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85" name="Google Shape;585;p45"/>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Branch Predictor Call and Return Example</a:t>
            </a:r>
            <a:endParaRPr sz="2200">
              <a:solidFill>
                <a:schemeClr val="lt1"/>
              </a:solidFill>
            </a:endParaRPr>
          </a:p>
        </p:txBody>
      </p:sp>
      <p:sp>
        <p:nvSpPr>
          <p:cNvPr id="586" name="Google Shape;586;p45"/>
          <p:cNvSpPr txBox="1"/>
          <p:nvPr/>
        </p:nvSpPr>
        <p:spPr>
          <a:xfrm>
            <a:off x="779775" y="972350"/>
            <a:ext cx="6804000" cy="4617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t># Main function</a:t>
            </a:r>
            <a:endParaRPr sz="1600"/>
          </a:p>
          <a:p>
            <a:pPr indent="0" lvl="0" marL="0" rtl="0" algn="l">
              <a:spcBef>
                <a:spcPts val="0"/>
              </a:spcBef>
              <a:spcAft>
                <a:spcPts val="0"/>
              </a:spcAft>
              <a:buNone/>
            </a:pPr>
            <a:r>
              <a:rPr lang="en" sz="1600"/>
              <a:t>Main:</a:t>
            </a:r>
            <a:endParaRPr sz="1600"/>
          </a:p>
          <a:p>
            <a:pPr indent="0" lvl="0" marL="0" rtl="0" algn="l">
              <a:spcBef>
                <a:spcPts val="0"/>
              </a:spcBef>
              <a:spcAft>
                <a:spcPts val="0"/>
              </a:spcAft>
              <a:buNone/>
            </a:pPr>
            <a:r>
              <a:rPr lang="en" sz="1600"/>
              <a:t>    </a:t>
            </a:r>
            <a:r>
              <a:rPr lang="en" sz="1600">
                <a:solidFill>
                  <a:schemeClr val="dk1"/>
                </a:solidFill>
              </a:rPr>
              <a:t>jal   func1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jal   func1 # Jump to func (stores return in ra)</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ecall              # Exit program  </a:t>
            </a:r>
            <a:endParaRPr sz="1600">
              <a:solidFill>
                <a:schemeClr val="dk1"/>
              </a:solidFill>
            </a:endParaRPr>
          </a:p>
          <a:p>
            <a:pPr indent="0" lvl="0" marL="0" rtl="0" algn="l">
              <a:spcBef>
                <a:spcPts val="0"/>
              </a:spcBef>
              <a:spcAft>
                <a:spcPts val="0"/>
              </a:spcAft>
              <a:buNone/>
            </a:pPr>
            <a:r>
              <a:rPr lang="en" sz="1600"/>
              <a:t>func1:   </a:t>
            </a:r>
            <a:endParaRPr sz="1600"/>
          </a:p>
          <a:p>
            <a:pPr indent="0" lvl="0" marL="0" rtl="0" algn="l">
              <a:spcBef>
                <a:spcPts val="0"/>
              </a:spcBef>
              <a:spcAft>
                <a:spcPts val="0"/>
              </a:spcAft>
              <a:buNone/>
            </a:pPr>
            <a:r>
              <a:rPr lang="en" sz="1600"/>
              <a:t>    jal   func2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Clr>
                <a:schemeClr val="dk1"/>
              </a:buClr>
              <a:buSzPts val="1100"/>
              <a:buFont typeface="Arial"/>
              <a:buNone/>
            </a:pPr>
            <a:r>
              <a:rPr lang="en" sz="1600">
                <a:solidFill>
                  <a:schemeClr val="dk1"/>
                </a:solidFill>
              </a:rPr>
              <a:t>    jr    ra           # Jump back to return address  </a:t>
            </a:r>
            <a:endParaRPr sz="1600">
              <a:solidFill>
                <a:schemeClr val="dk1"/>
              </a:solidFill>
            </a:endParaRPr>
          </a:p>
          <a:p>
            <a:pPr indent="0" lvl="0" marL="0" rtl="0" algn="l">
              <a:spcBef>
                <a:spcPts val="0"/>
              </a:spcBef>
              <a:spcAft>
                <a:spcPts val="0"/>
              </a:spcAft>
              <a:buNone/>
            </a:pPr>
            <a:r>
              <a:rPr lang="en" sz="1600"/>
              <a:t>func2:  </a:t>
            </a:r>
            <a:endParaRPr sz="1600"/>
          </a:p>
          <a:p>
            <a:pPr indent="0" lvl="0" marL="0" rtl="0" algn="l">
              <a:spcBef>
                <a:spcPts val="0"/>
              </a:spcBef>
              <a:spcAft>
                <a:spcPts val="0"/>
              </a:spcAft>
              <a:buNone/>
            </a:pPr>
            <a:r>
              <a:rPr lang="en" sz="1600"/>
              <a:t>    # PC = 0x1020 (Example Address)  </a:t>
            </a:r>
            <a:endParaRPr sz="1600"/>
          </a:p>
          <a:p>
            <a:pPr indent="0" lvl="0" marL="0" rtl="0" algn="l">
              <a:spcBef>
                <a:spcPts val="0"/>
              </a:spcBef>
              <a:spcAft>
                <a:spcPts val="0"/>
              </a:spcAft>
              <a:buNone/>
            </a:pPr>
            <a:r>
              <a:rPr lang="en" sz="1600"/>
              <a:t>    jr    ra           # Jump back to return address  </a:t>
            </a:r>
            <a:r>
              <a:rPr lang="en" sz="1600">
                <a:solidFill>
                  <a:schemeClr val="dk1"/>
                </a:solidFill>
              </a:rPr>
              <a:t>  </a:t>
            </a:r>
            <a:endParaRPr sz="1600">
              <a:solidFill>
                <a:schemeClr val="dk1"/>
              </a:solidFill>
            </a:endParaRPr>
          </a:p>
          <a:p>
            <a:pPr indent="0" lvl="0" marL="0" rtl="0" algn="l">
              <a:spcBef>
                <a:spcPts val="0"/>
              </a:spcBef>
              <a:spcAft>
                <a:spcPts val="0"/>
              </a:spcAft>
              <a:buClr>
                <a:schemeClr val="dk1"/>
              </a:buClr>
              <a:buSzPts val="1100"/>
              <a:buFont typeface="Arial"/>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Clr>
                <a:schemeClr val="dk1"/>
              </a:buClr>
              <a:buSzPts val="1100"/>
              <a:buFont typeface="Arial"/>
              <a:buNone/>
            </a:pPr>
            <a:r>
              <a:rPr lang="en" sz="1600">
                <a:solidFill>
                  <a:schemeClr val="dk1"/>
                </a:solidFill>
              </a:rPr>
              <a:t>    nop               # Any other instructions</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t/>
            </a:r>
            <a:endParaRPr sz="1600"/>
          </a:p>
        </p:txBody>
      </p:sp>
      <p:sp>
        <p:nvSpPr>
          <p:cNvPr id="587" name="Google Shape;587;p45"/>
          <p:cNvSpPr/>
          <p:nvPr/>
        </p:nvSpPr>
        <p:spPr>
          <a:xfrm>
            <a:off x="500775" y="3088975"/>
            <a:ext cx="279000" cy="1881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88" name="Google Shape;588;p45"/>
          <p:cNvSpPr/>
          <p:nvPr/>
        </p:nvSpPr>
        <p:spPr>
          <a:xfrm>
            <a:off x="6892025" y="11308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Fetch</a:t>
            </a:r>
            <a:endParaRPr/>
          </a:p>
        </p:txBody>
      </p:sp>
      <p:sp>
        <p:nvSpPr>
          <p:cNvPr id="589" name="Google Shape;589;p45"/>
          <p:cNvSpPr/>
          <p:nvPr/>
        </p:nvSpPr>
        <p:spPr>
          <a:xfrm>
            <a:off x="6892025" y="17404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Decode</a:t>
            </a:r>
            <a:endParaRPr/>
          </a:p>
        </p:txBody>
      </p:sp>
      <p:sp>
        <p:nvSpPr>
          <p:cNvPr id="590" name="Google Shape;590;p45"/>
          <p:cNvSpPr/>
          <p:nvPr/>
        </p:nvSpPr>
        <p:spPr>
          <a:xfrm>
            <a:off x="6892025" y="23500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Execute</a:t>
            </a:r>
            <a:endParaRPr/>
          </a:p>
        </p:txBody>
      </p:sp>
      <p:sp>
        <p:nvSpPr>
          <p:cNvPr id="591" name="Google Shape;591;p45"/>
          <p:cNvSpPr/>
          <p:nvPr/>
        </p:nvSpPr>
        <p:spPr>
          <a:xfrm>
            <a:off x="6892025" y="29596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Writeback</a:t>
            </a:r>
            <a:endParaRPr/>
          </a:p>
        </p:txBody>
      </p:sp>
      <p:sp>
        <p:nvSpPr>
          <p:cNvPr id="592" name="Google Shape;592;p45"/>
          <p:cNvSpPr txBox="1"/>
          <p:nvPr/>
        </p:nvSpPr>
        <p:spPr>
          <a:xfrm>
            <a:off x="8149200" y="17064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Jal func2</a:t>
            </a:r>
            <a:endParaRPr sz="1800"/>
          </a:p>
        </p:txBody>
      </p:sp>
      <p:sp>
        <p:nvSpPr>
          <p:cNvPr id="593" name="Google Shape;593;p45"/>
          <p:cNvSpPr txBox="1"/>
          <p:nvPr/>
        </p:nvSpPr>
        <p:spPr>
          <a:xfrm>
            <a:off x="8149200" y="10968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nop</a:t>
            </a:r>
            <a:endParaRPr sz="1800"/>
          </a:p>
        </p:txBody>
      </p:sp>
      <p:sp>
        <p:nvSpPr>
          <p:cNvPr id="594" name="Google Shape;594;p45"/>
          <p:cNvSpPr txBox="1"/>
          <p:nvPr/>
        </p:nvSpPr>
        <p:spPr>
          <a:xfrm>
            <a:off x="6547375" y="3606350"/>
            <a:ext cx="22314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rgbClr val="FF0000"/>
                </a:solidFill>
              </a:rPr>
              <a:t>First instruction in func1 is a call instruction save its address</a:t>
            </a:r>
            <a:endParaRPr sz="1800">
              <a:solidFill>
                <a:srgbClr val="FF0000"/>
              </a:solidFill>
            </a:endParaRPr>
          </a:p>
        </p:txBody>
      </p:sp>
      <p:pic>
        <p:nvPicPr>
          <p:cNvPr id="595" name="Google Shape;595;p45"/>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99" name="Shape 599"/>
        <p:cNvGrpSpPr/>
        <p:nvPr/>
      </p:nvGrpSpPr>
      <p:grpSpPr>
        <a:xfrm>
          <a:off x="0" y="0"/>
          <a:ext cx="0" cy="0"/>
          <a:chOff x="0" y="0"/>
          <a:chExt cx="0" cy="0"/>
        </a:xfrm>
      </p:grpSpPr>
      <p:sp>
        <p:nvSpPr>
          <p:cNvPr id="600" name="Google Shape;600;p46"/>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601" name="Google Shape;601;p46"/>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Branch Predictor Call and Return Example</a:t>
            </a:r>
            <a:endParaRPr sz="2200">
              <a:solidFill>
                <a:schemeClr val="lt1"/>
              </a:solidFill>
            </a:endParaRPr>
          </a:p>
        </p:txBody>
      </p:sp>
      <p:sp>
        <p:nvSpPr>
          <p:cNvPr id="602" name="Google Shape;602;p46"/>
          <p:cNvSpPr txBox="1"/>
          <p:nvPr/>
        </p:nvSpPr>
        <p:spPr>
          <a:xfrm>
            <a:off x="779775" y="972350"/>
            <a:ext cx="6804000" cy="4617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t># Main function</a:t>
            </a:r>
            <a:endParaRPr sz="1600"/>
          </a:p>
          <a:p>
            <a:pPr indent="0" lvl="0" marL="0" rtl="0" algn="l">
              <a:spcBef>
                <a:spcPts val="0"/>
              </a:spcBef>
              <a:spcAft>
                <a:spcPts val="0"/>
              </a:spcAft>
              <a:buNone/>
            </a:pPr>
            <a:r>
              <a:rPr lang="en" sz="1600"/>
              <a:t>Main:</a:t>
            </a:r>
            <a:endParaRPr sz="1600"/>
          </a:p>
          <a:p>
            <a:pPr indent="0" lvl="0" marL="0" rtl="0" algn="l">
              <a:spcBef>
                <a:spcPts val="0"/>
              </a:spcBef>
              <a:spcAft>
                <a:spcPts val="0"/>
              </a:spcAft>
              <a:buNone/>
            </a:pPr>
            <a:r>
              <a:rPr lang="en" sz="1600"/>
              <a:t>    </a:t>
            </a:r>
            <a:r>
              <a:rPr lang="en" sz="1600">
                <a:solidFill>
                  <a:schemeClr val="dk1"/>
                </a:solidFill>
              </a:rPr>
              <a:t>jal   func1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jal   func1 # Jump to func (stores return in ra)</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ecall              # Exit program  </a:t>
            </a:r>
            <a:endParaRPr sz="1600">
              <a:solidFill>
                <a:schemeClr val="dk1"/>
              </a:solidFill>
            </a:endParaRPr>
          </a:p>
          <a:p>
            <a:pPr indent="0" lvl="0" marL="0" rtl="0" algn="l">
              <a:spcBef>
                <a:spcPts val="0"/>
              </a:spcBef>
              <a:spcAft>
                <a:spcPts val="0"/>
              </a:spcAft>
              <a:buNone/>
            </a:pPr>
            <a:r>
              <a:rPr lang="en" sz="1600"/>
              <a:t>func1:   </a:t>
            </a:r>
            <a:endParaRPr sz="1600"/>
          </a:p>
          <a:p>
            <a:pPr indent="0" lvl="0" marL="0" rtl="0" algn="l">
              <a:spcBef>
                <a:spcPts val="0"/>
              </a:spcBef>
              <a:spcAft>
                <a:spcPts val="0"/>
              </a:spcAft>
              <a:buNone/>
            </a:pPr>
            <a:r>
              <a:rPr lang="en" sz="1600"/>
              <a:t>    jal   func2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jr    ra           # Jump back to return address  </a:t>
            </a:r>
            <a:endParaRPr sz="1600">
              <a:solidFill>
                <a:schemeClr val="dk1"/>
              </a:solidFill>
            </a:endParaRPr>
          </a:p>
          <a:p>
            <a:pPr indent="0" lvl="0" marL="0" rtl="0" algn="l">
              <a:spcBef>
                <a:spcPts val="0"/>
              </a:spcBef>
              <a:spcAft>
                <a:spcPts val="0"/>
              </a:spcAft>
              <a:buNone/>
            </a:pPr>
            <a:r>
              <a:rPr lang="en" sz="1600"/>
              <a:t>func2:  </a:t>
            </a:r>
            <a:endParaRPr sz="1600"/>
          </a:p>
          <a:p>
            <a:pPr indent="0" lvl="0" marL="0" rtl="0" algn="l">
              <a:spcBef>
                <a:spcPts val="0"/>
              </a:spcBef>
              <a:spcAft>
                <a:spcPts val="0"/>
              </a:spcAft>
              <a:buNone/>
            </a:pPr>
            <a:r>
              <a:rPr lang="en" sz="1600"/>
              <a:t>    # PC = 0x1020 (Example Address)  </a:t>
            </a:r>
            <a:endParaRPr sz="1600"/>
          </a:p>
          <a:p>
            <a:pPr indent="0" lvl="0" marL="0" rtl="0" algn="l">
              <a:spcBef>
                <a:spcPts val="0"/>
              </a:spcBef>
              <a:spcAft>
                <a:spcPts val="0"/>
              </a:spcAft>
              <a:buNone/>
            </a:pPr>
            <a:r>
              <a:rPr lang="en" sz="1600"/>
              <a:t>    jr    ra           # Jump back to return address  </a:t>
            </a:r>
            <a:r>
              <a:rPr lang="en" sz="1600">
                <a:solidFill>
                  <a:schemeClr val="dk1"/>
                </a:solidFill>
              </a:rPr>
              <a:t>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t/>
            </a:r>
            <a:endParaRPr sz="1600"/>
          </a:p>
        </p:txBody>
      </p:sp>
      <p:sp>
        <p:nvSpPr>
          <p:cNvPr id="603" name="Google Shape;603;p46"/>
          <p:cNvSpPr/>
          <p:nvPr/>
        </p:nvSpPr>
        <p:spPr>
          <a:xfrm>
            <a:off x="576975" y="3317575"/>
            <a:ext cx="279000" cy="1881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04" name="Google Shape;604;p46"/>
          <p:cNvSpPr/>
          <p:nvPr/>
        </p:nvSpPr>
        <p:spPr>
          <a:xfrm>
            <a:off x="6892025" y="11308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Fetch</a:t>
            </a:r>
            <a:endParaRPr/>
          </a:p>
        </p:txBody>
      </p:sp>
      <p:sp>
        <p:nvSpPr>
          <p:cNvPr id="605" name="Google Shape;605;p46"/>
          <p:cNvSpPr/>
          <p:nvPr/>
        </p:nvSpPr>
        <p:spPr>
          <a:xfrm>
            <a:off x="6892025" y="17404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Decode</a:t>
            </a:r>
            <a:endParaRPr/>
          </a:p>
        </p:txBody>
      </p:sp>
      <p:sp>
        <p:nvSpPr>
          <p:cNvPr id="606" name="Google Shape;606;p46"/>
          <p:cNvSpPr/>
          <p:nvPr/>
        </p:nvSpPr>
        <p:spPr>
          <a:xfrm>
            <a:off x="6892025" y="23500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Execute</a:t>
            </a:r>
            <a:endParaRPr/>
          </a:p>
        </p:txBody>
      </p:sp>
      <p:sp>
        <p:nvSpPr>
          <p:cNvPr id="607" name="Google Shape;607;p46"/>
          <p:cNvSpPr/>
          <p:nvPr/>
        </p:nvSpPr>
        <p:spPr>
          <a:xfrm>
            <a:off x="6892025" y="29596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Writeback</a:t>
            </a:r>
            <a:endParaRPr/>
          </a:p>
        </p:txBody>
      </p:sp>
      <p:sp>
        <p:nvSpPr>
          <p:cNvPr id="608" name="Google Shape;608;p46"/>
          <p:cNvSpPr txBox="1"/>
          <p:nvPr/>
        </p:nvSpPr>
        <p:spPr>
          <a:xfrm>
            <a:off x="8073000" y="23922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Jal func2</a:t>
            </a:r>
            <a:endParaRPr sz="1800"/>
          </a:p>
        </p:txBody>
      </p:sp>
      <p:sp>
        <p:nvSpPr>
          <p:cNvPr id="609" name="Google Shape;609;p46"/>
          <p:cNvSpPr txBox="1"/>
          <p:nvPr/>
        </p:nvSpPr>
        <p:spPr>
          <a:xfrm>
            <a:off x="8149200" y="17064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nop</a:t>
            </a:r>
            <a:endParaRPr sz="1800"/>
          </a:p>
        </p:txBody>
      </p:sp>
      <p:sp>
        <p:nvSpPr>
          <p:cNvPr id="610" name="Google Shape;610;p46"/>
          <p:cNvSpPr txBox="1"/>
          <p:nvPr/>
        </p:nvSpPr>
        <p:spPr>
          <a:xfrm>
            <a:off x="8149200" y="10206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nop</a:t>
            </a:r>
            <a:endParaRPr sz="1800"/>
          </a:p>
        </p:txBody>
      </p:sp>
      <p:sp>
        <p:nvSpPr>
          <p:cNvPr id="611" name="Google Shape;611;p46"/>
          <p:cNvSpPr txBox="1"/>
          <p:nvPr/>
        </p:nvSpPr>
        <p:spPr>
          <a:xfrm>
            <a:off x="6632800" y="3809225"/>
            <a:ext cx="1721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rgbClr val="FF0000"/>
                </a:solidFill>
              </a:rPr>
              <a:t>Branch Flush</a:t>
            </a:r>
            <a:endParaRPr sz="1800">
              <a:solidFill>
                <a:srgbClr val="FF0000"/>
              </a:solidFill>
            </a:endParaRPr>
          </a:p>
        </p:txBody>
      </p:sp>
      <p:pic>
        <p:nvPicPr>
          <p:cNvPr id="612" name="Google Shape;612;p46"/>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616" name="Shape 616"/>
        <p:cNvGrpSpPr/>
        <p:nvPr/>
      </p:nvGrpSpPr>
      <p:grpSpPr>
        <a:xfrm>
          <a:off x="0" y="0"/>
          <a:ext cx="0" cy="0"/>
          <a:chOff x="0" y="0"/>
          <a:chExt cx="0" cy="0"/>
        </a:xfrm>
      </p:grpSpPr>
      <p:sp>
        <p:nvSpPr>
          <p:cNvPr id="617" name="Google Shape;617;p47"/>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618" name="Google Shape;618;p47"/>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Branch Predictor Call and Return Example</a:t>
            </a:r>
            <a:endParaRPr sz="2200">
              <a:solidFill>
                <a:schemeClr val="lt1"/>
              </a:solidFill>
            </a:endParaRPr>
          </a:p>
        </p:txBody>
      </p:sp>
      <p:sp>
        <p:nvSpPr>
          <p:cNvPr id="619" name="Google Shape;619;p47"/>
          <p:cNvSpPr txBox="1"/>
          <p:nvPr/>
        </p:nvSpPr>
        <p:spPr>
          <a:xfrm>
            <a:off x="779775" y="972350"/>
            <a:ext cx="6804000" cy="4617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t># Main function</a:t>
            </a:r>
            <a:endParaRPr sz="1600"/>
          </a:p>
          <a:p>
            <a:pPr indent="0" lvl="0" marL="0" rtl="0" algn="l">
              <a:spcBef>
                <a:spcPts val="0"/>
              </a:spcBef>
              <a:spcAft>
                <a:spcPts val="0"/>
              </a:spcAft>
              <a:buNone/>
            </a:pPr>
            <a:r>
              <a:rPr lang="en" sz="1600"/>
              <a:t>Main:</a:t>
            </a:r>
            <a:endParaRPr sz="1600"/>
          </a:p>
          <a:p>
            <a:pPr indent="0" lvl="0" marL="0" rtl="0" algn="l">
              <a:spcBef>
                <a:spcPts val="0"/>
              </a:spcBef>
              <a:spcAft>
                <a:spcPts val="0"/>
              </a:spcAft>
              <a:buNone/>
            </a:pPr>
            <a:r>
              <a:rPr lang="en" sz="1600"/>
              <a:t>    </a:t>
            </a:r>
            <a:r>
              <a:rPr lang="en" sz="1600">
                <a:solidFill>
                  <a:schemeClr val="dk1"/>
                </a:solidFill>
              </a:rPr>
              <a:t>jal   func1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jal   func1 # Jump to func (stores return in ra)</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ecall              # Exit program  </a:t>
            </a:r>
            <a:endParaRPr sz="1600">
              <a:solidFill>
                <a:schemeClr val="dk1"/>
              </a:solidFill>
            </a:endParaRPr>
          </a:p>
          <a:p>
            <a:pPr indent="0" lvl="0" marL="0" rtl="0" algn="l">
              <a:spcBef>
                <a:spcPts val="0"/>
              </a:spcBef>
              <a:spcAft>
                <a:spcPts val="0"/>
              </a:spcAft>
              <a:buNone/>
            </a:pPr>
            <a:r>
              <a:rPr lang="en" sz="1600"/>
              <a:t>func1:   </a:t>
            </a:r>
            <a:endParaRPr sz="1600"/>
          </a:p>
          <a:p>
            <a:pPr indent="0" lvl="0" marL="0" rtl="0" algn="l">
              <a:spcBef>
                <a:spcPts val="0"/>
              </a:spcBef>
              <a:spcAft>
                <a:spcPts val="0"/>
              </a:spcAft>
              <a:buNone/>
            </a:pPr>
            <a:r>
              <a:rPr lang="en" sz="1600"/>
              <a:t>    jal   func2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jr    ra           # Jump back to return address  </a:t>
            </a:r>
            <a:endParaRPr sz="1600">
              <a:solidFill>
                <a:schemeClr val="dk1"/>
              </a:solidFill>
            </a:endParaRPr>
          </a:p>
          <a:p>
            <a:pPr indent="0" lvl="0" marL="0" rtl="0" algn="l">
              <a:spcBef>
                <a:spcPts val="0"/>
              </a:spcBef>
              <a:spcAft>
                <a:spcPts val="0"/>
              </a:spcAft>
              <a:buNone/>
            </a:pPr>
            <a:r>
              <a:rPr lang="en" sz="1600"/>
              <a:t>func2:  </a:t>
            </a:r>
            <a:endParaRPr sz="1600"/>
          </a:p>
          <a:p>
            <a:pPr indent="0" lvl="0" marL="0" rtl="0" algn="l">
              <a:spcBef>
                <a:spcPts val="0"/>
              </a:spcBef>
              <a:spcAft>
                <a:spcPts val="0"/>
              </a:spcAft>
              <a:buNone/>
            </a:pPr>
            <a:r>
              <a:rPr lang="en" sz="1600"/>
              <a:t>    # PC = 0x1020 (Example Address)  </a:t>
            </a:r>
            <a:endParaRPr sz="1600"/>
          </a:p>
          <a:p>
            <a:pPr indent="0" lvl="0" marL="0" rtl="0" algn="l">
              <a:spcBef>
                <a:spcPts val="0"/>
              </a:spcBef>
              <a:spcAft>
                <a:spcPts val="0"/>
              </a:spcAft>
              <a:buNone/>
            </a:pPr>
            <a:r>
              <a:rPr lang="en" sz="1600"/>
              <a:t>    jr    ra           # Jump back to return address  </a:t>
            </a:r>
            <a:r>
              <a:rPr lang="en" sz="1600">
                <a:solidFill>
                  <a:schemeClr val="dk1"/>
                </a:solidFill>
              </a:rPr>
              <a:t>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t/>
            </a:r>
            <a:endParaRPr sz="1600"/>
          </a:p>
        </p:txBody>
      </p:sp>
      <p:sp>
        <p:nvSpPr>
          <p:cNvPr id="620" name="Google Shape;620;p47"/>
          <p:cNvSpPr/>
          <p:nvPr/>
        </p:nvSpPr>
        <p:spPr>
          <a:xfrm>
            <a:off x="576975" y="4308175"/>
            <a:ext cx="279000" cy="1881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21" name="Google Shape;621;p47"/>
          <p:cNvSpPr/>
          <p:nvPr/>
        </p:nvSpPr>
        <p:spPr>
          <a:xfrm>
            <a:off x="6892025" y="11308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Fetch</a:t>
            </a:r>
            <a:endParaRPr/>
          </a:p>
        </p:txBody>
      </p:sp>
      <p:sp>
        <p:nvSpPr>
          <p:cNvPr id="622" name="Google Shape;622;p47"/>
          <p:cNvSpPr/>
          <p:nvPr/>
        </p:nvSpPr>
        <p:spPr>
          <a:xfrm>
            <a:off x="6892025" y="17404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Decode</a:t>
            </a:r>
            <a:endParaRPr/>
          </a:p>
        </p:txBody>
      </p:sp>
      <p:sp>
        <p:nvSpPr>
          <p:cNvPr id="623" name="Google Shape;623;p47"/>
          <p:cNvSpPr/>
          <p:nvPr/>
        </p:nvSpPr>
        <p:spPr>
          <a:xfrm>
            <a:off x="6892025" y="23500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Execute</a:t>
            </a:r>
            <a:endParaRPr/>
          </a:p>
        </p:txBody>
      </p:sp>
      <p:sp>
        <p:nvSpPr>
          <p:cNvPr id="624" name="Google Shape;624;p47"/>
          <p:cNvSpPr/>
          <p:nvPr/>
        </p:nvSpPr>
        <p:spPr>
          <a:xfrm>
            <a:off x="6892025" y="29596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Writeback</a:t>
            </a:r>
            <a:endParaRPr/>
          </a:p>
        </p:txBody>
      </p:sp>
      <p:sp>
        <p:nvSpPr>
          <p:cNvPr id="625" name="Google Shape;625;p47"/>
          <p:cNvSpPr txBox="1"/>
          <p:nvPr/>
        </p:nvSpPr>
        <p:spPr>
          <a:xfrm>
            <a:off x="8054800" y="29256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Jal func2</a:t>
            </a:r>
            <a:endParaRPr sz="1800"/>
          </a:p>
        </p:txBody>
      </p:sp>
      <p:sp>
        <p:nvSpPr>
          <p:cNvPr id="626" name="Google Shape;626;p47"/>
          <p:cNvSpPr txBox="1"/>
          <p:nvPr/>
        </p:nvSpPr>
        <p:spPr>
          <a:xfrm>
            <a:off x="8149200" y="10206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Jr ra</a:t>
            </a:r>
            <a:endParaRPr sz="1800"/>
          </a:p>
        </p:txBody>
      </p:sp>
      <p:pic>
        <p:nvPicPr>
          <p:cNvPr id="627" name="Google Shape;627;p47"/>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631" name="Shape 631"/>
        <p:cNvGrpSpPr/>
        <p:nvPr/>
      </p:nvGrpSpPr>
      <p:grpSpPr>
        <a:xfrm>
          <a:off x="0" y="0"/>
          <a:ext cx="0" cy="0"/>
          <a:chOff x="0" y="0"/>
          <a:chExt cx="0" cy="0"/>
        </a:xfrm>
      </p:grpSpPr>
      <p:sp>
        <p:nvSpPr>
          <p:cNvPr id="632" name="Google Shape;632;p48"/>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633" name="Google Shape;633;p48"/>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Branch Predictor Call and Return Example</a:t>
            </a:r>
            <a:endParaRPr sz="2200">
              <a:solidFill>
                <a:schemeClr val="lt1"/>
              </a:solidFill>
            </a:endParaRPr>
          </a:p>
        </p:txBody>
      </p:sp>
      <p:sp>
        <p:nvSpPr>
          <p:cNvPr id="634" name="Google Shape;634;p48"/>
          <p:cNvSpPr txBox="1"/>
          <p:nvPr/>
        </p:nvSpPr>
        <p:spPr>
          <a:xfrm>
            <a:off x="779775" y="972350"/>
            <a:ext cx="6804000" cy="4617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t># Main function</a:t>
            </a:r>
            <a:endParaRPr sz="1600"/>
          </a:p>
          <a:p>
            <a:pPr indent="0" lvl="0" marL="0" rtl="0" algn="l">
              <a:spcBef>
                <a:spcPts val="0"/>
              </a:spcBef>
              <a:spcAft>
                <a:spcPts val="0"/>
              </a:spcAft>
              <a:buNone/>
            </a:pPr>
            <a:r>
              <a:rPr lang="en" sz="1600"/>
              <a:t>Main:</a:t>
            </a:r>
            <a:endParaRPr sz="1600"/>
          </a:p>
          <a:p>
            <a:pPr indent="0" lvl="0" marL="0" rtl="0" algn="l">
              <a:spcBef>
                <a:spcPts val="0"/>
              </a:spcBef>
              <a:spcAft>
                <a:spcPts val="0"/>
              </a:spcAft>
              <a:buNone/>
            </a:pPr>
            <a:r>
              <a:rPr lang="en" sz="1600"/>
              <a:t>    </a:t>
            </a:r>
            <a:r>
              <a:rPr lang="en" sz="1600">
                <a:solidFill>
                  <a:schemeClr val="dk1"/>
                </a:solidFill>
              </a:rPr>
              <a:t>jal   func1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jal   func1 # Jump to func (stores return in ra)</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ecall              # Exit program  </a:t>
            </a:r>
            <a:endParaRPr sz="1600">
              <a:solidFill>
                <a:schemeClr val="dk1"/>
              </a:solidFill>
            </a:endParaRPr>
          </a:p>
          <a:p>
            <a:pPr indent="0" lvl="0" marL="0" rtl="0" algn="l">
              <a:spcBef>
                <a:spcPts val="0"/>
              </a:spcBef>
              <a:spcAft>
                <a:spcPts val="0"/>
              </a:spcAft>
              <a:buNone/>
            </a:pPr>
            <a:r>
              <a:rPr lang="en" sz="1600"/>
              <a:t>func1:   </a:t>
            </a:r>
            <a:endParaRPr sz="1600"/>
          </a:p>
          <a:p>
            <a:pPr indent="0" lvl="0" marL="0" rtl="0" algn="l">
              <a:spcBef>
                <a:spcPts val="0"/>
              </a:spcBef>
              <a:spcAft>
                <a:spcPts val="0"/>
              </a:spcAft>
              <a:buNone/>
            </a:pPr>
            <a:r>
              <a:rPr lang="en" sz="1600"/>
              <a:t>    jal   func2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jr    ra           # Jump back to return address  </a:t>
            </a:r>
            <a:endParaRPr sz="1600">
              <a:solidFill>
                <a:schemeClr val="dk1"/>
              </a:solidFill>
            </a:endParaRPr>
          </a:p>
          <a:p>
            <a:pPr indent="0" lvl="0" marL="0" rtl="0" algn="l">
              <a:spcBef>
                <a:spcPts val="0"/>
              </a:spcBef>
              <a:spcAft>
                <a:spcPts val="0"/>
              </a:spcAft>
              <a:buNone/>
            </a:pPr>
            <a:r>
              <a:rPr lang="en" sz="1600"/>
              <a:t>func2:  </a:t>
            </a:r>
            <a:endParaRPr sz="1600"/>
          </a:p>
          <a:p>
            <a:pPr indent="0" lvl="0" marL="0" rtl="0" algn="l">
              <a:spcBef>
                <a:spcPts val="0"/>
              </a:spcBef>
              <a:spcAft>
                <a:spcPts val="0"/>
              </a:spcAft>
              <a:buNone/>
            </a:pPr>
            <a:r>
              <a:rPr lang="en" sz="1600"/>
              <a:t>    # PC = 0x1020 (Example Address)  </a:t>
            </a:r>
            <a:endParaRPr sz="1600"/>
          </a:p>
          <a:p>
            <a:pPr indent="0" lvl="0" marL="0" rtl="0" algn="l">
              <a:spcBef>
                <a:spcPts val="0"/>
              </a:spcBef>
              <a:spcAft>
                <a:spcPts val="0"/>
              </a:spcAft>
              <a:buNone/>
            </a:pPr>
            <a:r>
              <a:rPr lang="en" sz="1600"/>
              <a:t>    jr    ra           # Jump back to return address  </a:t>
            </a:r>
            <a:r>
              <a:rPr lang="en" sz="1600">
                <a:solidFill>
                  <a:schemeClr val="dk1"/>
                </a:solidFill>
              </a:rPr>
              <a:t>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t/>
            </a:r>
            <a:endParaRPr sz="1600"/>
          </a:p>
        </p:txBody>
      </p:sp>
      <p:sp>
        <p:nvSpPr>
          <p:cNvPr id="635" name="Google Shape;635;p48"/>
          <p:cNvSpPr/>
          <p:nvPr/>
        </p:nvSpPr>
        <p:spPr>
          <a:xfrm>
            <a:off x="576975" y="4765375"/>
            <a:ext cx="279000" cy="1881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36" name="Google Shape;636;p48"/>
          <p:cNvSpPr/>
          <p:nvPr/>
        </p:nvSpPr>
        <p:spPr>
          <a:xfrm>
            <a:off x="6892025" y="11308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Fetch</a:t>
            </a:r>
            <a:endParaRPr/>
          </a:p>
        </p:txBody>
      </p:sp>
      <p:sp>
        <p:nvSpPr>
          <p:cNvPr id="637" name="Google Shape;637;p48"/>
          <p:cNvSpPr/>
          <p:nvPr/>
        </p:nvSpPr>
        <p:spPr>
          <a:xfrm>
            <a:off x="6892025" y="17404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Decode</a:t>
            </a:r>
            <a:endParaRPr/>
          </a:p>
        </p:txBody>
      </p:sp>
      <p:sp>
        <p:nvSpPr>
          <p:cNvPr id="638" name="Google Shape;638;p48"/>
          <p:cNvSpPr/>
          <p:nvPr/>
        </p:nvSpPr>
        <p:spPr>
          <a:xfrm>
            <a:off x="6892025" y="23500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Execute</a:t>
            </a:r>
            <a:endParaRPr/>
          </a:p>
        </p:txBody>
      </p:sp>
      <p:sp>
        <p:nvSpPr>
          <p:cNvPr id="639" name="Google Shape;639;p48"/>
          <p:cNvSpPr/>
          <p:nvPr/>
        </p:nvSpPr>
        <p:spPr>
          <a:xfrm>
            <a:off x="6892025" y="29596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Writeback</a:t>
            </a:r>
            <a:endParaRPr/>
          </a:p>
        </p:txBody>
      </p:sp>
      <p:sp>
        <p:nvSpPr>
          <p:cNvPr id="640" name="Google Shape;640;p48"/>
          <p:cNvSpPr txBox="1"/>
          <p:nvPr/>
        </p:nvSpPr>
        <p:spPr>
          <a:xfrm>
            <a:off x="8054800" y="29256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Jal func2</a:t>
            </a:r>
            <a:endParaRPr sz="1800"/>
          </a:p>
        </p:txBody>
      </p:sp>
      <p:sp>
        <p:nvSpPr>
          <p:cNvPr id="641" name="Google Shape;641;p48"/>
          <p:cNvSpPr txBox="1"/>
          <p:nvPr/>
        </p:nvSpPr>
        <p:spPr>
          <a:xfrm>
            <a:off x="8149200" y="22398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Jr ra</a:t>
            </a:r>
            <a:endParaRPr sz="1800"/>
          </a:p>
        </p:txBody>
      </p:sp>
      <p:sp>
        <p:nvSpPr>
          <p:cNvPr id="642" name="Google Shape;642;p48"/>
          <p:cNvSpPr txBox="1"/>
          <p:nvPr/>
        </p:nvSpPr>
        <p:spPr>
          <a:xfrm>
            <a:off x="6608525" y="3755725"/>
            <a:ext cx="22311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rgbClr val="FF0000"/>
                </a:solidFill>
              </a:rPr>
              <a:t>The instruction is return and the address is written in RAS block</a:t>
            </a:r>
            <a:endParaRPr sz="1800">
              <a:solidFill>
                <a:srgbClr val="FF0000"/>
              </a:solidFill>
            </a:endParaRPr>
          </a:p>
        </p:txBody>
      </p:sp>
      <p:sp>
        <p:nvSpPr>
          <p:cNvPr id="643" name="Google Shape;643;p48"/>
          <p:cNvSpPr txBox="1"/>
          <p:nvPr/>
        </p:nvSpPr>
        <p:spPr>
          <a:xfrm>
            <a:off x="8149200" y="10968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nop</a:t>
            </a:r>
            <a:endParaRPr sz="1800"/>
          </a:p>
        </p:txBody>
      </p:sp>
      <p:sp>
        <p:nvSpPr>
          <p:cNvPr id="644" name="Google Shape;644;p48"/>
          <p:cNvSpPr txBox="1"/>
          <p:nvPr/>
        </p:nvSpPr>
        <p:spPr>
          <a:xfrm>
            <a:off x="8149200" y="17064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nop</a:t>
            </a:r>
            <a:endParaRPr sz="1800"/>
          </a:p>
        </p:txBody>
      </p:sp>
      <p:pic>
        <p:nvPicPr>
          <p:cNvPr id="645" name="Google Shape;645;p48"/>
          <p:cNvPicPr preferRelativeResize="0"/>
          <p:nvPr/>
        </p:nvPicPr>
        <p:blipFill>
          <a:blip r:embed="rId3">
            <a:alphaModFix/>
          </a:blip>
          <a:stretch>
            <a:fillRect/>
          </a:stretch>
        </p:blipFill>
        <p:spPr>
          <a:xfrm>
            <a:off x="13075" y="4928169"/>
            <a:ext cx="548701" cy="215331"/>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649" name="Shape 649"/>
        <p:cNvGrpSpPr/>
        <p:nvPr/>
      </p:nvGrpSpPr>
      <p:grpSpPr>
        <a:xfrm>
          <a:off x="0" y="0"/>
          <a:ext cx="0" cy="0"/>
          <a:chOff x="0" y="0"/>
          <a:chExt cx="0" cy="0"/>
        </a:xfrm>
      </p:grpSpPr>
      <p:sp>
        <p:nvSpPr>
          <p:cNvPr id="650" name="Google Shape;650;p49"/>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651" name="Google Shape;651;p49"/>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Branch Predictor Call and Return Example</a:t>
            </a:r>
            <a:endParaRPr sz="2200">
              <a:solidFill>
                <a:schemeClr val="lt1"/>
              </a:solidFill>
            </a:endParaRPr>
          </a:p>
        </p:txBody>
      </p:sp>
      <p:sp>
        <p:nvSpPr>
          <p:cNvPr id="652" name="Google Shape;652;p49"/>
          <p:cNvSpPr txBox="1"/>
          <p:nvPr/>
        </p:nvSpPr>
        <p:spPr>
          <a:xfrm>
            <a:off x="779775" y="972350"/>
            <a:ext cx="6804000" cy="4617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t># Main function</a:t>
            </a:r>
            <a:endParaRPr sz="1600"/>
          </a:p>
          <a:p>
            <a:pPr indent="0" lvl="0" marL="0" rtl="0" algn="l">
              <a:spcBef>
                <a:spcPts val="0"/>
              </a:spcBef>
              <a:spcAft>
                <a:spcPts val="0"/>
              </a:spcAft>
              <a:buNone/>
            </a:pPr>
            <a:r>
              <a:rPr lang="en" sz="1600"/>
              <a:t>Main:</a:t>
            </a:r>
            <a:endParaRPr sz="1600"/>
          </a:p>
          <a:p>
            <a:pPr indent="0" lvl="0" marL="0" rtl="0" algn="l">
              <a:spcBef>
                <a:spcPts val="0"/>
              </a:spcBef>
              <a:spcAft>
                <a:spcPts val="0"/>
              </a:spcAft>
              <a:buNone/>
            </a:pPr>
            <a:r>
              <a:rPr lang="en" sz="1600"/>
              <a:t>    </a:t>
            </a:r>
            <a:r>
              <a:rPr lang="en" sz="1600">
                <a:solidFill>
                  <a:schemeClr val="dk1"/>
                </a:solidFill>
              </a:rPr>
              <a:t>jal   func1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jal   func1 # Jump to func (stores return in ra)</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ecall              # Exit program  </a:t>
            </a:r>
            <a:endParaRPr sz="1600">
              <a:solidFill>
                <a:schemeClr val="dk1"/>
              </a:solidFill>
            </a:endParaRPr>
          </a:p>
          <a:p>
            <a:pPr indent="0" lvl="0" marL="0" rtl="0" algn="l">
              <a:spcBef>
                <a:spcPts val="0"/>
              </a:spcBef>
              <a:spcAft>
                <a:spcPts val="0"/>
              </a:spcAft>
              <a:buNone/>
            </a:pPr>
            <a:r>
              <a:rPr lang="en" sz="1600"/>
              <a:t>func1:   </a:t>
            </a:r>
            <a:endParaRPr sz="1600"/>
          </a:p>
          <a:p>
            <a:pPr indent="0" lvl="0" marL="0" rtl="0" algn="l">
              <a:spcBef>
                <a:spcPts val="0"/>
              </a:spcBef>
              <a:spcAft>
                <a:spcPts val="0"/>
              </a:spcAft>
              <a:buNone/>
            </a:pPr>
            <a:r>
              <a:rPr lang="en" sz="1600"/>
              <a:t>    jal   func2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jr    ra           # Jump back to return address  </a:t>
            </a:r>
            <a:endParaRPr sz="1600">
              <a:solidFill>
                <a:schemeClr val="dk1"/>
              </a:solidFill>
            </a:endParaRPr>
          </a:p>
          <a:p>
            <a:pPr indent="0" lvl="0" marL="0" rtl="0" algn="l">
              <a:spcBef>
                <a:spcPts val="0"/>
              </a:spcBef>
              <a:spcAft>
                <a:spcPts val="0"/>
              </a:spcAft>
              <a:buNone/>
            </a:pPr>
            <a:r>
              <a:rPr lang="en" sz="1600"/>
              <a:t>func2:  </a:t>
            </a:r>
            <a:endParaRPr sz="1600"/>
          </a:p>
          <a:p>
            <a:pPr indent="0" lvl="0" marL="0" rtl="0" algn="l">
              <a:spcBef>
                <a:spcPts val="0"/>
              </a:spcBef>
              <a:spcAft>
                <a:spcPts val="0"/>
              </a:spcAft>
              <a:buNone/>
            </a:pPr>
            <a:r>
              <a:rPr lang="en" sz="1600"/>
              <a:t>    # PC = 0x1020 (Example Address)  </a:t>
            </a:r>
            <a:endParaRPr sz="1600"/>
          </a:p>
          <a:p>
            <a:pPr indent="0" lvl="0" marL="0" rtl="0" algn="l">
              <a:spcBef>
                <a:spcPts val="0"/>
              </a:spcBef>
              <a:spcAft>
                <a:spcPts val="0"/>
              </a:spcAft>
              <a:buNone/>
            </a:pPr>
            <a:r>
              <a:rPr lang="en" sz="1600"/>
              <a:t>    jr    ra           # Jump back to return address  </a:t>
            </a:r>
            <a:r>
              <a:rPr lang="en" sz="1600">
                <a:solidFill>
                  <a:schemeClr val="dk1"/>
                </a:solidFill>
              </a:rPr>
              <a:t>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t/>
            </a:r>
            <a:endParaRPr sz="1600"/>
          </a:p>
        </p:txBody>
      </p:sp>
      <p:sp>
        <p:nvSpPr>
          <p:cNvPr id="653" name="Google Shape;653;p49"/>
          <p:cNvSpPr/>
          <p:nvPr/>
        </p:nvSpPr>
        <p:spPr>
          <a:xfrm>
            <a:off x="619425" y="1843225"/>
            <a:ext cx="279000" cy="1881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54" name="Google Shape;654;p49"/>
          <p:cNvSpPr/>
          <p:nvPr/>
        </p:nvSpPr>
        <p:spPr>
          <a:xfrm>
            <a:off x="6892025" y="11308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Fetch</a:t>
            </a:r>
            <a:endParaRPr/>
          </a:p>
        </p:txBody>
      </p:sp>
      <p:sp>
        <p:nvSpPr>
          <p:cNvPr id="655" name="Google Shape;655;p49"/>
          <p:cNvSpPr/>
          <p:nvPr/>
        </p:nvSpPr>
        <p:spPr>
          <a:xfrm>
            <a:off x="6892025" y="17404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Decode</a:t>
            </a:r>
            <a:endParaRPr/>
          </a:p>
        </p:txBody>
      </p:sp>
      <p:sp>
        <p:nvSpPr>
          <p:cNvPr id="656" name="Google Shape;656;p49"/>
          <p:cNvSpPr/>
          <p:nvPr/>
        </p:nvSpPr>
        <p:spPr>
          <a:xfrm>
            <a:off x="6892025" y="23500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Execute</a:t>
            </a:r>
            <a:endParaRPr/>
          </a:p>
        </p:txBody>
      </p:sp>
      <p:sp>
        <p:nvSpPr>
          <p:cNvPr id="657" name="Google Shape;657;p49"/>
          <p:cNvSpPr/>
          <p:nvPr/>
        </p:nvSpPr>
        <p:spPr>
          <a:xfrm>
            <a:off x="6892025" y="29596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Writeback</a:t>
            </a:r>
            <a:endParaRPr/>
          </a:p>
        </p:txBody>
      </p:sp>
      <p:sp>
        <p:nvSpPr>
          <p:cNvPr id="658" name="Google Shape;658;p49"/>
          <p:cNvSpPr txBox="1"/>
          <p:nvPr/>
        </p:nvSpPr>
        <p:spPr>
          <a:xfrm>
            <a:off x="8054800" y="10968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Jal func1</a:t>
            </a:r>
            <a:endParaRPr sz="1800"/>
          </a:p>
        </p:txBody>
      </p:sp>
      <p:pic>
        <p:nvPicPr>
          <p:cNvPr id="659" name="Google Shape;659;p49"/>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663" name="Shape 663"/>
        <p:cNvGrpSpPr/>
        <p:nvPr/>
      </p:nvGrpSpPr>
      <p:grpSpPr>
        <a:xfrm>
          <a:off x="0" y="0"/>
          <a:ext cx="0" cy="0"/>
          <a:chOff x="0" y="0"/>
          <a:chExt cx="0" cy="0"/>
        </a:xfrm>
      </p:grpSpPr>
      <p:sp>
        <p:nvSpPr>
          <p:cNvPr id="664" name="Google Shape;664;p50"/>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665" name="Google Shape;665;p50"/>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Branch Predictor Call and Return Example</a:t>
            </a:r>
            <a:endParaRPr sz="2200">
              <a:solidFill>
                <a:schemeClr val="lt1"/>
              </a:solidFill>
            </a:endParaRPr>
          </a:p>
        </p:txBody>
      </p:sp>
      <p:sp>
        <p:nvSpPr>
          <p:cNvPr id="666" name="Google Shape;666;p50"/>
          <p:cNvSpPr txBox="1"/>
          <p:nvPr/>
        </p:nvSpPr>
        <p:spPr>
          <a:xfrm>
            <a:off x="779775" y="972350"/>
            <a:ext cx="6804000" cy="4617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t># Main function</a:t>
            </a:r>
            <a:endParaRPr sz="1600"/>
          </a:p>
          <a:p>
            <a:pPr indent="0" lvl="0" marL="0" rtl="0" algn="l">
              <a:spcBef>
                <a:spcPts val="0"/>
              </a:spcBef>
              <a:spcAft>
                <a:spcPts val="0"/>
              </a:spcAft>
              <a:buNone/>
            </a:pPr>
            <a:r>
              <a:rPr lang="en" sz="1600"/>
              <a:t>Main:</a:t>
            </a:r>
            <a:endParaRPr sz="1600"/>
          </a:p>
          <a:p>
            <a:pPr indent="0" lvl="0" marL="0" rtl="0" algn="l">
              <a:spcBef>
                <a:spcPts val="0"/>
              </a:spcBef>
              <a:spcAft>
                <a:spcPts val="0"/>
              </a:spcAft>
              <a:buNone/>
            </a:pPr>
            <a:r>
              <a:rPr lang="en" sz="1600"/>
              <a:t>    </a:t>
            </a:r>
            <a:r>
              <a:rPr lang="en" sz="1600">
                <a:solidFill>
                  <a:schemeClr val="dk1"/>
                </a:solidFill>
              </a:rPr>
              <a:t>jal   func1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jal   func1 # Jump to func (stores return in ra)</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ecall              # Exit program  </a:t>
            </a:r>
            <a:endParaRPr sz="1600">
              <a:solidFill>
                <a:schemeClr val="dk1"/>
              </a:solidFill>
            </a:endParaRPr>
          </a:p>
          <a:p>
            <a:pPr indent="0" lvl="0" marL="0" rtl="0" algn="l">
              <a:spcBef>
                <a:spcPts val="0"/>
              </a:spcBef>
              <a:spcAft>
                <a:spcPts val="0"/>
              </a:spcAft>
              <a:buNone/>
            </a:pPr>
            <a:r>
              <a:rPr lang="en" sz="1600"/>
              <a:t>func1:   </a:t>
            </a:r>
            <a:endParaRPr sz="1600"/>
          </a:p>
          <a:p>
            <a:pPr indent="0" lvl="0" marL="0" rtl="0" algn="l">
              <a:spcBef>
                <a:spcPts val="0"/>
              </a:spcBef>
              <a:spcAft>
                <a:spcPts val="0"/>
              </a:spcAft>
              <a:buNone/>
            </a:pPr>
            <a:r>
              <a:rPr lang="en" sz="1600"/>
              <a:t>    jal   func2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jr    ra           # Jump back to return address  </a:t>
            </a:r>
            <a:endParaRPr sz="1600">
              <a:solidFill>
                <a:schemeClr val="dk1"/>
              </a:solidFill>
            </a:endParaRPr>
          </a:p>
          <a:p>
            <a:pPr indent="0" lvl="0" marL="0" rtl="0" algn="l">
              <a:spcBef>
                <a:spcPts val="0"/>
              </a:spcBef>
              <a:spcAft>
                <a:spcPts val="0"/>
              </a:spcAft>
              <a:buNone/>
            </a:pPr>
            <a:r>
              <a:rPr lang="en" sz="1600"/>
              <a:t>func2:  </a:t>
            </a:r>
            <a:endParaRPr sz="1600"/>
          </a:p>
          <a:p>
            <a:pPr indent="0" lvl="0" marL="0" rtl="0" algn="l">
              <a:spcBef>
                <a:spcPts val="0"/>
              </a:spcBef>
              <a:spcAft>
                <a:spcPts val="0"/>
              </a:spcAft>
              <a:buNone/>
            </a:pPr>
            <a:r>
              <a:rPr lang="en" sz="1600"/>
              <a:t>    # PC = 0x1020 (Example Address)  </a:t>
            </a:r>
            <a:endParaRPr sz="1600"/>
          </a:p>
          <a:p>
            <a:pPr indent="0" lvl="0" marL="0" rtl="0" algn="l">
              <a:spcBef>
                <a:spcPts val="0"/>
              </a:spcBef>
              <a:spcAft>
                <a:spcPts val="0"/>
              </a:spcAft>
              <a:buNone/>
            </a:pPr>
            <a:r>
              <a:rPr lang="en" sz="1600"/>
              <a:t>    jr    ra           # Jump back to return address  </a:t>
            </a:r>
            <a:r>
              <a:rPr lang="en" sz="1600">
                <a:solidFill>
                  <a:schemeClr val="dk1"/>
                </a:solidFill>
              </a:rPr>
              <a:t>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t/>
            </a:r>
            <a:endParaRPr sz="1600"/>
          </a:p>
        </p:txBody>
      </p:sp>
      <p:sp>
        <p:nvSpPr>
          <p:cNvPr id="667" name="Google Shape;667;p50"/>
          <p:cNvSpPr/>
          <p:nvPr/>
        </p:nvSpPr>
        <p:spPr>
          <a:xfrm>
            <a:off x="619425" y="1843225"/>
            <a:ext cx="279000" cy="1881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68" name="Google Shape;668;p50"/>
          <p:cNvSpPr/>
          <p:nvPr/>
        </p:nvSpPr>
        <p:spPr>
          <a:xfrm>
            <a:off x="6892025" y="11308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Fetch</a:t>
            </a:r>
            <a:endParaRPr/>
          </a:p>
        </p:txBody>
      </p:sp>
      <p:sp>
        <p:nvSpPr>
          <p:cNvPr id="669" name="Google Shape;669;p50"/>
          <p:cNvSpPr/>
          <p:nvPr/>
        </p:nvSpPr>
        <p:spPr>
          <a:xfrm>
            <a:off x="6892025" y="17404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Decode</a:t>
            </a:r>
            <a:endParaRPr/>
          </a:p>
        </p:txBody>
      </p:sp>
      <p:sp>
        <p:nvSpPr>
          <p:cNvPr id="670" name="Google Shape;670;p50"/>
          <p:cNvSpPr/>
          <p:nvPr/>
        </p:nvSpPr>
        <p:spPr>
          <a:xfrm>
            <a:off x="6892025" y="23500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Execute</a:t>
            </a:r>
            <a:endParaRPr/>
          </a:p>
        </p:txBody>
      </p:sp>
      <p:sp>
        <p:nvSpPr>
          <p:cNvPr id="671" name="Google Shape;671;p50"/>
          <p:cNvSpPr/>
          <p:nvPr/>
        </p:nvSpPr>
        <p:spPr>
          <a:xfrm>
            <a:off x="6892025" y="29596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Writeback</a:t>
            </a:r>
            <a:endParaRPr/>
          </a:p>
        </p:txBody>
      </p:sp>
      <p:sp>
        <p:nvSpPr>
          <p:cNvPr id="672" name="Google Shape;672;p50"/>
          <p:cNvSpPr txBox="1"/>
          <p:nvPr/>
        </p:nvSpPr>
        <p:spPr>
          <a:xfrm>
            <a:off x="8054800" y="17064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Jal func1</a:t>
            </a:r>
            <a:endParaRPr sz="1800"/>
          </a:p>
        </p:txBody>
      </p:sp>
      <p:sp>
        <p:nvSpPr>
          <p:cNvPr id="673" name="Google Shape;673;p50"/>
          <p:cNvSpPr txBox="1"/>
          <p:nvPr/>
        </p:nvSpPr>
        <p:spPr>
          <a:xfrm>
            <a:off x="8054800" y="10206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nop</a:t>
            </a:r>
            <a:endParaRPr sz="1800"/>
          </a:p>
        </p:txBody>
      </p:sp>
      <p:sp>
        <p:nvSpPr>
          <p:cNvPr id="674" name="Google Shape;674;p50"/>
          <p:cNvSpPr txBox="1"/>
          <p:nvPr/>
        </p:nvSpPr>
        <p:spPr>
          <a:xfrm>
            <a:off x="6523600" y="3446325"/>
            <a:ext cx="2231100" cy="156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rgbClr val="FF0000"/>
                </a:solidFill>
              </a:rPr>
              <a:t>Because we save the pc in branch predictor it is not going to use its data for jump to func1</a:t>
            </a:r>
            <a:endParaRPr sz="1800">
              <a:solidFill>
                <a:srgbClr val="FF0000"/>
              </a:solidFill>
            </a:endParaRPr>
          </a:p>
        </p:txBody>
      </p:sp>
      <p:pic>
        <p:nvPicPr>
          <p:cNvPr id="675" name="Google Shape;675;p50"/>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679" name="Shape 679"/>
        <p:cNvGrpSpPr/>
        <p:nvPr/>
      </p:nvGrpSpPr>
      <p:grpSpPr>
        <a:xfrm>
          <a:off x="0" y="0"/>
          <a:ext cx="0" cy="0"/>
          <a:chOff x="0" y="0"/>
          <a:chExt cx="0" cy="0"/>
        </a:xfrm>
      </p:grpSpPr>
      <p:sp>
        <p:nvSpPr>
          <p:cNvPr id="680" name="Google Shape;680;p51"/>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681" name="Google Shape;681;p51"/>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Branch Predictor Call and Return Example</a:t>
            </a:r>
            <a:endParaRPr sz="2200">
              <a:solidFill>
                <a:schemeClr val="lt1"/>
              </a:solidFill>
            </a:endParaRPr>
          </a:p>
        </p:txBody>
      </p:sp>
      <p:sp>
        <p:nvSpPr>
          <p:cNvPr id="682" name="Google Shape;682;p51"/>
          <p:cNvSpPr txBox="1"/>
          <p:nvPr/>
        </p:nvSpPr>
        <p:spPr>
          <a:xfrm>
            <a:off x="779775" y="972350"/>
            <a:ext cx="6804000" cy="4617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t># Main function</a:t>
            </a:r>
            <a:endParaRPr sz="1600"/>
          </a:p>
          <a:p>
            <a:pPr indent="0" lvl="0" marL="0" rtl="0" algn="l">
              <a:spcBef>
                <a:spcPts val="0"/>
              </a:spcBef>
              <a:spcAft>
                <a:spcPts val="0"/>
              </a:spcAft>
              <a:buNone/>
            </a:pPr>
            <a:r>
              <a:rPr lang="en" sz="1600"/>
              <a:t>Main:</a:t>
            </a:r>
            <a:endParaRPr sz="1600"/>
          </a:p>
          <a:p>
            <a:pPr indent="0" lvl="0" marL="0" rtl="0" algn="l">
              <a:spcBef>
                <a:spcPts val="0"/>
              </a:spcBef>
              <a:spcAft>
                <a:spcPts val="0"/>
              </a:spcAft>
              <a:buNone/>
            </a:pPr>
            <a:r>
              <a:rPr lang="en" sz="1600"/>
              <a:t>    </a:t>
            </a:r>
            <a:r>
              <a:rPr lang="en" sz="1600">
                <a:solidFill>
                  <a:schemeClr val="dk1"/>
                </a:solidFill>
              </a:rPr>
              <a:t>jal   func1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jal   func1 # Jump to func (stores return in ra)</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ecall              # Exit program  </a:t>
            </a:r>
            <a:endParaRPr sz="1600">
              <a:solidFill>
                <a:schemeClr val="dk1"/>
              </a:solidFill>
            </a:endParaRPr>
          </a:p>
          <a:p>
            <a:pPr indent="0" lvl="0" marL="0" rtl="0" algn="l">
              <a:spcBef>
                <a:spcPts val="0"/>
              </a:spcBef>
              <a:spcAft>
                <a:spcPts val="0"/>
              </a:spcAft>
              <a:buNone/>
            </a:pPr>
            <a:r>
              <a:rPr lang="en" sz="1600"/>
              <a:t>func1:   </a:t>
            </a:r>
            <a:endParaRPr sz="1600"/>
          </a:p>
          <a:p>
            <a:pPr indent="0" lvl="0" marL="0" rtl="0" algn="l">
              <a:spcBef>
                <a:spcPts val="0"/>
              </a:spcBef>
              <a:spcAft>
                <a:spcPts val="0"/>
              </a:spcAft>
              <a:buNone/>
            </a:pPr>
            <a:r>
              <a:rPr lang="en" sz="1600"/>
              <a:t>    jal   func2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jr    ra           # Jump back to return address  </a:t>
            </a:r>
            <a:endParaRPr sz="1600">
              <a:solidFill>
                <a:schemeClr val="dk1"/>
              </a:solidFill>
            </a:endParaRPr>
          </a:p>
          <a:p>
            <a:pPr indent="0" lvl="0" marL="0" rtl="0" algn="l">
              <a:spcBef>
                <a:spcPts val="0"/>
              </a:spcBef>
              <a:spcAft>
                <a:spcPts val="0"/>
              </a:spcAft>
              <a:buNone/>
            </a:pPr>
            <a:r>
              <a:rPr lang="en" sz="1600"/>
              <a:t>func2:  </a:t>
            </a:r>
            <a:endParaRPr sz="1600"/>
          </a:p>
          <a:p>
            <a:pPr indent="0" lvl="0" marL="0" rtl="0" algn="l">
              <a:spcBef>
                <a:spcPts val="0"/>
              </a:spcBef>
              <a:spcAft>
                <a:spcPts val="0"/>
              </a:spcAft>
              <a:buNone/>
            </a:pPr>
            <a:r>
              <a:rPr lang="en" sz="1600"/>
              <a:t>    # PC = 0x1020 (Example Address)  </a:t>
            </a:r>
            <a:endParaRPr sz="1600"/>
          </a:p>
          <a:p>
            <a:pPr indent="0" lvl="0" marL="0" rtl="0" algn="l">
              <a:spcBef>
                <a:spcPts val="0"/>
              </a:spcBef>
              <a:spcAft>
                <a:spcPts val="0"/>
              </a:spcAft>
              <a:buNone/>
            </a:pPr>
            <a:r>
              <a:rPr lang="en" sz="1600"/>
              <a:t>    jr    ra           # Jump back to return address  </a:t>
            </a:r>
            <a:r>
              <a:rPr lang="en" sz="1600">
                <a:solidFill>
                  <a:schemeClr val="dk1"/>
                </a:solidFill>
              </a:rPr>
              <a:t>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t/>
            </a:r>
            <a:endParaRPr sz="1600"/>
          </a:p>
        </p:txBody>
      </p:sp>
      <p:sp>
        <p:nvSpPr>
          <p:cNvPr id="683" name="Google Shape;683;p51"/>
          <p:cNvSpPr/>
          <p:nvPr/>
        </p:nvSpPr>
        <p:spPr>
          <a:xfrm>
            <a:off x="500775" y="2813925"/>
            <a:ext cx="279000" cy="1881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84" name="Google Shape;684;p51"/>
          <p:cNvSpPr/>
          <p:nvPr/>
        </p:nvSpPr>
        <p:spPr>
          <a:xfrm>
            <a:off x="6892025" y="11308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Fetch</a:t>
            </a:r>
            <a:endParaRPr/>
          </a:p>
        </p:txBody>
      </p:sp>
      <p:sp>
        <p:nvSpPr>
          <p:cNvPr id="685" name="Google Shape;685;p51"/>
          <p:cNvSpPr/>
          <p:nvPr/>
        </p:nvSpPr>
        <p:spPr>
          <a:xfrm>
            <a:off x="6892025" y="17404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Decode</a:t>
            </a:r>
            <a:endParaRPr/>
          </a:p>
        </p:txBody>
      </p:sp>
      <p:sp>
        <p:nvSpPr>
          <p:cNvPr id="686" name="Google Shape;686;p51"/>
          <p:cNvSpPr/>
          <p:nvPr/>
        </p:nvSpPr>
        <p:spPr>
          <a:xfrm>
            <a:off x="6892025" y="23500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Execute</a:t>
            </a:r>
            <a:endParaRPr/>
          </a:p>
        </p:txBody>
      </p:sp>
      <p:sp>
        <p:nvSpPr>
          <p:cNvPr id="687" name="Google Shape;687;p51"/>
          <p:cNvSpPr/>
          <p:nvPr/>
        </p:nvSpPr>
        <p:spPr>
          <a:xfrm>
            <a:off x="6892025" y="29596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Writeback</a:t>
            </a:r>
            <a:endParaRPr/>
          </a:p>
        </p:txBody>
      </p:sp>
      <p:sp>
        <p:nvSpPr>
          <p:cNvPr id="688" name="Google Shape;688;p51"/>
          <p:cNvSpPr txBox="1"/>
          <p:nvPr/>
        </p:nvSpPr>
        <p:spPr>
          <a:xfrm>
            <a:off x="8060850" y="10968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Jal func2</a:t>
            </a:r>
            <a:endParaRPr sz="1800"/>
          </a:p>
        </p:txBody>
      </p:sp>
      <p:sp>
        <p:nvSpPr>
          <p:cNvPr id="689" name="Google Shape;689;p51"/>
          <p:cNvSpPr txBox="1"/>
          <p:nvPr/>
        </p:nvSpPr>
        <p:spPr>
          <a:xfrm>
            <a:off x="6523600" y="3446325"/>
            <a:ext cx="2231100" cy="156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rgbClr val="FF0000"/>
                </a:solidFill>
              </a:rPr>
              <a:t>A push of the return address happens in the RAS because this PC is detect as call function</a:t>
            </a:r>
            <a:endParaRPr sz="1800">
              <a:solidFill>
                <a:srgbClr val="FF0000"/>
              </a:solidFill>
            </a:endParaRPr>
          </a:p>
        </p:txBody>
      </p:sp>
      <p:pic>
        <p:nvPicPr>
          <p:cNvPr id="690" name="Google Shape;690;p51"/>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694" name="Shape 694"/>
        <p:cNvGrpSpPr/>
        <p:nvPr/>
      </p:nvGrpSpPr>
      <p:grpSpPr>
        <a:xfrm>
          <a:off x="0" y="0"/>
          <a:ext cx="0" cy="0"/>
          <a:chOff x="0" y="0"/>
          <a:chExt cx="0" cy="0"/>
        </a:xfrm>
      </p:grpSpPr>
      <p:sp>
        <p:nvSpPr>
          <p:cNvPr id="695" name="Google Shape;695;p52"/>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696" name="Google Shape;696;p52"/>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Branch Predictor Call and Return Example</a:t>
            </a:r>
            <a:endParaRPr sz="2200">
              <a:solidFill>
                <a:schemeClr val="lt1"/>
              </a:solidFill>
            </a:endParaRPr>
          </a:p>
        </p:txBody>
      </p:sp>
      <p:sp>
        <p:nvSpPr>
          <p:cNvPr id="697" name="Google Shape;697;p52"/>
          <p:cNvSpPr txBox="1"/>
          <p:nvPr/>
        </p:nvSpPr>
        <p:spPr>
          <a:xfrm>
            <a:off x="779775" y="972350"/>
            <a:ext cx="6804000" cy="4617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t># Main function</a:t>
            </a:r>
            <a:endParaRPr sz="1600"/>
          </a:p>
          <a:p>
            <a:pPr indent="0" lvl="0" marL="0" rtl="0" algn="l">
              <a:spcBef>
                <a:spcPts val="0"/>
              </a:spcBef>
              <a:spcAft>
                <a:spcPts val="0"/>
              </a:spcAft>
              <a:buNone/>
            </a:pPr>
            <a:r>
              <a:rPr lang="en" sz="1600"/>
              <a:t>Main:</a:t>
            </a:r>
            <a:endParaRPr sz="1600"/>
          </a:p>
          <a:p>
            <a:pPr indent="0" lvl="0" marL="0" rtl="0" algn="l">
              <a:spcBef>
                <a:spcPts val="0"/>
              </a:spcBef>
              <a:spcAft>
                <a:spcPts val="0"/>
              </a:spcAft>
              <a:buNone/>
            </a:pPr>
            <a:r>
              <a:rPr lang="en" sz="1600"/>
              <a:t>    </a:t>
            </a:r>
            <a:r>
              <a:rPr lang="en" sz="1600">
                <a:solidFill>
                  <a:schemeClr val="dk1"/>
                </a:solidFill>
              </a:rPr>
              <a:t>jal   func1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jal   func1 # Jump to func (stores return in ra)</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ecall              # Exit program  </a:t>
            </a:r>
            <a:endParaRPr sz="1600">
              <a:solidFill>
                <a:schemeClr val="dk1"/>
              </a:solidFill>
            </a:endParaRPr>
          </a:p>
          <a:p>
            <a:pPr indent="0" lvl="0" marL="0" rtl="0" algn="l">
              <a:spcBef>
                <a:spcPts val="0"/>
              </a:spcBef>
              <a:spcAft>
                <a:spcPts val="0"/>
              </a:spcAft>
              <a:buNone/>
            </a:pPr>
            <a:r>
              <a:rPr lang="en" sz="1600"/>
              <a:t>func1:   </a:t>
            </a:r>
            <a:endParaRPr sz="1600"/>
          </a:p>
          <a:p>
            <a:pPr indent="0" lvl="0" marL="0" rtl="0" algn="l">
              <a:spcBef>
                <a:spcPts val="0"/>
              </a:spcBef>
              <a:spcAft>
                <a:spcPts val="0"/>
              </a:spcAft>
              <a:buNone/>
            </a:pPr>
            <a:r>
              <a:rPr lang="en" sz="1600"/>
              <a:t>    jal   func2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jr    ra           # Jump back to return address  </a:t>
            </a:r>
            <a:endParaRPr sz="1600">
              <a:solidFill>
                <a:schemeClr val="dk1"/>
              </a:solidFill>
            </a:endParaRPr>
          </a:p>
          <a:p>
            <a:pPr indent="0" lvl="0" marL="0" rtl="0" algn="l">
              <a:spcBef>
                <a:spcPts val="0"/>
              </a:spcBef>
              <a:spcAft>
                <a:spcPts val="0"/>
              </a:spcAft>
              <a:buNone/>
            </a:pPr>
            <a:r>
              <a:rPr lang="en" sz="1600"/>
              <a:t>func2:  </a:t>
            </a:r>
            <a:endParaRPr sz="1600"/>
          </a:p>
          <a:p>
            <a:pPr indent="0" lvl="0" marL="0" rtl="0" algn="l">
              <a:spcBef>
                <a:spcPts val="0"/>
              </a:spcBef>
              <a:spcAft>
                <a:spcPts val="0"/>
              </a:spcAft>
              <a:buNone/>
            </a:pPr>
            <a:r>
              <a:rPr lang="en" sz="1600"/>
              <a:t>    # PC = 0x1020 (Example Address)  </a:t>
            </a:r>
            <a:endParaRPr sz="1600"/>
          </a:p>
          <a:p>
            <a:pPr indent="0" lvl="0" marL="0" rtl="0" algn="l">
              <a:spcBef>
                <a:spcPts val="0"/>
              </a:spcBef>
              <a:spcAft>
                <a:spcPts val="0"/>
              </a:spcAft>
              <a:buNone/>
            </a:pPr>
            <a:r>
              <a:rPr lang="en" sz="1600"/>
              <a:t>    jr    ra           # Jump back to return address  </a:t>
            </a:r>
            <a:r>
              <a:rPr lang="en" sz="1600">
                <a:solidFill>
                  <a:schemeClr val="dk1"/>
                </a:solidFill>
              </a:rPr>
              <a:t>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t/>
            </a:r>
            <a:endParaRPr sz="1600"/>
          </a:p>
        </p:txBody>
      </p:sp>
      <p:sp>
        <p:nvSpPr>
          <p:cNvPr id="698" name="Google Shape;698;p52"/>
          <p:cNvSpPr/>
          <p:nvPr/>
        </p:nvSpPr>
        <p:spPr>
          <a:xfrm>
            <a:off x="500775" y="4261725"/>
            <a:ext cx="279000" cy="1881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99" name="Google Shape;699;p52"/>
          <p:cNvSpPr/>
          <p:nvPr/>
        </p:nvSpPr>
        <p:spPr>
          <a:xfrm>
            <a:off x="6892025" y="11308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Fetch</a:t>
            </a:r>
            <a:endParaRPr/>
          </a:p>
        </p:txBody>
      </p:sp>
      <p:sp>
        <p:nvSpPr>
          <p:cNvPr id="700" name="Google Shape;700;p52"/>
          <p:cNvSpPr/>
          <p:nvPr/>
        </p:nvSpPr>
        <p:spPr>
          <a:xfrm>
            <a:off x="6892025" y="17404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Decode</a:t>
            </a:r>
            <a:endParaRPr/>
          </a:p>
        </p:txBody>
      </p:sp>
      <p:sp>
        <p:nvSpPr>
          <p:cNvPr id="701" name="Google Shape;701;p52"/>
          <p:cNvSpPr/>
          <p:nvPr/>
        </p:nvSpPr>
        <p:spPr>
          <a:xfrm>
            <a:off x="6892025" y="23500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Execute</a:t>
            </a:r>
            <a:endParaRPr/>
          </a:p>
        </p:txBody>
      </p:sp>
      <p:sp>
        <p:nvSpPr>
          <p:cNvPr id="702" name="Google Shape;702;p52"/>
          <p:cNvSpPr/>
          <p:nvPr/>
        </p:nvSpPr>
        <p:spPr>
          <a:xfrm>
            <a:off x="6892025" y="29596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Writeback</a:t>
            </a:r>
            <a:endParaRPr/>
          </a:p>
        </p:txBody>
      </p:sp>
      <p:sp>
        <p:nvSpPr>
          <p:cNvPr id="703" name="Google Shape;703;p52"/>
          <p:cNvSpPr txBox="1"/>
          <p:nvPr/>
        </p:nvSpPr>
        <p:spPr>
          <a:xfrm>
            <a:off x="8060850" y="17064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Jal func2</a:t>
            </a:r>
            <a:endParaRPr sz="1800"/>
          </a:p>
        </p:txBody>
      </p:sp>
      <p:sp>
        <p:nvSpPr>
          <p:cNvPr id="704" name="Google Shape;704;p52"/>
          <p:cNvSpPr txBox="1"/>
          <p:nvPr/>
        </p:nvSpPr>
        <p:spPr>
          <a:xfrm>
            <a:off x="6523600" y="3446325"/>
            <a:ext cx="22311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rgbClr val="FF0000"/>
                </a:solidFill>
              </a:rPr>
              <a:t>This happens because of the branch predictor prediction</a:t>
            </a:r>
            <a:endParaRPr sz="1800">
              <a:solidFill>
                <a:srgbClr val="FF0000"/>
              </a:solidFill>
            </a:endParaRPr>
          </a:p>
        </p:txBody>
      </p:sp>
      <p:sp>
        <p:nvSpPr>
          <p:cNvPr id="705" name="Google Shape;705;p52"/>
          <p:cNvSpPr txBox="1"/>
          <p:nvPr/>
        </p:nvSpPr>
        <p:spPr>
          <a:xfrm>
            <a:off x="8060850" y="10968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Jr ra</a:t>
            </a:r>
            <a:endParaRPr sz="1800"/>
          </a:p>
        </p:txBody>
      </p:sp>
      <p:pic>
        <p:nvPicPr>
          <p:cNvPr id="706" name="Google Shape;706;p52"/>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10" name="Shape 710"/>
        <p:cNvGrpSpPr/>
        <p:nvPr/>
      </p:nvGrpSpPr>
      <p:grpSpPr>
        <a:xfrm>
          <a:off x="0" y="0"/>
          <a:ext cx="0" cy="0"/>
          <a:chOff x="0" y="0"/>
          <a:chExt cx="0" cy="0"/>
        </a:xfrm>
      </p:grpSpPr>
      <p:sp>
        <p:nvSpPr>
          <p:cNvPr id="711" name="Google Shape;711;p53"/>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712" name="Google Shape;712;p53"/>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Branch Predictor Call and Return Example</a:t>
            </a:r>
            <a:endParaRPr sz="2200">
              <a:solidFill>
                <a:schemeClr val="lt1"/>
              </a:solidFill>
            </a:endParaRPr>
          </a:p>
        </p:txBody>
      </p:sp>
      <p:sp>
        <p:nvSpPr>
          <p:cNvPr id="713" name="Google Shape;713;p53"/>
          <p:cNvSpPr txBox="1"/>
          <p:nvPr/>
        </p:nvSpPr>
        <p:spPr>
          <a:xfrm>
            <a:off x="779775" y="972350"/>
            <a:ext cx="6804000" cy="4617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t># Main function</a:t>
            </a:r>
            <a:endParaRPr sz="1600"/>
          </a:p>
          <a:p>
            <a:pPr indent="0" lvl="0" marL="0" rtl="0" algn="l">
              <a:spcBef>
                <a:spcPts val="0"/>
              </a:spcBef>
              <a:spcAft>
                <a:spcPts val="0"/>
              </a:spcAft>
              <a:buNone/>
            </a:pPr>
            <a:r>
              <a:rPr lang="en" sz="1600"/>
              <a:t>Main:</a:t>
            </a:r>
            <a:endParaRPr sz="1600"/>
          </a:p>
          <a:p>
            <a:pPr indent="0" lvl="0" marL="0" rtl="0" algn="l">
              <a:spcBef>
                <a:spcPts val="0"/>
              </a:spcBef>
              <a:spcAft>
                <a:spcPts val="0"/>
              </a:spcAft>
              <a:buNone/>
            </a:pPr>
            <a:r>
              <a:rPr lang="en" sz="1600"/>
              <a:t>    </a:t>
            </a:r>
            <a:r>
              <a:rPr lang="en" sz="1600">
                <a:solidFill>
                  <a:schemeClr val="dk1"/>
                </a:solidFill>
              </a:rPr>
              <a:t>jal   func1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jal   func1 # Jump to func (stores return in ra)</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ecall              # Exit program  </a:t>
            </a:r>
            <a:endParaRPr sz="1600">
              <a:solidFill>
                <a:schemeClr val="dk1"/>
              </a:solidFill>
            </a:endParaRPr>
          </a:p>
          <a:p>
            <a:pPr indent="0" lvl="0" marL="0" rtl="0" algn="l">
              <a:spcBef>
                <a:spcPts val="0"/>
              </a:spcBef>
              <a:spcAft>
                <a:spcPts val="0"/>
              </a:spcAft>
              <a:buNone/>
            </a:pPr>
            <a:r>
              <a:rPr lang="en" sz="1600"/>
              <a:t>func1:   </a:t>
            </a:r>
            <a:endParaRPr sz="1600"/>
          </a:p>
          <a:p>
            <a:pPr indent="0" lvl="0" marL="0" rtl="0" algn="l">
              <a:spcBef>
                <a:spcPts val="0"/>
              </a:spcBef>
              <a:spcAft>
                <a:spcPts val="0"/>
              </a:spcAft>
              <a:buNone/>
            </a:pPr>
            <a:r>
              <a:rPr lang="en" sz="1600"/>
              <a:t>    jal   func2         # Jump to func (stores return in ra)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jr    ra           # Jump back to return address  </a:t>
            </a:r>
            <a:endParaRPr sz="1600">
              <a:solidFill>
                <a:schemeClr val="dk1"/>
              </a:solidFill>
            </a:endParaRPr>
          </a:p>
          <a:p>
            <a:pPr indent="0" lvl="0" marL="0" rtl="0" algn="l">
              <a:spcBef>
                <a:spcPts val="0"/>
              </a:spcBef>
              <a:spcAft>
                <a:spcPts val="0"/>
              </a:spcAft>
              <a:buNone/>
            </a:pPr>
            <a:r>
              <a:rPr lang="en" sz="1600"/>
              <a:t>func2:  </a:t>
            </a:r>
            <a:endParaRPr sz="1600"/>
          </a:p>
          <a:p>
            <a:pPr indent="0" lvl="0" marL="0" rtl="0" algn="l">
              <a:spcBef>
                <a:spcPts val="0"/>
              </a:spcBef>
              <a:spcAft>
                <a:spcPts val="0"/>
              </a:spcAft>
              <a:buNone/>
            </a:pPr>
            <a:r>
              <a:rPr lang="en" sz="1600"/>
              <a:t>    # PC = 0x1020 (Example Address)  </a:t>
            </a:r>
            <a:endParaRPr sz="1600"/>
          </a:p>
          <a:p>
            <a:pPr indent="0" lvl="0" marL="0" rtl="0" algn="l">
              <a:spcBef>
                <a:spcPts val="0"/>
              </a:spcBef>
              <a:spcAft>
                <a:spcPts val="0"/>
              </a:spcAft>
              <a:buNone/>
            </a:pPr>
            <a:r>
              <a:rPr lang="en" sz="1600"/>
              <a:t>    jr    ra           # Jump back to return address  </a:t>
            </a:r>
            <a:r>
              <a:rPr lang="en" sz="1600">
                <a:solidFill>
                  <a:schemeClr val="dk1"/>
                </a:solidFill>
              </a:rPr>
              <a:t>  </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solidFill>
                <a:schemeClr val="dk1"/>
              </a:solidFill>
            </a:endParaRPr>
          </a:p>
          <a:p>
            <a:pPr indent="0" lvl="0" marL="0" rtl="0" algn="l">
              <a:spcBef>
                <a:spcPts val="0"/>
              </a:spcBef>
              <a:spcAft>
                <a:spcPts val="0"/>
              </a:spcAft>
              <a:buNone/>
            </a:pPr>
            <a:r>
              <a:rPr lang="en" sz="1600">
                <a:solidFill>
                  <a:schemeClr val="dk1"/>
                </a:solidFill>
              </a:rPr>
              <a:t>    nop               # Any other instructions</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t/>
            </a:r>
            <a:endParaRPr sz="1600"/>
          </a:p>
        </p:txBody>
      </p:sp>
      <p:sp>
        <p:nvSpPr>
          <p:cNvPr id="714" name="Google Shape;714;p53"/>
          <p:cNvSpPr/>
          <p:nvPr/>
        </p:nvSpPr>
        <p:spPr>
          <a:xfrm>
            <a:off x="500775" y="3042525"/>
            <a:ext cx="279000" cy="1881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15" name="Google Shape;715;p53"/>
          <p:cNvSpPr/>
          <p:nvPr/>
        </p:nvSpPr>
        <p:spPr>
          <a:xfrm>
            <a:off x="6892025" y="11308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Fetch</a:t>
            </a:r>
            <a:endParaRPr/>
          </a:p>
        </p:txBody>
      </p:sp>
      <p:sp>
        <p:nvSpPr>
          <p:cNvPr id="716" name="Google Shape;716;p53"/>
          <p:cNvSpPr/>
          <p:nvPr/>
        </p:nvSpPr>
        <p:spPr>
          <a:xfrm>
            <a:off x="6892025" y="17404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Decode</a:t>
            </a:r>
            <a:endParaRPr/>
          </a:p>
        </p:txBody>
      </p:sp>
      <p:sp>
        <p:nvSpPr>
          <p:cNvPr id="717" name="Google Shape;717;p53"/>
          <p:cNvSpPr/>
          <p:nvPr/>
        </p:nvSpPr>
        <p:spPr>
          <a:xfrm>
            <a:off x="6892025" y="23500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Execute</a:t>
            </a:r>
            <a:endParaRPr/>
          </a:p>
        </p:txBody>
      </p:sp>
      <p:sp>
        <p:nvSpPr>
          <p:cNvPr id="718" name="Google Shape;718;p53"/>
          <p:cNvSpPr/>
          <p:nvPr/>
        </p:nvSpPr>
        <p:spPr>
          <a:xfrm>
            <a:off x="6892025" y="2959675"/>
            <a:ext cx="1092000" cy="39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Writeback</a:t>
            </a:r>
            <a:endParaRPr/>
          </a:p>
        </p:txBody>
      </p:sp>
      <p:sp>
        <p:nvSpPr>
          <p:cNvPr id="719" name="Google Shape;719;p53"/>
          <p:cNvSpPr txBox="1"/>
          <p:nvPr/>
        </p:nvSpPr>
        <p:spPr>
          <a:xfrm>
            <a:off x="8060850" y="23160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Jal func2</a:t>
            </a:r>
            <a:endParaRPr sz="1800"/>
          </a:p>
        </p:txBody>
      </p:sp>
      <p:sp>
        <p:nvSpPr>
          <p:cNvPr id="720" name="Google Shape;720;p53"/>
          <p:cNvSpPr txBox="1"/>
          <p:nvPr/>
        </p:nvSpPr>
        <p:spPr>
          <a:xfrm>
            <a:off x="6523600" y="3446325"/>
            <a:ext cx="2231100" cy="156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rgbClr val="FF0000"/>
                </a:solidFill>
              </a:rPr>
              <a:t>A pop happens in the RAS and the PC is detect as return PC in branch predcitor</a:t>
            </a:r>
            <a:endParaRPr sz="1800">
              <a:solidFill>
                <a:srgbClr val="FF0000"/>
              </a:solidFill>
            </a:endParaRPr>
          </a:p>
        </p:txBody>
      </p:sp>
      <p:sp>
        <p:nvSpPr>
          <p:cNvPr id="721" name="Google Shape;721;p53"/>
          <p:cNvSpPr txBox="1"/>
          <p:nvPr/>
        </p:nvSpPr>
        <p:spPr>
          <a:xfrm>
            <a:off x="8060850" y="17064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Jr ra</a:t>
            </a:r>
            <a:endParaRPr sz="1800"/>
          </a:p>
        </p:txBody>
      </p:sp>
      <p:sp>
        <p:nvSpPr>
          <p:cNvPr id="722" name="Google Shape;722;p53"/>
          <p:cNvSpPr txBox="1"/>
          <p:nvPr/>
        </p:nvSpPr>
        <p:spPr>
          <a:xfrm>
            <a:off x="8060850" y="1096825"/>
            <a:ext cx="121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nop</a:t>
            </a:r>
            <a:endParaRPr sz="1800"/>
          </a:p>
        </p:txBody>
      </p:sp>
      <p:pic>
        <p:nvPicPr>
          <p:cNvPr id="723" name="Google Shape;723;p53"/>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7" name="Shape 727"/>
        <p:cNvGrpSpPr/>
        <p:nvPr/>
      </p:nvGrpSpPr>
      <p:grpSpPr>
        <a:xfrm>
          <a:off x="0" y="0"/>
          <a:ext cx="0" cy="0"/>
          <a:chOff x="0" y="0"/>
          <a:chExt cx="0" cy="0"/>
        </a:xfrm>
      </p:grpSpPr>
      <p:sp>
        <p:nvSpPr>
          <p:cNvPr id="728" name="Google Shape;728;p54"/>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729" name="Google Shape;729;p54"/>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ID Assignment</a:t>
            </a:r>
            <a:endParaRPr sz="2200">
              <a:solidFill>
                <a:schemeClr val="lt1"/>
              </a:solidFill>
            </a:endParaRPr>
          </a:p>
        </p:txBody>
      </p:sp>
      <p:sp>
        <p:nvSpPr>
          <p:cNvPr id="730" name="Google Shape;730;p54"/>
          <p:cNvSpPr txBox="1"/>
          <p:nvPr/>
        </p:nvSpPr>
        <p:spPr>
          <a:xfrm>
            <a:off x="847750" y="4310000"/>
            <a:ext cx="8265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a:t>
            </a:r>
            <a:endParaRPr sz="2000"/>
          </a:p>
        </p:txBody>
      </p:sp>
      <p:sp>
        <p:nvSpPr>
          <p:cNvPr id="731" name="Google Shape;731;p54"/>
          <p:cNvSpPr txBox="1"/>
          <p:nvPr/>
        </p:nvSpPr>
        <p:spPr>
          <a:xfrm>
            <a:off x="2673425" y="4310000"/>
            <a:ext cx="20661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ID Assignment</a:t>
            </a:r>
            <a:endParaRPr sz="2000"/>
          </a:p>
        </p:txBody>
      </p:sp>
      <p:sp>
        <p:nvSpPr>
          <p:cNvPr id="732" name="Google Shape;732;p54"/>
          <p:cNvSpPr txBox="1"/>
          <p:nvPr/>
        </p:nvSpPr>
        <p:spPr>
          <a:xfrm>
            <a:off x="4978038" y="4310000"/>
            <a:ext cx="177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Decode/Issue</a:t>
            </a:r>
            <a:endParaRPr sz="2000"/>
          </a:p>
        </p:txBody>
      </p:sp>
      <p:sp>
        <p:nvSpPr>
          <p:cNvPr id="733" name="Google Shape;733;p54"/>
          <p:cNvSpPr txBox="1"/>
          <p:nvPr/>
        </p:nvSpPr>
        <p:spPr>
          <a:xfrm>
            <a:off x="6854025" y="4310000"/>
            <a:ext cx="1121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Execute</a:t>
            </a:r>
            <a:endParaRPr sz="2000"/>
          </a:p>
        </p:txBody>
      </p:sp>
      <p:sp>
        <p:nvSpPr>
          <p:cNvPr id="734" name="Google Shape;734;p54"/>
          <p:cNvSpPr txBox="1"/>
          <p:nvPr/>
        </p:nvSpPr>
        <p:spPr>
          <a:xfrm>
            <a:off x="7873775" y="4310000"/>
            <a:ext cx="14622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Write back</a:t>
            </a:r>
            <a:endParaRPr sz="2000"/>
          </a:p>
        </p:txBody>
      </p:sp>
      <p:pic>
        <p:nvPicPr>
          <p:cNvPr id="735" name="Google Shape;735;p54"/>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736" name="Google Shape;736;p54" title="CVA5-Page-32.drawio.png"/>
          <p:cNvPicPr preferRelativeResize="0"/>
          <p:nvPr/>
        </p:nvPicPr>
        <p:blipFill>
          <a:blip r:embed="rId4">
            <a:alphaModFix/>
          </a:blip>
          <a:stretch>
            <a:fillRect/>
          </a:stretch>
        </p:blipFill>
        <p:spPr>
          <a:xfrm>
            <a:off x="0" y="736275"/>
            <a:ext cx="9144003" cy="368349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19"/>
          <p:cNvSpPr txBox="1"/>
          <p:nvPr>
            <p:ph idx="1" type="body"/>
          </p:nvPr>
        </p:nvSpPr>
        <p:spPr>
          <a:xfrm>
            <a:off x="263875" y="757725"/>
            <a:ext cx="8520600" cy="3416400"/>
          </a:xfrm>
          <a:prstGeom prst="rect">
            <a:avLst/>
          </a:prstGeom>
        </p:spPr>
        <p:txBody>
          <a:bodyPr anchorCtr="0" anchor="t" bIns="0" lIns="0" spcFirstLastPara="1" rIns="0" wrap="square" tIns="0">
            <a:noAutofit/>
          </a:bodyPr>
          <a:lstStyle/>
          <a:p>
            <a:pPr indent="-374650" lvl="0" marL="457200" rtl="0" algn="l">
              <a:spcBef>
                <a:spcPts val="0"/>
              </a:spcBef>
              <a:spcAft>
                <a:spcPts val="0"/>
              </a:spcAft>
              <a:buClr>
                <a:schemeClr val="dk1"/>
              </a:buClr>
              <a:buSzPts val="2300"/>
              <a:buChar char="➢"/>
            </a:pPr>
            <a:r>
              <a:rPr b="1" lang="en" sz="2000">
                <a:solidFill>
                  <a:schemeClr val="dk1"/>
                </a:solidFill>
              </a:rPr>
              <a:t>CVA5</a:t>
            </a:r>
            <a:r>
              <a:rPr lang="en" sz="2000">
                <a:solidFill>
                  <a:schemeClr val="dk1"/>
                </a:solidFill>
              </a:rPr>
              <a:t>: A 32-bit RISC-V soft processor designed and optimized for FPGAs.</a:t>
            </a:r>
            <a:endParaRPr sz="2000">
              <a:solidFill>
                <a:schemeClr val="dk1"/>
              </a:solidFill>
            </a:endParaRPr>
          </a:p>
          <a:p>
            <a:pPr indent="0" lvl="0" marL="0" rtl="0" algn="l">
              <a:spcBef>
                <a:spcPts val="0"/>
              </a:spcBef>
              <a:spcAft>
                <a:spcPts val="0"/>
              </a:spcAft>
              <a:buNone/>
            </a:pPr>
            <a:r>
              <a:t/>
            </a:r>
            <a:endParaRPr sz="2000">
              <a:solidFill>
                <a:schemeClr val="dk1"/>
              </a:solidFill>
            </a:endParaRPr>
          </a:p>
          <a:p>
            <a:pPr indent="-374650" lvl="0" marL="457200" rtl="0" algn="l">
              <a:spcBef>
                <a:spcPts val="0"/>
              </a:spcBef>
              <a:spcAft>
                <a:spcPts val="0"/>
              </a:spcAft>
              <a:buClr>
                <a:schemeClr val="dk1"/>
              </a:buClr>
              <a:buSzPts val="2300"/>
              <a:buChar char="➢"/>
            </a:pPr>
            <a:r>
              <a:rPr b="1" lang="en" sz="2000">
                <a:solidFill>
                  <a:schemeClr val="dk1"/>
                </a:solidFill>
              </a:rPr>
              <a:t>TRL-4 - </a:t>
            </a:r>
            <a:r>
              <a:rPr lang="en" sz="2000">
                <a:solidFill>
                  <a:schemeClr val="dk1"/>
                </a:solidFill>
              </a:rPr>
              <a:t>goal TRL5</a:t>
            </a:r>
            <a:br>
              <a:rPr lang="en" sz="2000">
                <a:solidFill>
                  <a:schemeClr val="dk1"/>
                </a:solidFill>
              </a:rPr>
            </a:br>
            <a:endParaRPr sz="2000">
              <a:solidFill>
                <a:schemeClr val="dk1"/>
              </a:solidFill>
            </a:endParaRPr>
          </a:p>
          <a:p>
            <a:pPr indent="-374650" lvl="0" marL="457200" rtl="0" algn="l">
              <a:spcBef>
                <a:spcPts val="0"/>
              </a:spcBef>
              <a:spcAft>
                <a:spcPts val="0"/>
              </a:spcAft>
              <a:buClr>
                <a:schemeClr val="dk1"/>
              </a:buClr>
              <a:buSzPts val="2300"/>
              <a:buChar char="➢"/>
            </a:pPr>
            <a:r>
              <a:rPr b="1" lang="en" sz="2000">
                <a:solidFill>
                  <a:schemeClr val="dk1"/>
                </a:solidFill>
              </a:rPr>
              <a:t>Resource Efficient</a:t>
            </a:r>
            <a:br>
              <a:rPr lang="en" sz="2000">
                <a:solidFill>
                  <a:schemeClr val="dk1"/>
                </a:solidFill>
              </a:rPr>
            </a:br>
            <a:endParaRPr sz="2000">
              <a:solidFill>
                <a:schemeClr val="dk1"/>
              </a:solidFill>
            </a:endParaRPr>
          </a:p>
          <a:p>
            <a:pPr indent="-374650" lvl="0" marL="457200" rtl="0" algn="l">
              <a:spcBef>
                <a:spcPts val="0"/>
              </a:spcBef>
              <a:spcAft>
                <a:spcPts val="0"/>
              </a:spcAft>
              <a:buClr>
                <a:schemeClr val="dk1"/>
              </a:buClr>
              <a:buSzPts val="2300"/>
              <a:buChar char="➢"/>
            </a:pPr>
            <a:r>
              <a:rPr b="1" lang="en" sz="2000">
                <a:solidFill>
                  <a:schemeClr val="dk1"/>
                </a:solidFill>
              </a:rPr>
              <a:t>High Performance</a:t>
            </a:r>
            <a:r>
              <a:rPr lang="en" sz="2000">
                <a:solidFill>
                  <a:schemeClr val="dk1"/>
                </a:solidFill>
              </a:rPr>
              <a:t>: Achieves up to </a:t>
            </a:r>
            <a:r>
              <a:rPr b="1" lang="en" sz="2000">
                <a:solidFill>
                  <a:schemeClr val="dk1"/>
                </a:solidFill>
              </a:rPr>
              <a:t>250 MHz</a:t>
            </a:r>
            <a:r>
              <a:rPr lang="en" sz="2000">
                <a:solidFill>
                  <a:schemeClr val="dk1"/>
                </a:solidFill>
              </a:rPr>
              <a:t> on UltraScale+ FPGAs (single-core).</a:t>
            </a:r>
            <a:br>
              <a:rPr lang="en" sz="2000">
                <a:solidFill>
                  <a:schemeClr val="dk1"/>
                </a:solidFill>
              </a:rPr>
            </a:br>
            <a:endParaRPr sz="2000">
              <a:solidFill>
                <a:schemeClr val="dk1"/>
              </a:solidFill>
            </a:endParaRPr>
          </a:p>
          <a:p>
            <a:pPr indent="-374650" lvl="0" marL="457200" rtl="0" algn="l">
              <a:spcBef>
                <a:spcPts val="0"/>
              </a:spcBef>
              <a:spcAft>
                <a:spcPts val="0"/>
              </a:spcAft>
              <a:buClr>
                <a:schemeClr val="dk1"/>
              </a:buClr>
              <a:buSzPts val="2300"/>
              <a:buChar char="➢"/>
            </a:pPr>
            <a:r>
              <a:rPr b="1" lang="en" sz="2000">
                <a:solidFill>
                  <a:schemeClr val="dk1"/>
                </a:solidFill>
              </a:rPr>
              <a:t>Highly Configurable</a:t>
            </a:r>
            <a:r>
              <a:rPr lang="en" sz="2000">
                <a:solidFill>
                  <a:schemeClr val="dk1"/>
                </a:solidFill>
              </a:rPr>
              <a:t>: Can be tailored to different use cases.</a:t>
            </a:r>
            <a:endParaRPr sz="2700">
              <a:solidFill>
                <a:schemeClr val="dk1"/>
              </a:solidFill>
            </a:endParaRPr>
          </a:p>
        </p:txBody>
      </p:sp>
      <p:sp>
        <p:nvSpPr>
          <p:cNvPr id="113" name="Google Shape;113;p19"/>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Intro to CVA5</a:t>
            </a:r>
            <a:endParaRPr sz="2200">
              <a:solidFill>
                <a:schemeClr val="lt1"/>
              </a:solidFill>
            </a:endParaRPr>
          </a:p>
        </p:txBody>
      </p:sp>
      <p:sp>
        <p:nvSpPr>
          <p:cNvPr id="114" name="Google Shape;114;p19"/>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15" name="Google Shape;115;p19"/>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0" name="Shape 740"/>
        <p:cNvGrpSpPr/>
        <p:nvPr/>
      </p:nvGrpSpPr>
      <p:grpSpPr>
        <a:xfrm>
          <a:off x="0" y="0"/>
          <a:ext cx="0" cy="0"/>
          <a:chOff x="0" y="0"/>
          <a:chExt cx="0" cy="0"/>
        </a:xfrm>
      </p:grpSpPr>
      <p:sp>
        <p:nvSpPr>
          <p:cNvPr id="741" name="Google Shape;741;p55"/>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742" name="Google Shape;742;p55"/>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ID </a:t>
            </a:r>
            <a:r>
              <a:rPr lang="en" sz="2200">
                <a:solidFill>
                  <a:schemeClr val="lt1"/>
                </a:solidFill>
              </a:rPr>
              <a:t>Assignment(Tables)</a:t>
            </a:r>
            <a:endParaRPr sz="2200">
              <a:solidFill>
                <a:schemeClr val="lt1"/>
              </a:solidFill>
            </a:endParaRPr>
          </a:p>
        </p:txBody>
      </p:sp>
      <p:sp>
        <p:nvSpPr>
          <p:cNvPr id="743" name="Google Shape;743;p55"/>
          <p:cNvSpPr/>
          <p:nvPr/>
        </p:nvSpPr>
        <p:spPr>
          <a:xfrm>
            <a:off x="2589700" y="1269550"/>
            <a:ext cx="59331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44" name="Google Shape;744;p55"/>
          <p:cNvSpPr/>
          <p:nvPr/>
        </p:nvSpPr>
        <p:spPr>
          <a:xfrm>
            <a:off x="2589700" y="2462600"/>
            <a:ext cx="59331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45" name="Google Shape;745;p55"/>
          <p:cNvSpPr/>
          <p:nvPr/>
        </p:nvSpPr>
        <p:spPr>
          <a:xfrm>
            <a:off x="79066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PC2</a:t>
            </a:r>
            <a:endParaRPr/>
          </a:p>
        </p:txBody>
      </p:sp>
      <p:sp>
        <p:nvSpPr>
          <p:cNvPr id="746" name="Google Shape;746;p55"/>
          <p:cNvSpPr/>
          <p:nvPr/>
        </p:nvSpPr>
        <p:spPr>
          <a:xfrm>
            <a:off x="2589700" y="1269550"/>
            <a:ext cx="53169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47" name="Google Shape;747;p55"/>
          <p:cNvSpPr/>
          <p:nvPr/>
        </p:nvSpPr>
        <p:spPr>
          <a:xfrm>
            <a:off x="72970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PC3</a:t>
            </a:r>
            <a:endParaRPr/>
          </a:p>
        </p:txBody>
      </p:sp>
      <p:sp>
        <p:nvSpPr>
          <p:cNvPr id="748" name="Google Shape;748;p55"/>
          <p:cNvSpPr/>
          <p:nvPr/>
        </p:nvSpPr>
        <p:spPr>
          <a:xfrm>
            <a:off x="66874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PC4</a:t>
            </a:r>
            <a:endParaRPr/>
          </a:p>
        </p:txBody>
      </p:sp>
      <p:sp>
        <p:nvSpPr>
          <p:cNvPr id="749" name="Google Shape;749;p55"/>
          <p:cNvSpPr/>
          <p:nvPr/>
        </p:nvSpPr>
        <p:spPr>
          <a:xfrm>
            <a:off x="60778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PC5</a:t>
            </a:r>
            <a:endParaRPr/>
          </a:p>
        </p:txBody>
      </p:sp>
      <p:sp>
        <p:nvSpPr>
          <p:cNvPr id="750" name="Google Shape;750;p55"/>
          <p:cNvSpPr/>
          <p:nvPr/>
        </p:nvSpPr>
        <p:spPr>
          <a:xfrm>
            <a:off x="7913250" y="246260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IN2</a:t>
            </a:r>
            <a:endParaRPr/>
          </a:p>
        </p:txBody>
      </p:sp>
      <p:sp>
        <p:nvSpPr>
          <p:cNvPr id="751" name="Google Shape;751;p55"/>
          <p:cNvSpPr/>
          <p:nvPr/>
        </p:nvSpPr>
        <p:spPr>
          <a:xfrm>
            <a:off x="7303650" y="246260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IN3</a:t>
            </a:r>
            <a:endParaRPr/>
          </a:p>
        </p:txBody>
      </p:sp>
      <p:sp>
        <p:nvSpPr>
          <p:cNvPr id="752" name="Google Shape;752;p55"/>
          <p:cNvSpPr/>
          <p:nvPr/>
        </p:nvSpPr>
        <p:spPr>
          <a:xfrm>
            <a:off x="6694050" y="246260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IN4</a:t>
            </a:r>
            <a:endParaRPr/>
          </a:p>
        </p:txBody>
      </p:sp>
      <p:sp>
        <p:nvSpPr>
          <p:cNvPr id="753" name="Google Shape;753;p55"/>
          <p:cNvSpPr/>
          <p:nvPr/>
        </p:nvSpPr>
        <p:spPr>
          <a:xfrm>
            <a:off x="54682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PC6</a:t>
            </a:r>
            <a:endParaRPr/>
          </a:p>
        </p:txBody>
      </p:sp>
      <p:sp>
        <p:nvSpPr>
          <p:cNvPr id="754" name="Google Shape;754;p55"/>
          <p:cNvSpPr/>
          <p:nvPr/>
        </p:nvSpPr>
        <p:spPr>
          <a:xfrm>
            <a:off x="2589675" y="3721450"/>
            <a:ext cx="59331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55" name="Google Shape;755;p55"/>
          <p:cNvSpPr/>
          <p:nvPr/>
        </p:nvSpPr>
        <p:spPr>
          <a:xfrm>
            <a:off x="7913225" y="372145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PC0</a:t>
            </a:r>
            <a:endParaRPr/>
          </a:p>
        </p:txBody>
      </p:sp>
      <p:sp>
        <p:nvSpPr>
          <p:cNvPr id="756" name="Google Shape;756;p55"/>
          <p:cNvSpPr/>
          <p:nvPr/>
        </p:nvSpPr>
        <p:spPr>
          <a:xfrm>
            <a:off x="7303625" y="372145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PC1</a:t>
            </a:r>
            <a:endParaRPr/>
          </a:p>
        </p:txBody>
      </p:sp>
      <p:sp>
        <p:nvSpPr>
          <p:cNvPr id="757" name="Google Shape;757;p55"/>
          <p:cNvSpPr txBox="1"/>
          <p:nvPr/>
        </p:nvSpPr>
        <p:spPr>
          <a:xfrm>
            <a:off x="-269150" y="3610300"/>
            <a:ext cx="26673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000"/>
              <a:t>Issued waiting for retire</a:t>
            </a:r>
            <a:endParaRPr sz="2000"/>
          </a:p>
        </p:txBody>
      </p:sp>
      <p:sp>
        <p:nvSpPr>
          <p:cNvPr id="758" name="Google Shape;758;p55"/>
          <p:cNvSpPr txBox="1"/>
          <p:nvPr/>
        </p:nvSpPr>
        <p:spPr>
          <a:xfrm>
            <a:off x="0" y="2467300"/>
            <a:ext cx="26673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Fetched instructions</a:t>
            </a:r>
            <a:endParaRPr sz="2000"/>
          </a:p>
        </p:txBody>
      </p:sp>
      <p:sp>
        <p:nvSpPr>
          <p:cNvPr id="759" name="Google Shape;759;p55"/>
          <p:cNvSpPr txBox="1"/>
          <p:nvPr/>
        </p:nvSpPr>
        <p:spPr>
          <a:xfrm>
            <a:off x="0" y="1324300"/>
            <a:ext cx="26673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Fetched PCs</a:t>
            </a:r>
            <a:endParaRPr sz="2000"/>
          </a:p>
        </p:txBody>
      </p:sp>
      <p:pic>
        <p:nvPicPr>
          <p:cNvPr id="760" name="Google Shape;760;p55"/>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4" name="Shape 764"/>
        <p:cNvGrpSpPr/>
        <p:nvPr/>
      </p:nvGrpSpPr>
      <p:grpSpPr>
        <a:xfrm>
          <a:off x="0" y="0"/>
          <a:ext cx="0" cy="0"/>
          <a:chOff x="0" y="0"/>
          <a:chExt cx="0" cy="0"/>
        </a:xfrm>
      </p:grpSpPr>
      <p:sp>
        <p:nvSpPr>
          <p:cNvPr id="765" name="Google Shape;765;p56"/>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766" name="Google Shape;766;p56"/>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ID Assignment(New PC)</a:t>
            </a:r>
            <a:endParaRPr sz="2200">
              <a:solidFill>
                <a:schemeClr val="lt1"/>
              </a:solidFill>
            </a:endParaRPr>
          </a:p>
        </p:txBody>
      </p:sp>
      <p:sp>
        <p:nvSpPr>
          <p:cNvPr id="767" name="Google Shape;767;p56"/>
          <p:cNvSpPr/>
          <p:nvPr/>
        </p:nvSpPr>
        <p:spPr>
          <a:xfrm>
            <a:off x="2589700" y="1269550"/>
            <a:ext cx="59331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68" name="Google Shape;768;p56"/>
          <p:cNvSpPr/>
          <p:nvPr/>
        </p:nvSpPr>
        <p:spPr>
          <a:xfrm>
            <a:off x="2589700" y="2462600"/>
            <a:ext cx="59331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69" name="Google Shape;769;p56"/>
          <p:cNvSpPr/>
          <p:nvPr/>
        </p:nvSpPr>
        <p:spPr>
          <a:xfrm>
            <a:off x="79066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PC2</a:t>
            </a:r>
            <a:endParaRPr/>
          </a:p>
        </p:txBody>
      </p:sp>
      <p:sp>
        <p:nvSpPr>
          <p:cNvPr id="770" name="Google Shape;770;p56"/>
          <p:cNvSpPr/>
          <p:nvPr/>
        </p:nvSpPr>
        <p:spPr>
          <a:xfrm>
            <a:off x="2589700" y="1269550"/>
            <a:ext cx="53169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71" name="Google Shape;771;p56"/>
          <p:cNvSpPr/>
          <p:nvPr/>
        </p:nvSpPr>
        <p:spPr>
          <a:xfrm>
            <a:off x="72970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PC3</a:t>
            </a:r>
            <a:endParaRPr/>
          </a:p>
        </p:txBody>
      </p:sp>
      <p:sp>
        <p:nvSpPr>
          <p:cNvPr id="772" name="Google Shape;772;p56"/>
          <p:cNvSpPr/>
          <p:nvPr/>
        </p:nvSpPr>
        <p:spPr>
          <a:xfrm>
            <a:off x="66874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PC4</a:t>
            </a:r>
            <a:endParaRPr/>
          </a:p>
        </p:txBody>
      </p:sp>
      <p:sp>
        <p:nvSpPr>
          <p:cNvPr id="773" name="Google Shape;773;p56"/>
          <p:cNvSpPr/>
          <p:nvPr/>
        </p:nvSpPr>
        <p:spPr>
          <a:xfrm>
            <a:off x="60778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PC5</a:t>
            </a:r>
            <a:endParaRPr/>
          </a:p>
        </p:txBody>
      </p:sp>
      <p:sp>
        <p:nvSpPr>
          <p:cNvPr id="774" name="Google Shape;774;p56"/>
          <p:cNvSpPr/>
          <p:nvPr/>
        </p:nvSpPr>
        <p:spPr>
          <a:xfrm>
            <a:off x="7913250" y="246260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IN2</a:t>
            </a:r>
            <a:endParaRPr/>
          </a:p>
        </p:txBody>
      </p:sp>
      <p:sp>
        <p:nvSpPr>
          <p:cNvPr id="775" name="Google Shape;775;p56"/>
          <p:cNvSpPr/>
          <p:nvPr/>
        </p:nvSpPr>
        <p:spPr>
          <a:xfrm>
            <a:off x="7303650" y="246260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IN3</a:t>
            </a:r>
            <a:endParaRPr/>
          </a:p>
        </p:txBody>
      </p:sp>
      <p:sp>
        <p:nvSpPr>
          <p:cNvPr id="776" name="Google Shape;776;p56"/>
          <p:cNvSpPr/>
          <p:nvPr/>
        </p:nvSpPr>
        <p:spPr>
          <a:xfrm>
            <a:off x="6694050" y="246260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IN4</a:t>
            </a:r>
            <a:endParaRPr/>
          </a:p>
        </p:txBody>
      </p:sp>
      <p:sp>
        <p:nvSpPr>
          <p:cNvPr id="777" name="Google Shape;777;p56"/>
          <p:cNvSpPr/>
          <p:nvPr/>
        </p:nvSpPr>
        <p:spPr>
          <a:xfrm>
            <a:off x="54682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PC6</a:t>
            </a:r>
            <a:endParaRPr/>
          </a:p>
        </p:txBody>
      </p:sp>
      <p:sp>
        <p:nvSpPr>
          <p:cNvPr id="778" name="Google Shape;778;p56"/>
          <p:cNvSpPr/>
          <p:nvPr/>
        </p:nvSpPr>
        <p:spPr>
          <a:xfrm>
            <a:off x="2589675" y="3721450"/>
            <a:ext cx="59331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79" name="Google Shape;779;p56"/>
          <p:cNvSpPr/>
          <p:nvPr/>
        </p:nvSpPr>
        <p:spPr>
          <a:xfrm>
            <a:off x="7913225" y="372145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PC0</a:t>
            </a:r>
            <a:endParaRPr/>
          </a:p>
        </p:txBody>
      </p:sp>
      <p:sp>
        <p:nvSpPr>
          <p:cNvPr id="780" name="Google Shape;780;p56"/>
          <p:cNvSpPr/>
          <p:nvPr/>
        </p:nvSpPr>
        <p:spPr>
          <a:xfrm>
            <a:off x="7303625" y="372145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PC1</a:t>
            </a:r>
            <a:endParaRPr/>
          </a:p>
        </p:txBody>
      </p:sp>
      <p:sp>
        <p:nvSpPr>
          <p:cNvPr id="781" name="Google Shape;781;p56"/>
          <p:cNvSpPr/>
          <p:nvPr/>
        </p:nvSpPr>
        <p:spPr>
          <a:xfrm>
            <a:off x="4858650" y="1269550"/>
            <a:ext cx="616200" cy="544200"/>
          </a:xfrm>
          <a:prstGeom prst="rect">
            <a:avLst/>
          </a:prstGeom>
          <a:solidFill>
            <a:srgbClr val="66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PC7</a:t>
            </a:r>
            <a:endParaRPr/>
          </a:p>
        </p:txBody>
      </p:sp>
      <p:pic>
        <p:nvPicPr>
          <p:cNvPr id="782" name="Google Shape;782;p56"/>
          <p:cNvPicPr preferRelativeResize="0"/>
          <p:nvPr/>
        </p:nvPicPr>
        <p:blipFill>
          <a:blip r:embed="rId3">
            <a:alphaModFix/>
          </a:blip>
          <a:stretch>
            <a:fillRect/>
          </a:stretch>
        </p:blipFill>
        <p:spPr>
          <a:xfrm>
            <a:off x="13075" y="4815325"/>
            <a:ext cx="836225" cy="328175"/>
          </a:xfrm>
          <a:prstGeom prst="rect">
            <a:avLst/>
          </a:prstGeom>
          <a:noFill/>
          <a:ln>
            <a:noFill/>
          </a:ln>
        </p:spPr>
      </p:pic>
      <p:sp>
        <p:nvSpPr>
          <p:cNvPr id="783" name="Google Shape;783;p56"/>
          <p:cNvSpPr txBox="1"/>
          <p:nvPr/>
        </p:nvSpPr>
        <p:spPr>
          <a:xfrm>
            <a:off x="-269150" y="3610300"/>
            <a:ext cx="26673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000"/>
              <a:t>Issued waiting for retire</a:t>
            </a:r>
            <a:endParaRPr sz="2000"/>
          </a:p>
        </p:txBody>
      </p:sp>
      <p:sp>
        <p:nvSpPr>
          <p:cNvPr id="784" name="Google Shape;784;p56"/>
          <p:cNvSpPr txBox="1"/>
          <p:nvPr/>
        </p:nvSpPr>
        <p:spPr>
          <a:xfrm>
            <a:off x="0" y="2467300"/>
            <a:ext cx="26673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Fetched instructions</a:t>
            </a:r>
            <a:endParaRPr sz="2000"/>
          </a:p>
        </p:txBody>
      </p:sp>
      <p:sp>
        <p:nvSpPr>
          <p:cNvPr id="785" name="Google Shape;785;p56"/>
          <p:cNvSpPr txBox="1"/>
          <p:nvPr/>
        </p:nvSpPr>
        <p:spPr>
          <a:xfrm>
            <a:off x="0" y="1324300"/>
            <a:ext cx="26673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Fetched PCs</a:t>
            </a:r>
            <a:endParaRPr sz="2000"/>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9" name="Shape 789"/>
        <p:cNvGrpSpPr/>
        <p:nvPr/>
      </p:nvGrpSpPr>
      <p:grpSpPr>
        <a:xfrm>
          <a:off x="0" y="0"/>
          <a:ext cx="0" cy="0"/>
          <a:chOff x="0" y="0"/>
          <a:chExt cx="0" cy="0"/>
        </a:xfrm>
      </p:grpSpPr>
      <p:sp>
        <p:nvSpPr>
          <p:cNvPr id="790" name="Google Shape;790;p57"/>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791" name="Google Shape;791;p57"/>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ID Assignment(New Instruction)</a:t>
            </a:r>
            <a:endParaRPr sz="2200">
              <a:solidFill>
                <a:schemeClr val="lt1"/>
              </a:solidFill>
            </a:endParaRPr>
          </a:p>
        </p:txBody>
      </p:sp>
      <p:sp>
        <p:nvSpPr>
          <p:cNvPr id="792" name="Google Shape;792;p57"/>
          <p:cNvSpPr/>
          <p:nvPr/>
        </p:nvSpPr>
        <p:spPr>
          <a:xfrm>
            <a:off x="2589700" y="1269550"/>
            <a:ext cx="59331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93" name="Google Shape;793;p57"/>
          <p:cNvSpPr/>
          <p:nvPr/>
        </p:nvSpPr>
        <p:spPr>
          <a:xfrm>
            <a:off x="2589700" y="2462600"/>
            <a:ext cx="59331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94" name="Google Shape;794;p57"/>
          <p:cNvSpPr/>
          <p:nvPr/>
        </p:nvSpPr>
        <p:spPr>
          <a:xfrm>
            <a:off x="79066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PC2</a:t>
            </a:r>
            <a:endParaRPr/>
          </a:p>
        </p:txBody>
      </p:sp>
      <p:sp>
        <p:nvSpPr>
          <p:cNvPr id="795" name="Google Shape;795;p57"/>
          <p:cNvSpPr/>
          <p:nvPr/>
        </p:nvSpPr>
        <p:spPr>
          <a:xfrm>
            <a:off x="2589700" y="1269550"/>
            <a:ext cx="53169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96" name="Google Shape;796;p57"/>
          <p:cNvSpPr/>
          <p:nvPr/>
        </p:nvSpPr>
        <p:spPr>
          <a:xfrm>
            <a:off x="72970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PC3</a:t>
            </a:r>
            <a:endParaRPr/>
          </a:p>
        </p:txBody>
      </p:sp>
      <p:sp>
        <p:nvSpPr>
          <p:cNvPr id="797" name="Google Shape;797;p57"/>
          <p:cNvSpPr/>
          <p:nvPr/>
        </p:nvSpPr>
        <p:spPr>
          <a:xfrm>
            <a:off x="66874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PC4</a:t>
            </a:r>
            <a:endParaRPr/>
          </a:p>
        </p:txBody>
      </p:sp>
      <p:sp>
        <p:nvSpPr>
          <p:cNvPr id="798" name="Google Shape;798;p57"/>
          <p:cNvSpPr/>
          <p:nvPr/>
        </p:nvSpPr>
        <p:spPr>
          <a:xfrm>
            <a:off x="60778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PC5</a:t>
            </a:r>
            <a:endParaRPr/>
          </a:p>
        </p:txBody>
      </p:sp>
      <p:sp>
        <p:nvSpPr>
          <p:cNvPr id="799" name="Google Shape;799;p57"/>
          <p:cNvSpPr/>
          <p:nvPr/>
        </p:nvSpPr>
        <p:spPr>
          <a:xfrm>
            <a:off x="7913250" y="246260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IN2</a:t>
            </a:r>
            <a:endParaRPr/>
          </a:p>
        </p:txBody>
      </p:sp>
      <p:sp>
        <p:nvSpPr>
          <p:cNvPr id="800" name="Google Shape;800;p57"/>
          <p:cNvSpPr/>
          <p:nvPr/>
        </p:nvSpPr>
        <p:spPr>
          <a:xfrm>
            <a:off x="7303650" y="246260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IN3</a:t>
            </a:r>
            <a:endParaRPr/>
          </a:p>
        </p:txBody>
      </p:sp>
      <p:sp>
        <p:nvSpPr>
          <p:cNvPr id="801" name="Google Shape;801;p57"/>
          <p:cNvSpPr/>
          <p:nvPr/>
        </p:nvSpPr>
        <p:spPr>
          <a:xfrm>
            <a:off x="6694050" y="246260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IN4</a:t>
            </a:r>
            <a:endParaRPr/>
          </a:p>
        </p:txBody>
      </p:sp>
      <p:sp>
        <p:nvSpPr>
          <p:cNvPr id="802" name="Google Shape;802;p57"/>
          <p:cNvSpPr/>
          <p:nvPr/>
        </p:nvSpPr>
        <p:spPr>
          <a:xfrm>
            <a:off x="54682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PC6</a:t>
            </a:r>
            <a:endParaRPr/>
          </a:p>
        </p:txBody>
      </p:sp>
      <p:sp>
        <p:nvSpPr>
          <p:cNvPr id="803" name="Google Shape;803;p57"/>
          <p:cNvSpPr/>
          <p:nvPr/>
        </p:nvSpPr>
        <p:spPr>
          <a:xfrm>
            <a:off x="2589675" y="3721450"/>
            <a:ext cx="59331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04" name="Google Shape;804;p57"/>
          <p:cNvSpPr/>
          <p:nvPr/>
        </p:nvSpPr>
        <p:spPr>
          <a:xfrm>
            <a:off x="7913225" y="372145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PC0</a:t>
            </a:r>
            <a:endParaRPr/>
          </a:p>
        </p:txBody>
      </p:sp>
      <p:sp>
        <p:nvSpPr>
          <p:cNvPr id="805" name="Google Shape;805;p57"/>
          <p:cNvSpPr/>
          <p:nvPr/>
        </p:nvSpPr>
        <p:spPr>
          <a:xfrm>
            <a:off x="7303625" y="372145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PC1</a:t>
            </a:r>
            <a:endParaRPr/>
          </a:p>
        </p:txBody>
      </p:sp>
      <p:sp>
        <p:nvSpPr>
          <p:cNvPr id="806" name="Google Shape;806;p57"/>
          <p:cNvSpPr/>
          <p:nvPr/>
        </p:nvSpPr>
        <p:spPr>
          <a:xfrm>
            <a:off x="48586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PC7</a:t>
            </a:r>
            <a:endParaRPr/>
          </a:p>
        </p:txBody>
      </p:sp>
      <p:sp>
        <p:nvSpPr>
          <p:cNvPr id="807" name="Google Shape;807;p57"/>
          <p:cNvSpPr/>
          <p:nvPr/>
        </p:nvSpPr>
        <p:spPr>
          <a:xfrm>
            <a:off x="6084450" y="2462600"/>
            <a:ext cx="609600" cy="544200"/>
          </a:xfrm>
          <a:prstGeom prst="rect">
            <a:avLst/>
          </a:prstGeom>
          <a:solidFill>
            <a:srgbClr val="66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IN5</a:t>
            </a:r>
            <a:endParaRPr/>
          </a:p>
        </p:txBody>
      </p:sp>
      <p:pic>
        <p:nvPicPr>
          <p:cNvPr id="808" name="Google Shape;808;p57"/>
          <p:cNvPicPr preferRelativeResize="0"/>
          <p:nvPr/>
        </p:nvPicPr>
        <p:blipFill>
          <a:blip r:embed="rId3">
            <a:alphaModFix/>
          </a:blip>
          <a:stretch>
            <a:fillRect/>
          </a:stretch>
        </p:blipFill>
        <p:spPr>
          <a:xfrm>
            <a:off x="13075" y="4815325"/>
            <a:ext cx="836225" cy="328175"/>
          </a:xfrm>
          <a:prstGeom prst="rect">
            <a:avLst/>
          </a:prstGeom>
          <a:noFill/>
          <a:ln>
            <a:noFill/>
          </a:ln>
        </p:spPr>
      </p:pic>
      <p:sp>
        <p:nvSpPr>
          <p:cNvPr id="809" name="Google Shape;809;p57"/>
          <p:cNvSpPr txBox="1"/>
          <p:nvPr/>
        </p:nvSpPr>
        <p:spPr>
          <a:xfrm>
            <a:off x="-269150" y="3610300"/>
            <a:ext cx="26673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000"/>
              <a:t>Issued waiting for retire</a:t>
            </a:r>
            <a:endParaRPr sz="2000"/>
          </a:p>
        </p:txBody>
      </p:sp>
      <p:sp>
        <p:nvSpPr>
          <p:cNvPr id="810" name="Google Shape;810;p57"/>
          <p:cNvSpPr txBox="1"/>
          <p:nvPr/>
        </p:nvSpPr>
        <p:spPr>
          <a:xfrm>
            <a:off x="0" y="2467300"/>
            <a:ext cx="26673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Fetched instructions</a:t>
            </a:r>
            <a:endParaRPr sz="2000"/>
          </a:p>
        </p:txBody>
      </p:sp>
      <p:sp>
        <p:nvSpPr>
          <p:cNvPr id="811" name="Google Shape;811;p57"/>
          <p:cNvSpPr txBox="1"/>
          <p:nvPr/>
        </p:nvSpPr>
        <p:spPr>
          <a:xfrm>
            <a:off x="0" y="1324300"/>
            <a:ext cx="26673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Fetched PCs</a:t>
            </a:r>
            <a:endParaRPr sz="2000"/>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5" name="Shape 815"/>
        <p:cNvGrpSpPr/>
        <p:nvPr/>
      </p:nvGrpSpPr>
      <p:grpSpPr>
        <a:xfrm>
          <a:off x="0" y="0"/>
          <a:ext cx="0" cy="0"/>
          <a:chOff x="0" y="0"/>
          <a:chExt cx="0" cy="0"/>
        </a:xfrm>
      </p:grpSpPr>
      <p:sp>
        <p:nvSpPr>
          <p:cNvPr id="816" name="Google Shape;816;p58"/>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817" name="Google Shape;817;p58"/>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ID Assignment(Instruction Issued)</a:t>
            </a:r>
            <a:endParaRPr sz="2200">
              <a:solidFill>
                <a:schemeClr val="lt1"/>
              </a:solidFill>
            </a:endParaRPr>
          </a:p>
        </p:txBody>
      </p:sp>
      <p:sp>
        <p:nvSpPr>
          <p:cNvPr id="818" name="Google Shape;818;p58"/>
          <p:cNvSpPr/>
          <p:nvPr/>
        </p:nvSpPr>
        <p:spPr>
          <a:xfrm>
            <a:off x="2589700" y="1269550"/>
            <a:ext cx="59331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19" name="Google Shape;819;p58"/>
          <p:cNvSpPr/>
          <p:nvPr/>
        </p:nvSpPr>
        <p:spPr>
          <a:xfrm>
            <a:off x="2589700" y="2462600"/>
            <a:ext cx="59331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20" name="Google Shape;820;p58"/>
          <p:cNvSpPr/>
          <p:nvPr/>
        </p:nvSpPr>
        <p:spPr>
          <a:xfrm>
            <a:off x="2589700" y="1269550"/>
            <a:ext cx="53169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21" name="Google Shape;821;p58"/>
          <p:cNvSpPr/>
          <p:nvPr/>
        </p:nvSpPr>
        <p:spPr>
          <a:xfrm>
            <a:off x="79066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PC3</a:t>
            </a:r>
            <a:endParaRPr/>
          </a:p>
        </p:txBody>
      </p:sp>
      <p:sp>
        <p:nvSpPr>
          <p:cNvPr id="822" name="Google Shape;822;p58"/>
          <p:cNvSpPr/>
          <p:nvPr/>
        </p:nvSpPr>
        <p:spPr>
          <a:xfrm>
            <a:off x="72970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PC4</a:t>
            </a:r>
            <a:endParaRPr/>
          </a:p>
        </p:txBody>
      </p:sp>
      <p:sp>
        <p:nvSpPr>
          <p:cNvPr id="823" name="Google Shape;823;p58"/>
          <p:cNvSpPr/>
          <p:nvPr/>
        </p:nvSpPr>
        <p:spPr>
          <a:xfrm>
            <a:off x="66874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PC5</a:t>
            </a:r>
            <a:endParaRPr/>
          </a:p>
        </p:txBody>
      </p:sp>
      <p:sp>
        <p:nvSpPr>
          <p:cNvPr id="824" name="Google Shape;824;p58"/>
          <p:cNvSpPr/>
          <p:nvPr/>
        </p:nvSpPr>
        <p:spPr>
          <a:xfrm>
            <a:off x="7913250" y="246260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IN3</a:t>
            </a:r>
            <a:endParaRPr/>
          </a:p>
        </p:txBody>
      </p:sp>
      <p:sp>
        <p:nvSpPr>
          <p:cNvPr id="825" name="Google Shape;825;p58"/>
          <p:cNvSpPr/>
          <p:nvPr/>
        </p:nvSpPr>
        <p:spPr>
          <a:xfrm>
            <a:off x="7303650" y="246260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IN4</a:t>
            </a:r>
            <a:endParaRPr/>
          </a:p>
        </p:txBody>
      </p:sp>
      <p:sp>
        <p:nvSpPr>
          <p:cNvPr id="826" name="Google Shape;826;p58"/>
          <p:cNvSpPr/>
          <p:nvPr/>
        </p:nvSpPr>
        <p:spPr>
          <a:xfrm>
            <a:off x="60778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PC6</a:t>
            </a:r>
            <a:endParaRPr/>
          </a:p>
        </p:txBody>
      </p:sp>
      <p:sp>
        <p:nvSpPr>
          <p:cNvPr id="827" name="Google Shape;827;p58"/>
          <p:cNvSpPr/>
          <p:nvPr/>
        </p:nvSpPr>
        <p:spPr>
          <a:xfrm>
            <a:off x="2589675" y="3721450"/>
            <a:ext cx="59331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28" name="Google Shape;828;p58"/>
          <p:cNvSpPr/>
          <p:nvPr/>
        </p:nvSpPr>
        <p:spPr>
          <a:xfrm>
            <a:off x="7913225" y="372145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PC0</a:t>
            </a:r>
            <a:endParaRPr/>
          </a:p>
        </p:txBody>
      </p:sp>
      <p:sp>
        <p:nvSpPr>
          <p:cNvPr id="829" name="Google Shape;829;p58"/>
          <p:cNvSpPr/>
          <p:nvPr/>
        </p:nvSpPr>
        <p:spPr>
          <a:xfrm>
            <a:off x="7303625" y="372145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PC1</a:t>
            </a:r>
            <a:endParaRPr/>
          </a:p>
        </p:txBody>
      </p:sp>
      <p:sp>
        <p:nvSpPr>
          <p:cNvPr id="830" name="Google Shape;830;p58"/>
          <p:cNvSpPr/>
          <p:nvPr/>
        </p:nvSpPr>
        <p:spPr>
          <a:xfrm>
            <a:off x="54682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PC7</a:t>
            </a:r>
            <a:endParaRPr/>
          </a:p>
        </p:txBody>
      </p:sp>
      <p:sp>
        <p:nvSpPr>
          <p:cNvPr id="831" name="Google Shape;831;p58"/>
          <p:cNvSpPr/>
          <p:nvPr/>
        </p:nvSpPr>
        <p:spPr>
          <a:xfrm>
            <a:off x="6694050" y="246260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IN5</a:t>
            </a:r>
            <a:endParaRPr/>
          </a:p>
        </p:txBody>
      </p:sp>
      <p:sp>
        <p:nvSpPr>
          <p:cNvPr id="832" name="Google Shape;832;p58"/>
          <p:cNvSpPr/>
          <p:nvPr/>
        </p:nvSpPr>
        <p:spPr>
          <a:xfrm>
            <a:off x="6694025" y="3721450"/>
            <a:ext cx="609600" cy="544200"/>
          </a:xfrm>
          <a:prstGeom prst="rect">
            <a:avLst/>
          </a:prstGeom>
          <a:solidFill>
            <a:srgbClr val="66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PC2</a:t>
            </a:r>
            <a:endParaRPr/>
          </a:p>
        </p:txBody>
      </p:sp>
      <p:sp>
        <p:nvSpPr>
          <p:cNvPr id="833" name="Google Shape;833;p58"/>
          <p:cNvSpPr/>
          <p:nvPr/>
        </p:nvSpPr>
        <p:spPr>
          <a:xfrm>
            <a:off x="8307375" y="2017175"/>
            <a:ext cx="477900" cy="1554900"/>
          </a:xfrm>
          <a:prstGeom prst="curvedLeftArrow">
            <a:avLst>
              <a:gd fmla="val 25000" name="adj1"/>
              <a:gd fmla="val 50000" name="adj2"/>
              <a:gd fmla="val 2500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834" name="Google Shape;834;p58"/>
          <p:cNvPicPr preferRelativeResize="0"/>
          <p:nvPr/>
        </p:nvPicPr>
        <p:blipFill>
          <a:blip r:embed="rId3">
            <a:alphaModFix/>
          </a:blip>
          <a:stretch>
            <a:fillRect/>
          </a:stretch>
        </p:blipFill>
        <p:spPr>
          <a:xfrm>
            <a:off x="13075" y="4815325"/>
            <a:ext cx="836225" cy="328175"/>
          </a:xfrm>
          <a:prstGeom prst="rect">
            <a:avLst/>
          </a:prstGeom>
          <a:noFill/>
          <a:ln>
            <a:noFill/>
          </a:ln>
        </p:spPr>
      </p:pic>
      <p:sp>
        <p:nvSpPr>
          <p:cNvPr id="835" name="Google Shape;835;p58"/>
          <p:cNvSpPr txBox="1"/>
          <p:nvPr/>
        </p:nvSpPr>
        <p:spPr>
          <a:xfrm>
            <a:off x="-269150" y="3610300"/>
            <a:ext cx="26673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000"/>
              <a:t>Issued waiting for retire</a:t>
            </a:r>
            <a:endParaRPr sz="2000"/>
          </a:p>
        </p:txBody>
      </p:sp>
      <p:sp>
        <p:nvSpPr>
          <p:cNvPr id="836" name="Google Shape;836;p58"/>
          <p:cNvSpPr txBox="1"/>
          <p:nvPr/>
        </p:nvSpPr>
        <p:spPr>
          <a:xfrm>
            <a:off x="0" y="2467300"/>
            <a:ext cx="26673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Fetched instructions</a:t>
            </a:r>
            <a:endParaRPr sz="2000"/>
          </a:p>
        </p:txBody>
      </p:sp>
      <p:sp>
        <p:nvSpPr>
          <p:cNvPr id="837" name="Google Shape;837;p58"/>
          <p:cNvSpPr txBox="1"/>
          <p:nvPr/>
        </p:nvSpPr>
        <p:spPr>
          <a:xfrm>
            <a:off x="0" y="1324300"/>
            <a:ext cx="26673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Fetched PCs</a:t>
            </a:r>
            <a:endParaRPr sz="2000"/>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p59"/>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843" name="Google Shape;843;p59"/>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ID Assignment(Instruction Retires)</a:t>
            </a:r>
            <a:endParaRPr sz="2200">
              <a:solidFill>
                <a:schemeClr val="lt1"/>
              </a:solidFill>
            </a:endParaRPr>
          </a:p>
        </p:txBody>
      </p:sp>
      <p:sp>
        <p:nvSpPr>
          <p:cNvPr id="844" name="Google Shape;844;p59"/>
          <p:cNvSpPr/>
          <p:nvPr/>
        </p:nvSpPr>
        <p:spPr>
          <a:xfrm>
            <a:off x="2589700" y="1269550"/>
            <a:ext cx="59331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45" name="Google Shape;845;p59"/>
          <p:cNvSpPr/>
          <p:nvPr/>
        </p:nvSpPr>
        <p:spPr>
          <a:xfrm>
            <a:off x="2589700" y="2462600"/>
            <a:ext cx="59331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46" name="Google Shape;846;p59"/>
          <p:cNvSpPr/>
          <p:nvPr/>
        </p:nvSpPr>
        <p:spPr>
          <a:xfrm>
            <a:off x="2589700" y="1269550"/>
            <a:ext cx="53169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47" name="Google Shape;847;p59"/>
          <p:cNvSpPr/>
          <p:nvPr/>
        </p:nvSpPr>
        <p:spPr>
          <a:xfrm>
            <a:off x="79066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PC3</a:t>
            </a:r>
            <a:endParaRPr/>
          </a:p>
        </p:txBody>
      </p:sp>
      <p:sp>
        <p:nvSpPr>
          <p:cNvPr id="848" name="Google Shape;848;p59"/>
          <p:cNvSpPr/>
          <p:nvPr/>
        </p:nvSpPr>
        <p:spPr>
          <a:xfrm>
            <a:off x="72970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PC4</a:t>
            </a:r>
            <a:endParaRPr/>
          </a:p>
        </p:txBody>
      </p:sp>
      <p:sp>
        <p:nvSpPr>
          <p:cNvPr id="849" name="Google Shape;849;p59"/>
          <p:cNvSpPr/>
          <p:nvPr/>
        </p:nvSpPr>
        <p:spPr>
          <a:xfrm>
            <a:off x="66874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PC5</a:t>
            </a:r>
            <a:endParaRPr/>
          </a:p>
        </p:txBody>
      </p:sp>
      <p:sp>
        <p:nvSpPr>
          <p:cNvPr id="850" name="Google Shape;850;p59"/>
          <p:cNvSpPr/>
          <p:nvPr/>
        </p:nvSpPr>
        <p:spPr>
          <a:xfrm>
            <a:off x="7913250" y="246260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IN3</a:t>
            </a:r>
            <a:endParaRPr/>
          </a:p>
        </p:txBody>
      </p:sp>
      <p:sp>
        <p:nvSpPr>
          <p:cNvPr id="851" name="Google Shape;851;p59"/>
          <p:cNvSpPr/>
          <p:nvPr/>
        </p:nvSpPr>
        <p:spPr>
          <a:xfrm>
            <a:off x="7303650" y="246260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IN4</a:t>
            </a:r>
            <a:endParaRPr/>
          </a:p>
        </p:txBody>
      </p:sp>
      <p:sp>
        <p:nvSpPr>
          <p:cNvPr id="852" name="Google Shape;852;p59"/>
          <p:cNvSpPr/>
          <p:nvPr/>
        </p:nvSpPr>
        <p:spPr>
          <a:xfrm>
            <a:off x="60778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PC6</a:t>
            </a:r>
            <a:endParaRPr/>
          </a:p>
        </p:txBody>
      </p:sp>
      <p:sp>
        <p:nvSpPr>
          <p:cNvPr id="853" name="Google Shape;853;p59"/>
          <p:cNvSpPr/>
          <p:nvPr/>
        </p:nvSpPr>
        <p:spPr>
          <a:xfrm>
            <a:off x="2589675" y="3721450"/>
            <a:ext cx="59331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54" name="Google Shape;854;p59"/>
          <p:cNvSpPr/>
          <p:nvPr/>
        </p:nvSpPr>
        <p:spPr>
          <a:xfrm>
            <a:off x="7913225" y="372145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PC0</a:t>
            </a:r>
            <a:endParaRPr/>
          </a:p>
        </p:txBody>
      </p:sp>
      <p:sp>
        <p:nvSpPr>
          <p:cNvPr id="855" name="Google Shape;855;p59"/>
          <p:cNvSpPr/>
          <p:nvPr/>
        </p:nvSpPr>
        <p:spPr>
          <a:xfrm>
            <a:off x="7303625" y="372145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PC1</a:t>
            </a:r>
            <a:endParaRPr/>
          </a:p>
        </p:txBody>
      </p:sp>
      <p:sp>
        <p:nvSpPr>
          <p:cNvPr id="856" name="Google Shape;856;p59"/>
          <p:cNvSpPr/>
          <p:nvPr/>
        </p:nvSpPr>
        <p:spPr>
          <a:xfrm>
            <a:off x="54682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PC7</a:t>
            </a:r>
            <a:endParaRPr/>
          </a:p>
        </p:txBody>
      </p:sp>
      <p:sp>
        <p:nvSpPr>
          <p:cNvPr id="857" name="Google Shape;857;p59"/>
          <p:cNvSpPr/>
          <p:nvPr/>
        </p:nvSpPr>
        <p:spPr>
          <a:xfrm>
            <a:off x="6694050" y="246260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IN5</a:t>
            </a:r>
            <a:endParaRPr/>
          </a:p>
        </p:txBody>
      </p:sp>
      <p:sp>
        <p:nvSpPr>
          <p:cNvPr id="858" name="Google Shape;858;p59"/>
          <p:cNvSpPr/>
          <p:nvPr/>
        </p:nvSpPr>
        <p:spPr>
          <a:xfrm>
            <a:off x="6694025" y="372145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PC2</a:t>
            </a:r>
            <a:endParaRPr/>
          </a:p>
        </p:txBody>
      </p:sp>
      <p:sp>
        <p:nvSpPr>
          <p:cNvPr id="859" name="Google Shape;859;p59"/>
          <p:cNvSpPr/>
          <p:nvPr/>
        </p:nvSpPr>
        <p:spPr>
          <a:xfrm>
            <a:off x="8050225" y="3380650"/>
            <a:ext cx="245100" cy="340800"/>
          </a:xfrm>
          <a:prstGeom prst="down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60" name="Google Shape;860;p59"/>
          <p:cNvSpPr txBox="1"/>
          <p:nvPr/>
        </p:nvSpPr>
        <p:spPr>
          <a:xfrm>
            <a:off x="7736125" y="3007638"/>
            <a:ext cx="8733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900"/>
              <a:t>Waiting for write back</a:t>
            </a:r>
            <a:endParaRPr sz="900"/>
          </a:p>
        </p:txBody>
      </p:sp>
      <p:sp>
        <p:nvSpPr>
          <p:cNvPr id="861" name="Google Shape;861;p59"/>
          <p:cNvSpPr txBox="1"/>
          <p:nvPr/>
        </p:nvSpPr>
        <p:spPr>
          <a:xfrm>
            <a:off x="7217775" y="4568650"/>
            <a:ext cx="8733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900"/>
              <a:t>Write back done</a:t>
            </a:r>
            <a:endParaRPr sz="900"/>
          </a:p>
        </p:txBody>
      </p:sp>
      <p:sp>
        <p:nvSpPr>
          <p:cNvPr id="862" name="Google Shape;862;p59"/>
          <p:cNvSpPr/>
          <p:nvPr/>
        </p:nvSpPr>
        <p:spPr>
          <a:xfrm>
            <a:off x="7531875" y="4265650"/>
            <a:ext cx="245100" cy="340800"/>
          </a:xfrm>
          <a:prstGeom prst="up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863" name="Google Shape;863;p59"/>
          <p:cNvPicPr preferRelativeResize="0"/>
          <p:nvPr/>
        </p:nvPicPr>
        <p:blipFill>
          <a:blip r:embed="rId3">
            <a:alphaModFix/>
          </a:blip>
          <a:stretch>
            <a:fillRect/>
          </a:stretch>
        </p:blipFill>
        <p:spPr>
          <a:xfrm>
            <a:off x="13075" y="4815325"/>
            <a:ext cx="836225" cy="328175"/>
          </a:xfrm>
          <a:prstGeom prst="rect">
            <a:avLst/>
          </a:prstGeom>
          <a:noFill/>
          <a:ln>
            <a:noFill/>
          </a:ln>
        </p:spPr>
      </p:pic>
      <p:sp>
        <p:nvSpPr>
          <p:cNvPr id="864" name="Google Shape;864;p59"/>
          <p:cNvSpPr txBox="1"/>
          <p:nvPr/>
        </p:nvSpPr>
        <p:spPr>
          <a:xfrm>
            <a:off x="-269150" y="3610300"/>
            <a:ext cx="26673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000"/>
              <a:t>Issued waiting for retire</a:t>
            </a:r>
            <a:endParaRPr sz="2000"/>
          </a:p>
        </p:txBody>
      </p:sp>
      <p:sp>
        <p:nvSpPr>
          <p:cNvPr id="865" name="Google Shape;865;p59"/>
          <p:cNvSpPr txBox="1"/>
          <p:nvPr/>
        </p:nvSpPr>
        <p:spPr>
          <a:xfrm>
            <a:off x="0" y="2467300"/>
            <a:ext cx="26673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Fetched instructions</a:t>
            </a:r>
            <a:endParaRPr sz="2000"/>
          </a:p>
        </p:txBody>
      </p:sp>
      <p:sp>
        <p:nvSpPr>
          <p:cNvPr id="866" name="Google Shape;866;p59"/>
          <p:cNvSpPr txBox="1"/>
          <p:nvPr/>
        </p:nvSpPr>
        <p:spPr>
          <a:xfrm>
            <a:off x="0" y="1324300"/>
            <a:ext cx="26673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Fetched PCs</a:t>
            </a:r>
            <a:endParaRPr sz="2000"/>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0" name="Shape 870"/>
        <p:cNvGrpSpPr/>
        <p:nvPr/>
      </p:nvGrpSpPr>
      <p:grpSpPr>
        <a:xfrm>
          <a:off x="0" y="0"/>
          <a:ext cx="0" cy="0"/>
          <a:chOff x="0" y="0"/>
          <a:chExt cx="0" cy="0"/>
        </a:xfrm>
      </p:grpSpPr>
      <p:sp>
        <p:nvSpPr>
          <p:cNvPr id="871" name="Google Shape;871;p60"/>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872" name="Google Shape;872;p60"/>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ID Assignment(Instruction Retires)</a:t>
            </a:r>
            <a:endParaRPr sz="2200">
              <a:solidFill>
                <a:schemeClr val="lt1"/>
              </a:solidFill>
            </a:endParaRPr>
          </a:p>
        </p:txBody>
      </p:sp>
      <p:sp>
        <p:nvSpPr>
          <p:cNvPr id="873" name="Google Shape;873;p60"/>
          <p:cNvSpPr/>
          <p:nvPr/>
        </p:nvSpPr>
        <p:spPr>
          <a:xfrm>
            <a:off x="2589700" y="1269550"/>
            <a:ext cx="59331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74" name="Google Shape;874;p60"/>
          <p:cNvSpPr/>
          <p:nvPr/>
        </p:nvSpPr>
        <p:spPr>
          <a:xfrm>
            <a:off x="2589700" y="2462600"/>
            <a:ext cx="59331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75" name="Google Shape;875;p60"/>
          <p:cNvSpPr/>
          <p:nvPr/>
        </p:nvSpPr>
        <p:spPr>
          <a:xfrm>
            <a:off x="2589700" y="1269550"/>
            <a:ext cx="53169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76" name="Google Shape;876;p60"/>
          <p:cNvSpPr/>
          <p:nvPr/>
        </p:nvSpPr>
        <p:spPr>
          <a:xfrm>
            <a:off x="79066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PC3</a:t>
            </a:r>
            <a:endParaRPr/>
          </a:p>
        </p:txBody>
      </p:sp>
      <p:sp>
        <p:nvSpPr>
          <p:cNvPr id="877" name="Google Shape;877;p60"/>
          <p:cNvSpPr/>
          <p:nvPr/>
        </p:nvSpPr>
        <p:spPr>
          <a:xfrm>
            <a:off x="72970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PC4</a:t>
            </a:r>
            <a:endParaRPr/>
          </a:p>
        </p:txBody>
      </p:sp>
      <p:sp>
        <p:nvSpPr>
          <p:cNvPr id="878" name="Google Shape;878;p60"/>
          <p:cNvSpPr/>
          <p:nvPr/>
        </p:nvSpPr>
        <p:spPr>
          <a:xfrm>
            <a:off x="66874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PC5</a:t>
            </a:r>
            <a:endParaRPr/>
          </a:p>
        </p:txBody>
      </p:sp>
      <p:sp>
        <p:nvSpPr>
          <p:cNvPr id="879" name="Google Shape;879;p60"/>
          <p:cNvSpPr/>
          <p:nvPr/>
        </p:nvSpPr>
        <p:spPr>
          <a:xfrm>
            <a:off x="7913250" y="246260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IN3</a:t>
            </a:r>
            <a:endParaRPr/>
          </a:p>
        </p:txBody>
      </p:sp>
      <p:sp>
        <p:nvSpPr>
          <p:cNvPr id="880" name="Google Shape;880;p60"/>
          <p:cNvSpPr/>
          <p:nvPr/>
        </p:nvSpPr>
        <p:spPr>
          <a:xfrm>
            <a:off x="7303650" y="246260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IN4</a:t>
            </a:r>
            <a:endParaRPr/>
          </a:p>
        </p:txBody>
      </p:sp>
      <p:sp>
        <p:nvSpPr>
          <p:cNvPr id="881" name="Google Shape;881;p60"/>
          <p:cNvSpPr/>
          <p:nvPr/>
        </p:nvSpPr>
        <p:spPr>
          <a:xfrm>
            <a:off x="60778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PC6</a:t>
            </a:r>
            <a:endParaRPr/>
          </a:p>
        </p:txBody>
      </p:sp>
      <p:sp>
        <p:nvSpPr>
          <p:cNvPr id="882" name="Google Shape;882;p60"/>
          <p:cNvSpPr/>
          <p:nvPr/>
        </p:nvSpPr>
        <p:spPr>
          <a:xfrm>
            <a:off x="2589675" y="3721450"/>
            <a:ext cx="59331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83" name="Google Shape;883;p60"/>
          <p:cNvSpPr/>
          <p:nvPr/>
        </p:nvSpPr>
        <p:spPr>
          <a:xfrm>
            <a:off x="7913225" y="372145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PC0</a:t>
            </a:r>
            <a:endParaRPr/>
          </a:p>
        </p:txBody>
      </p:sp>
      <p:sp>
        <p:nvSpPr>
          <p:cNvPr id="884" name="Google Shape;884;p60"/>
          <p:cNvSpPr/>
          <p:nvPr/>
        </p:nvSpPr>
        <p:spPr>
          <a:xfrm>
            <a:off x="5468250" y="1269550"/>
            <a:ext cx="6162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PC7</a:t>
            </a:r>
            <a:endParaRPr/>
          </a:p>
        </p:txBody>
      </p:sp>
      <p:sp>
        <p:nvSpPr>
          <p:cNvPr id="885" name="Google Shape;885;p60"/>
          <p:cNvSpPr/>
          <p:nvPr/>
        </p:nvSpPr>
        <p:spPr>
          <a:xfrm>
            <a:off x="6694050" y="246260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IN5</a:t>
            </a:r>
            <a:endParaRPr/>
          </a:p>
        </p:txBody>
      </p:sp>
      <p:sp>
        <p:nvSpPr>
          <p:cNvPr id="886" name="Google Shape;886;p60"/>
          <p:cNvSpPr/>
          <p:nvPr/>
        </p:nvSpPr>
        <p:spPr>
          <a:xfrm>
            <a:off x="7303625" y="3721450"/>
            <a:ext cx="609600" cy="544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PC2</a:t>
            </a:r>
            <a:endParaRPr/>
          </a:p>
        </p:txBody>
      </p:sp>
      <p:sp>
        <p:nvSpPr>
          <p:cNvPr id="887" name="Google Shape;887;p60"/>
          <p:cNvSpPr/>
          <p:nvPr/>
        </p:nvSpPr>
        <p:spPr>
          <a:xfrm>
            <a:off x="8050225" y="3380650"/>
            <a:ext cx="245100" cy="340800"/>
          </a:xfrm>
          <a:prstGeom prst="down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88" name="Google Shape;888;p60"/>
          <p:cNvSpPr txBox="1"/>
          <p:nvPr/>
        </p:nvSpPr>
        <p:spPr>
          <a:xfrm>
            <a:off x="7736125" y="3007638"/>
            <a:ext cx="8733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900"/>
              <a:t>Waiting for write back</a:t>
            </a:r>
            <a:endParaRPr sz="900"/>
          </a:p>
        </p:txBody>
      </p:sp>
      <p:sp>
        <p:nvSpPr>
          <p:cNvPr id="889" name="Google Shape;889;p60"/>
          <p:cNvSpPr txBox="1"/>
          <p:nvPr/>
        </p:nvSpPr>
        <p:spPr>
          <a:xfrm>
            <a:off x="7217775" y="4568650"/>
            <a:ext cx="8733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900"/>
              <a:t>Write back done</a:t>
            </a:r>
            <a:endParaRPr sz="900"/>
          </a:p>
        </p:txBody>
      </p:sp>
      <p:sp>
        <p:nvSpPr>
          <p:cNvPr id="890" name="Google Shape;890;p60"/>
          <p:cNvSpPr/>
          <p:nvPr/>
        </p:nvSpPr>
        <p:spPr>
          <a:xfrm>
            <a:off x="7531875" y="4265650"/>
            <a:ext cx="245100" cy="340800"/>
          </a:xfrm>
          <a:prstGeom prst="up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891" name="Google Shape;891;p60"/>
          <p:cNvPicPr preferRelativeResize="0"/>
          <p:nvPr/>
        </p:nvPicPr>
        <p:blipFill>
          <a:blip r:embed="rId3">
            <a:alphaModFix/>
          </a:blip>
          <a:stretch>
            <a:fillRect/>
          </a:stretch>
        </p:blipFill>
        <p:spPr>
          <a:xfrm>
            <a:off x="13075" y="4815325"/>
            <a:ext cx="836225" cy="328175"/>
          </a:xfrm>
          <a:prstGeom prst="rect">
            <a:avLst/>
          </a:prstGeom>
          <a:noFill/>
          <a:ln>
            <a:noFill/>
          </a:ln>
        </p:spPr>
      </p:pic>
      <p:sp>
        <p:nvSpPr>
          <p:cNvPr id="892" name="Google Shape;892;p60"/>
          <p:cNvSpPr txBox="1"/>
          <p:nvPr/>
        </p:nvSpPr>
        <p:spPr>
          <a:xfrm>
            <a:off x="-269150" y="3610300"/>
            <a:ext cx="26673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000"/>
              <a:t>Issued waiting for retire</a:t>
            </a:r>
            <a:endParaRPr sz="2000"/>
          </a:p>
        </p:txBody>
      </p:sp>
      <p:sp>
        <p:nvSpPr>
          <p:cNvPr id="893" name="Google Shape;893;p60"/>
          <p:cNvSpPr txBox="1"/>
          <p:nvPr/>
        </p:nvSpPr>
        <p:spPr>
          <a:xfrm>
            <a:off x="0" y="2467300"/>
            <a:ext cx="26673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Fetched instructions</a:t>
            </a:r>
            <a:endParaRPr sz="2000"/>
          </a:p>
        </p:txBody>
      </p:sp>
      <p:sp>
        <p:nvSpPr>
          <p:cNvPr id="894" name="Google Shape;894;p60"/>
          <p:cNvSpPr txBox="1"/>
          <p:nvPr/>
        </p:nvSpPr>
        <p:spPr>
          <a:xfrm>
            <a:off x="0" y="1324300"/>
            <a:ext cx="26673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Fetched PCs</a:t>
            </a:r>
            <a:endParaRPr sz="2000"/>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8" name="Shape 898"/>
        <p:cNvGrpSpPr/>
        <p:nvPr/>
      </p:nvGrpSpPr>
      <p:grpSpPr>
        <a:xfrm>
          <a:off x="0" y="0"/>
          <a:ext cx="0" cy="0"/>
          <a:chOff x="0" y="0"/>
          <a:chExt cx="0" cy="0"/>
        </a:xfrm>
      </p:grpSpPr>
      <p:sp>
        <p:nvSpPr>
          <p:cNvPr id="899" name="Google Shape;899;p61"/>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900" name="Google Shape;900;p61"/>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ID Assignment</a:t>
            </a:r>
            <a:r>
              <a:rPr lang="en" sz="2200">
                <a:solidFill>
                  <a:schemeClr val="lt1"/>
                </a:solidFill>
              </a:rPr>
              <a:t>(retiring a new instruction)</a:t>
            </a:r>
            <a:endParaRPr sz="2200">
              <a:solidFill>
                <a:schemeClr val="lt1"/>
              </a:solidFill>
            </a:endParaRPr>
          </a:p>
        </p:txBody>
      </p:sp>
      <p:sp>
        <p:nvSpPr>
          <p:cNvPr id="901" name="Google Shape;901;p61"/>
          <p:cNvSpPr txBox="1"/>
          <p:nvPr/>
        </p:nvSpPr>
        <p:spPr>
          <a:xfrm>
            <a:off x="77775" y="742400"/>
            <a:ext cx="9120000" cy="1589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Char char="➢"/>
            </a:pPr>
            <a:r>
              <a:rPr lang="en" sz="2000">
                <a:solidFill>
                  <a:schemeClr val="dk1"/>
                </a:solidFill>
              </a:rPr>
              <a:t>If the instruction is </a:t>
            </a:r>
            <a:r>
              <a:rPr b="1" lang="en" sz="2000">
                <a:solidFill>
                  <a:schemeClr val="dk1"/>
                </a:solidFill>
              </a:rPr>
              <a:t>post-issue</a:t>
            </a:r>
            <a:r>
              <a:rPr lang="en" sz="2000">
                <a:solidFill>
                  <a:schemeClr val="dk1"/>
                </a:solidFill>
              </a:rPr>
              <a:t> and has already </a:t>
            </a:r>
            <a:r>
              <a:rPr b="1" lang="en" sz="2000">
                <a:solidFill>
                  <a:schemeClr val="dk1"/>
                </a:solidFill>
              </a:rPr>
              <a:t>written back</a:t>
            </a:r>
            <a:r>
              <a:rPr lang="en" sz="2000">
                <a:solidFill>
                  <a:schemeClr val="dk1"/>
                </a:solidFill>
              </a:rPr>
              <a:t> to the register file, it can be </a:t>
            </a:r>
            <a:r>
              <a:rPr b="1" lang="en" sz="2000">
                <a:solidFill>
                  <a:schemeClr val="dk1"/>
                </a:solidFill>
              </a:rPr>
              <a:t>retired</a:t>
            </a:r>
            <a:r>
              <a:rPr lang="en" sz="2000">
                <a:solidFill>
                  <a:schemeClr val="dk1"/>
                </a:solidFill>
              </a:rPr>
              <a:t>.</a:t>
            </a:r>
            <a:br>
              <a:rPr lang="en" sz="2000">
                <a:solidFill>
                  <a:schemeClr val="dk1"/>
                </a:solidFill>
              </a:rPr>
            </a:b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Some instructions take </a:t>
            </a:r>
            <a:r>
              <a:rPr b="1" lang="en" sz="2000">
                <a:solidFill>
                  <a:schemeClr val="dk1"/>
                </a:solidFill>
              </a:rPr>
              <a:t>more than 1 cycle</a:t>
            </a:r>
            <a:r>
              <a:rPr lang="en" sz="2000">
                <a:solidFill>
                  <a:schemeClr val="dk1"/>
                </a:solidFill>
              </a:rPr>
              <a:t> to execute, and multiple instructions can be in the </a:t>
            </a:r>
            <a:r>
              <a:rPr b="1" lang="en" sz="2000">
                <a:solidFill>
                  <a:schemeClr val="dk1"/>
                </a:solidFill>
              </a:rPr>
              <a:t>execution stage</a:t>
            </a:r>
            <a:r>
              <a:rPr lang="en" sz="2000">
                <a:solidFill>
                  <a:schemeClr val="dk1"/>
                </a:solidFill>
              </a:rPr>
              <a:t>.</a:t>
            </a:r>
            <a:br>
              <a:rPr lang="en" sz="2000">
                <a:solidFill>
                  <a:schemeClr val="dk1"/>
                </a:solidFill>
              </a:rPr>
            </a:br>
            <a:endParaRPr sz="2000">
              <a:solidFill>
                <a:schemeClr val="dk1"/>
              </a:solidFill>
            </a:endParaRPr>
          </a:p>
          <a:p>
            <a:pPr indent="-355600" lvl="1" marL="914400" rtl="0" algn="l">
              <a:lnSpc>
                <a:spcPct val="115000"/>
              </a:lnSpc>
              <a:spcBef>
                <a:spcPts val="0"/>
              </a:spcBef>
              <a:spcAft>
                <a:spcPts val="0"/>
              </a:spcAft>
              <a:buClr>
                <a:schemeClr val="dk1"/>
              </a:buClr>
              <a:buSzPts val="2000"/>
              <a:buChar char="○"/>
            </a:pPr>
            <a:r>
              <a:rPr b="1" lang="en" sz="2000">
                <a:solidFill>
                  <a:schemeClr val="dk1"/>
                </a:solidFill>
              </a:rPr>
              <a:t>Should we wait for the last instruction in the FIFO? </a:t>
            </a:r>
            <a:endParaRPr b="1" sz="2000">
              <a:solidFill>
                <a:schemeClr val="dk1"/>
              </a:solidFill>
            </a:endParaRPr>
          </a:p>
          <a:p>
            <a:pPr indent="-355600" lvl="2" marL="1371600" rtl="0" algn="l">
              <a:lnSpc>
                <a:spcPct val="115000"/>
              </a:lnSpc>
              <a:spcBef>
                <a:spcPts val="0"/>
              </a:spcBef>
              <a:spcAft>
                <a:spcPts val="0"/>
              </a:spcAft>
              <a:buClr>
                <a:schemeClr val="dk1"/>
              </a:buClr>
              <a:buSzPts val="2000"/>
              <a:buChar char="■"/>
            </a:pPr>
            <a:r>
              <a:rPr b="1" lang="en" sz="2000">
                <a:solidFill>
                  <a:schemeClr val="dk1"/>
                </a:solidFill>
              </a:rPr>
              <a:t>But there can be another complete instruction after this one</a:t>
            </a:r>
            <a:br>
              <a:rPr b="1" lang="en" sz="2000">
                <a:solidFill>
                  <a:schemeClr val="dk1"/>
                </a:solidFill>
              </a:rPr>
            </a:br>
            <a:endParaRPr b="1" sz="2000">
              <a:solidFill>
                <a:schemeClr val="dk1"/>
              </a:solidFill>
            </a:endParaRPr>
          </a:p>
          <a:p>
            <a:pPr indent="-355600" lvl="2" marL="1371600" rtl="0" algn="l">
              <a:lnSpc>
                <a:spcPct val="115000"/>
              </a:lnSpc>
              <a:spcBef>
                <a:spcPts val="0"/>
              </a:spcBef>
              <a:spcAft>
                <a:spcPts val="0"/>
              </a:spcAft>
              <a:buClr>
                <a:schemeClr val="dk1"/>
              </a:buClr>
              <a:buSzPts val="2000"/>
              <a:buChar char="■"/>
            </a:pPr>
            <a:r>
              <a:rPr b="1" lang="en" sz="2000">
                <a:solidFill>
                  <a:schemeClr val="dk1"/>
                </a:solidFill>
              </a:rPr>
              <a:t>Solution</a:t>
            </a:r>
            <a:r>
              <a:rPr lang="en" sz="2000">
                <a:solidFill>
                  <a:schemeClr val="dk1"/>
                </a:solidFill>
              </a:rPr>
              <a:t>: We use </a:t>
            </a:r>
            <a:r>
              <a:rPr b="1" lang="en" sz="2000">
                <a:solidFill>
                  <a:schemeClr val="dk1"/>
                </a:solidFill>
              </a:rPr>
              <a:t>two retiring ports</a:t>
            </a:r>
            <a:r>
              <a:rPr lang="en" sz="2000">
                <a:solidFill>
                  <a:schemeClr val="dk1"/>
                </a:solidFill>
              </a:rPr>
              <a:t>:</a:t>
            </a:r>
            <a:br>
              <a:rPr lang="en" sz="2000">
                <a:solidFill>
                  <a:schemeClr val="dk1"/>
                </a:solidFill>
              </a:rPr>
            </a:br>
            <a:endParaRPr sz="2000">
              <a:solidFill>
                <a:schemeClr val="dk1"/>
              </a:solidFill>
            </a:endParaRPr>
          </a:p>
          <a:p>
            <a:pPr indent="-355600" lvl="2" marL="1371600" rtl="0" algn="l">
              <a:lnSpc>
                <a:spcPct val="115000"/>
              </a:lnSpc>
              <a:spcBef>
                <a:spcPts val="0"/>
              </a:spcBef>
              <a:spcAft>
                <a:spcPts val="0"/>
              </a:spcAft>
              <a:buClr>
                <a:schemeClr val="dk1"/>
              </a:buClr>
              <a:buSzPts val="2000"/>
              <a:buChar char="■"/>
            </a:pPr>
            <a:r>
              <a:rPr lang="en" sz="2000">
                <a:solidFill>
                  <a:schemeClr val="dk1"/>
                </a:solidFill>
              </a:rPr>
              <a:t>If one port is waiting for a write-back, the other port can retire another instruction.</a:t>
            </a:r>
            <a:endParaRPr sz="2000"/>
          </a:p>
        </p:txBody>
      </p:sp>
      <p:pic>
        <p:nvPicPr>
          <p:cNvPr id="902" name="Google Shape;902;p61"/>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6" name="Shape 906"/>
        <p:cNvGrpSpPr/>
        <p:nvPr/>
      </p:nvGrpSpPr>
      <p:grpSpPr>
        <a:xfrm>
          <a:off x="0" y="0"/>
          <a:ext cx="0" cy="0"/>
          <a:chOff x="0" y="0"/>
          <a:chExt cx="0" cy="0"/>
        </a:xfrm>
      </p:grpSpPr>
      <p:sp>
        <p:nvSpPr>
          <p:cNvPr id="907" name="Google Shape;907;p62"/>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908" name="Google Shape;908;p62"/>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ID Assignment</a:t>
            </a:r>
            <a:r>
              <a:rPr lang="en" sz="2200">
                <a:solidFill>
                  <a:schemeClr val="lt1"/>
                </a:solidFill>
              </a:rPr>
              <a:t>(why ID block?)</a:t>
            </a:r>
            <a:endParaRPr sz="2200">
              <a:solidFill>
                <a:schemeClr val="lt1"/>
              </a:solidFill>
            </a:endParaRPr>
          </a:p>
        </p:txBody>
      </p:sp>
      <p:sp>
        <p:nvSpPr>
          <p:cNvPr id="909" name="Google Shape;909;p62"/>
          <p:cNvSpPr txBox="1"/>
          <p:nvPr/>
        </p:nvSpPr>
        <p:spPr>
          <a:xfrm>
            <a:off x="23950" y="1340500"/>
            <a:ext cx="9120000" cy="1589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lang="en" sz="2000">
                <a:solidFill>
                  <a:schemeClr val="dk1"/>
                </a:solidFill>
              </a:rPr>
              <a:t>Uses </a:t>
            </a:r>
            <a:r>
              <a:rPr b="1" lang="en" sz="2000">
                <a:solidFill>
                  <a:schemeClr val="dk1"/>
                </a:solidFill>
              </a:rPr>
              <a:t>4-bit ID </a:t>
            </a:r>
            <a:r>
              <a:rPr lang="en" sz="2000">
                <a:solidFill>
                  <a:schemeClr val="dk1"/>
                </a:solidFill>
              </a:rPr>
              <a:t>instead of a </a:t>
            </a:r>
            <a:r>
              <a:rPr b="1" lang="en" sz="2000">
                <a:solidFill>
                  <a:schemeClr val="dk1"/>
                </a:solidFill>
              </a:rPr>
              <a:t>32-bit PC</a:t>
            </a:r>
            <a:r>
              <a:rPr lang="en" sz="2000">
                <a:solidFill>
                  <a:schemeClr val="dk1"/>
                </a:solidFill>
              </a:rPr>
              <a:t>.</a:t>
            </a:r>
            <a:br>
              <a:rPr lang="en" sz="2000">
                <a:solidFill>
                  <a:schemeClr val="dk1"/>
                </a:solidFill>
              </a:rPr>
            </a:br>
            <a:endParaRPr sz="2000">
              <a:solidFill>
                <a:schemeClr val="dk1"/>
              </a:solidFill>
            </a:endParaRPr>
          </a:p>
          <a:p>
            <a:pPr indent="-355600" lvl="0" marL="457200" rtl="0" algn="l">
              <a:spcBef>
                <a:spcPts val="0"/>
              </a:spcBef>
              <a:spcAft>
                <a:spcPts val="0"/>
              </a:spcAft>
              <a:buSzPts val="2000"/>
              <a:buChar char="➢"/>
            </a:pPr>
            <a:r>
              <a:rPr lang="en" sz="2000">
                <a:solidFill>
                  <a:schemeClr val="dk1"/>
                </a:solidFill>
              </a:rPr>
              <a:t>Simplifies and </a:t>
            </a:r>
            <a:r>
              <a:rPr b="1" lang="en" sz="2000">
                <a:solidFill>
                  <a:schemeClr val="dk1"/>
                </a:solidFill>
              </a:rPr>
              <a:t>enhances efficiency</a:t>
            </a:r>
            <a:r>
              <a:rPr lang="en" sz="2000">
                <a:solidFill>
                  <a:schemeClr val="dk1"/>
                </a:solidFill>
              </a:rPr>
              <a:t> in tracking instructions.</a:t>
            </a:r>
            <a:endParaRPr sz="2000"/>
          </a:p>
        </p:txBody>
      </p:sp>
      <p:pic>
        <p:nvPicPr>
          <p:cNvPr id="910" name="Google Shape;910;p62"/>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4" name="Shape 914"/>
        <p:cNvGrpSpPr/>
        <p:nvPr/>
      </p:nvGrpSpPr>
      <p:grpSpPr>
        <a:xfrm>
          <a:off x="0" y="0"/>
          <a:ext cx="0" cy="0"/>
          <a:chOff x="0" y="0"/>
          <a:chExt cx="0" cy="0"/>
        </a:xfrm>
      </p:grpSpPr>
      <p:sp>
        <p:nvSpPr>
          <p:cNvPr id="915" name="Google Shape;915;p63"/>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916" name="Google Shape;916;p63"/>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Decode/Issue</a:t>
            </a:r>
            <a:endParaRPr sz="2200">
              <a:solidFill>
                <a:schemeClr val="lt1"/>
              </a:solidFill>
            </a:endParaRPr>
          </a:p>
        </p:txBody>
      </p:sp>
      <p:sp>
        <p:nvSpPr>
          <p:cNvPr id="917" name="Google Shape;917;p63"/>
          <p:cNvSpPr txBox="1"/>
          <p:nvPr/>
        </p:nvSpPr>
        <p:spPr>
          <a:xfrm>
            <a:off x="847750" y="4310000"/>
            <a:ext cx="8265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a:t>
            </a:r>
            <a:endParaRPr sz="2000"/>
          </a:p>
        </p:txBody>
      </p:sp>
      <p:sp>
        <p:nvSpPr>
          <p:cNvPr id="918" name="Google Shape;918;p63"/>
          <p:cNvSpPr txBox="1"/>
          <p:nvPr/>
        </p:nvSpPr>
        <p:spPr>
          <a:xfrm>
            <a:off x="2673425" y="4310000"/>
            <a:ext cx="20661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ID Assignment</a:t>
            </a:r>
            <a:endParaRPr sz="2000"/>
          </a:p>
        </p:txBody>
      </p:sp>
      <p:sp>
        <p:nvSpPr>
          <p:cNvPr id="919" name="Google Shape;919;p63"/>
          <p:cNvSpPr txBox="1"/>
          <p:nvPr/>
        </p:nvSpPr>
        <p:spPr>
          <a:xfrm>
            <a:off x="4978038" y="4310000"/>
            <a:ext cx="177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Decode/Issue</a:t>
            </a:r>
            <a:endParaRPr sz="2000"/>
          </a:p>
        </p:txBody>
      </p:sp>
      <p:sp>
        <p:nvSpPr>
          <p:cNvPr id="920" name="Google Shape;920;p63"/>
          <p:cNvSpPr txBox="1"/>
          <p:nvPr/>
        </p:nvSpPr>
        <p:spPr>
          <a:xfrm>
            <a:off x="6854025" y="4310000"/>
            <a:ext cx="1121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Execute</a:t>
            </a:r>
            <a:endParaRPr sz="2000"/>
          </a:p>
        </p:txBody>
      </p:sp>
      <p:sp>
        <p:nvSpPr>
          <p:cNvPr id="921" name="Google Shape;921;p63"/>
          <p:cNvSpPr txBox="1"/>
          <p:nvPr/>
        </p:nvSpPr>
        <p:spPr>
          <a:xfrm>
            <a:off x="7873775" y="4310000"/>
            <a:ext cx="14622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Write back</a:t>
            </a:r>
            <a:endParaRPr sz="2000"/>
          </a:p>
        </p:txBody>
      </p:sp>
      <p:pic>
        <p:nvPicPr>
          <p:cNvPr id="922" name="Google Shape;922;p63"/>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923" name="Google Shape;923;p63" title="CVA5-Page-33.drawio.png"/>
          <p:cNvPicPr preferRelativeResize="0"/>
          <p:nvPr/>
        </p:nvPicPr>
        <p:blipFill>
          <a:blip r:embed="rId4">
            <a:alphaModFix/>
          </a:blip>
          <a:stretch>
            <a:fillRect/>
          </a:stretch>
        </p:blipFill>
        <p:spPr>
          <a:xfrm>
            <a:off x="0" y="724300"/>
            <a:ext cx="9144003" cy="3683499"/>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7" name="Shape 927"/>
        <p:cNvGrpSpPr/>
        <p:nvPr/>
      </p:nvGrpSpPr>
      <p:grpSpPr>
        <a:xfrm>
          <a:off x="0" y="0"/>
          <a:ext cx="0" cy="0"/>
          <a:chOff x="0" y="0"/>
          <a:chExt cx="0" cy="0"/>
        </a:xfrm>
      </p:grpSpPr>
      <p:sp>
        <p:nvSpPr>
          <p:cNvPr id="928" name="Google Shape;928;p64"/>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929" name="Google Shape;929;p64"/>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Decode(happens in the execution units)</a:t>
            </a:r>
            <a:endParaRPr sz="2200">
              <a:solidFill>
                <a:schemeClr val="lt1"/>
              </a:solidFill>
            </a:endParaRPr>
          </a:p>
        </p:txBody>
      </p:sp>
      <p:sp>
        <p:nvSpPr>
          <p:cNvPr id="930" name="Google Shape;930;p64"/>
          <p:cNvSpPr/>
          <p:nvPr/>
        </p:nvSpPr>
        <p:spPr>
          <a:xfrm>
            <a:off x="4832550" y="2059025"/>
            <a:ext cx="2793000" cy="1291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931" name="Google Shape;931;p64"/>
          <p:cNvCxnSpPr/>
          <p:nvPr/>
        </p:nvCxnSpPr>
        <p:spPr>
          <a:xfrm rot="10800000">
            <a:off x="4192625" y="2254850"/>
            <a:ext cx="639900" cy="0"/>
          </a:xfrm>
          <a:prstGeom prst="straightConnector1">
            <a:avLst/>
          </a:prstGeom>
          <a:noFill/>
          <a:ln cap="flat" cmpd="sng" w="9525">
            <a:solidFill>
              <a:schemeClr val="dk2"/>
            </a:solidFill>
            <a:prstDash val="solid"/>
            <a:round/>
            <a:headEnd len="med" w="med" type="none"/>
            <a:tailEnd len="med" w="med" type="stealth"/>
          </a:ln>
        </p:spPr>
      </p:cxnSp>
      <p:cxnSp>
        <p:nvCxnSpPr>
          <p:cNvPr id="932" name="Google Shape;932;p64"/>
          <p:cNvCxnSpPr/>
          <p:nvPr/>
        </p:nvCxnSpPr>
        <p:spPr>
          <a:xfrm rot="10800000">
            <a:off x="4192625" y="2483450"/>
            <a:ext cx="639900" cy="0"/>
          </a:xfrm>
          <a:prstGeom prst="straightConnector1">
            <a:avLst/>
          </a:prstGeom>
          <a:noFill/>
          <a:ln cap="flat" cmpd="sng" w="9525">
            <a:solidFill>
              <a:schemeClr val="dk2"/>
            </a:solidFill>
            <a:prstDash val="solid"/>
            <a:round/>
            <a:headEnd len="med" w="med" type="none"/>
            <a:tailEnd len="med" w="med" type="stealth"/>
          </a:ln>
        </p:spPr>
      </p:cxnSp>
      <p:cxnSp>
        <p:nvCxnSpPr>
          <p:cNvPr id="933" name="Google Shape;933;p64"/>
          <p:cNvCxnSpPr/>
          <p:nvPr/>
        </p:nvCxnSpPr>
        <p:spPr>
          <a:xfrm rot="10800000">
            <a:off x="4192625" y="2712050"/>
            <a:ext cx="639900" cy="0"/>
          </a:xfrm>
          <a:prstGeom prst="straightConnector1">
            <a:avLst/>
          </a:prstGeom>
          <a:noFill/>
          <a:ln cap="flat" cmpd="sng" w="9525">
            <a:solidFill>
              <a:schemeClr val="dk2"/>
            </a:solidFill>
            <a:prstDash val="solid"/>
            <a:round/>
            <a:headEnd len="med" w="med" type="none"/>
            <a:tailEnd len="med" w="med" type="stealth"/>
          </a:ln>
        </p:spPr>
      </p:cxnSp>
      <p:cxnSp>
        <p:nvCxnSpPr>
          <p:cNvPr id="934" name="Google Shape;934;p64"/>
          <p:cNvCxnSpPr/>
          <p:nvPr/>
        </p:nvCxnSpPr>
        <p:spPr>
          <a:xfrm rot="10800000">
            <a:off x="4192625" y="2940650"/>
            <a:ext cx="639900" cy="0"/>
          </a:xfrm>
          <a:prstGeom prst="straightConnector1">
            <a:avLst/>
          </a:prstGeom>
          <a:noFill/>
          <a:ln cap="flat" cmpd="sng" w="9525">
            <a:solidFill>
              <a:schemeClr val="dk2"/>
            </a:solidFill>
            <a:prstDash val="solid"/>
            <a:round/>
            <a:headEnd len="med" w="med" type="none"/>
            <a:tailEnd len="med" w="med" type="stealth"/>
          </a:ln>
        </p:spPr>
      </p:cxnSp>
      <p:sp>
        <p:nvSpPr>
          <p:cNvPr id="935" name="Google Shape;935;p64"/>
          <p:cNvSpPr/>
          <p:nvPr/>
        </p:nvSpPr>
        <p:spPr>
          <a:xfrm>
            <a:off x="4832550" y="2059025"/>
            <a:ext cx="891000" cy="12918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36" name="Google Shape;936;p64"/>
          <p:cNvSpPr txBox="1"/>
          <p:nvPr/>
        </p:nvSpPr>
        <p:spPr>
          <a:xfrm rot="-5400000">
            <a:off x="4695000" y="2342600"/>
            <a:ext cx="11661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t>Internal Decoder</a:t>
            </a:r>
            <a:endParaRPr sz="1800"/>
          </a:p>
        </p:txBody>
      </p:sp>
      <p:cxnSp>
        <p:nvCxnSpPr>
          <p:cNvPr id="937" name="Google Shape;937;p64"/>
          <p:cNvCxnSpPr/>
          <p:nvPr/>
        </p:nvCxnSpPr>
        <p:spPr>
          <a:xfrm>
            <a:off x="6321750" y="3572175"/>
            <a:ext cx="6000" cy="663900"/>
          </a:xfrm>
          <a:prstGeom prst="straightConnector1">
            <a:avLst/>
          </a:prstGeom>
          <a:noFill/>
          <a:ln cap="flat" cmpd="sng" w="9525">
            <a:solidFill>
              <a:schemeClr val="dk2"/>
            </a:solidFill>
            <a:prstDash val="dot"/>
            <a:round/>
            <a:headEnd len="med" w="med" type="none"/>
            <a:tailEnd len="med" w="med" type="none"/>
          </a:ln>
        </p:spPr>
      </p:cxnSp>
      <p:sp>
        <p:nvSpPr>
          <p:cNvPr id="938" name="Google Shape;938;p64"/>
          <p:cNvSpPr txBox="1"/>
          <p:nvPr/>
        </p:nvSpPr>
        <p:spPr>
          <a:xfrm>
            <a:off x="5828250" y="2335475"/>
            <a:ext cx="16836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t>Any Execution Unit</a:t>
            </a:r>
            <a:endParaRPr sz="1800"/>
          </a:p>
        </p:txBody>
      </p:sp>
      <p:sp>
        <p:nvSpPr>
          <p:cNvPr id="939" name="Google Shape;939;p64"/>
          <p:cNvSpPr txBox="1"/>
          <p:nvPr/>
        </p:nvSpPr>
        <p:spPr>
          <a:xfrm>
            <a:off x="2147150" y="1991750"/>
            <a:ext cx="1937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800"/>
          </a:p>
        </p:txBody>
      </p:sp>
      <p:cxnSp>
        <p:nvCxnSpPr>
          <p:cNvPr id="940" name="Google Shape;940;p64"/>
          <p:cNvCxnSpPr/>
          <p:nvPr/>
        </p:nvCxnSpPr>
        <p:spPr>
          <a:xfrm>
            <a:off x="5278050" y="1502825"/>
            <a:ext cx="0" cy="556200"/>
          </a:xfrm>
          <a:prstGeom prst="straightConnector1">
            <a:avLst/>
          </a:prstGeom>
          <a:noFill/>
          <a:ln cap="flat" cmpd="sng" w="9525">
            <a:solidFill>
              <a:schemeClr val="dk2"/>
            </a:solidFill>
            <a:prstDash val="solid"/>
            <a:round/>
            <a:headEnd len="med" w="med" type="none"/>
            <a:tailEnd len="med" w="med" type="stealth"/>
          </a:ln>
        </p:spPr>
      </p:cxnSp>
      <p:sp>
        <p:nvSpPr>
          <p:cNvPr id="941" name="Google Shape;941;p64"/>
          <p:cNvSpPr txBox="1"/>
          <p:nvPr/>
        </p:nvSpPr>
        <p:spPr>
          <a:xfrm>
            <a:off x="4611225" y="1041125"/>
            <a:ext cx="1381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Instructions</a:t>
            </a:r>
            <a:endParaRPr sz="1800"/>
          </a:p>
        </p:txBody>
      </p:sp>
      <p:sp>
        <p:nvSpPr>
          <p:cNvPr id="942" name="Google Shape;942;p64"/>
          <p:cNvSpPr txBox="1"/>
          <p:nvPr/>
        </p:nvSpPr>
        <p:spPr>
          <a:xfrm>
            <a:off x="281125" y="1991750"/>
            <a:ext cx="4043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This unit is needed for the instruction</a:t>
            </a:r>
            <a:endParaRPr sz="1800"/>
          </a:p>
        </p:txBody>
      </p:sp>
      <p:sp>
        <p:nvSpPr>
          <p:cNvPr id="943" name="Google Shape;943;p64"/>
          <p:cNvSpPr txBox="1"/>
          <p:nvPr/>
        </p:nvSpPr>
        <p:spPr>
          <a:xfrm>
            <a:off x="281125" y="2220350"/>
            <a:ext cx="4043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This unit is ready </a:t>
            </a:r>
            <a:endParaRPr sz="1800"/>
          </a:p>
        </p:txBody>
      </p:sp>
      <p:sp>
        <p:nvSpPr>
          <p:cNvPr id="944" name="Google Shape;944;p64"/>
          <p:cNvSpPr txBox="1"/>
          <p:nvPr/>
        </p:nvSpPr>
        <p:spPr>
          <a:xfrm>
            <a:off x="281125" y="2448950"/>
            <a:ext cx="4043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This unit uses rs0 register</a:t>
            </a:r>
            <a:endParaRPr sz="1800"/>
          </a:p>
        </p:txBody>
      </p:sp>
      <p:sp>
        <p:nvSpPr>
          <p:cNvPr id="945" name="Google Shape;945;p64"/>
          <p:cNvSpPr txBox="1"/>
          <p:nvPr/>
        </p:nvSpPr>
        <p:spPr>
          <a:xfrm>
            <a:off x="281125" y="2677550"/>
            <a:ext cx="4043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This unit uses rs1 register</a:t>
            </a:r>
            <a:endParaRPr sz="1800"/>
          </a:p>
        </p:txBody>
      </p:sp>
      <p:pic>
        <p:nvPicPr>
          <p:cNvPr id="946" name="Google Shape;946;p64"/>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20"/>
          <p:cNvSpPr txBox="1"/>
          <p:nvPr>
            <p:ph idx="1" type="body"/>
          </p:nvPr>
        </p:nvSpPr>
        <p:spPr>
          <a:xfrm>
            <a:off x="311700" y="811550"/>
            <a:ext cx="8520600" cy="3416400"/>
          </a:xfrm>
          <a:prstGeom prst="rect">
            <a:avLst/>
          </a:prstGeom>
        </p:spPr>
        <p:txBody>
          <a:bodyPr anchorCtr="0" anchor="t" bIns="0" lIns="0" spcFirstLastPara="1" rIns="0" wrap="square" tIns="0">
            <a:noAutofit/>
          </a:bodyPr>
          <a:lstStyle/>
          <a:p>
            <a:pPr indent="-342900" lvl="0" marL="457200" rtl="0" algn="l">
              <a:spcBef>
                <a:spcPts val="0"/>
              </a:spcBef>
              <a:spcAft>
                <a:spcPts val="0"/>
              </a:spcAft>
              <a:buSzPts val="1800"/>
              <a:buChar char="➢"/>
            </a:pPr>
            <a:r>
              <a:rPr lang="en" sz="2200"/>
              <a:t>Use Cases:</a:t>
            </a:r>
            <a:endParaRPr sz="2200"/>
          </a:p>
          <a:p>
            <a:pPr indent="-393700" lvl="1" marL="914400" rtl="0" algn="l">
              <a:spcBef>
                <a:spcPts val="1200"/>
              </a:spcBef>
              <a:spcAft>
                <a:spcPts val="0"/>
              </a:spcAft>
              <a:buClr>
                <a:schemeClr val="dk1"/>
              </a:buClr>
              <a:buSzPts val="2600"/>
              <a:buChar char="○"/>
            </a:pPr>
            <a:r>
              <a:rPr b="1" lang="en" sz="2000">
                <a:solidFill>
                  <a:schemeClr val="dk1"/>
                </a:solidFill>
              </a:rPr>
              <a:t>Research &amp; Education</a:t>
            </a:r>
            <a:r>
              <a:rPr lang="en" sz="2000">
                <a:solidFill>
                  <a:schemeClr val="dk1"/>
                </a:solidFill>
              </a:rPr>
              <a:t> – A flexible platform for academic studies and teaching.</a:t>
            </a:r>
            <a:endParaRPr sz="2700">
              <a:solidFill>
                <a:schemeClr val="dk1"/>
              </a:solidFill>
            </a:endParaRPr>
          </a:p>
          <a:p>
            <a:pPr indent="-400050" lvl="1" marL="914400" rtl="0" algn="l">
              <a:spcBef>
                <a:spcPts val="1200"/>
              </a:spcBef>
              <a:spcAft>
                <a:spcPts val="0"/>
              </a:spcAft>
              <a:buClr>
                <a:schemeClr val="dk1"/>
              </a:buClr>
              <a:buSzPts val="2700"/>
              <a:buChar char="○"/>
            </a:pPr>
            <a:r>
              <a:rPr b="1" lang="en" sz="2000">
                <a:solidFill>
                  <a:schemeClr val="dk1"/>
                </a:solidFill>
              </a:rPr>
              <a:t>Supports OS Development</a:t>
            </a:r>
            <a:r>
              <a:rPr lang="en" sz="2000">
                <a:solidFill>
                  <a:schemeClr val="dk1"/>
                </a:solidFill>
              </a:rPr>
              <a:t> – Enables experimentation and innovation in operating systems</a:t>
            </a:r>
            <a:endParaRPr sz="2700">
              <a:solidFill>
                <a:schemeClr val="dk1"/>
              </a:solidFill>
            </a:endParaRPr>
          </a:p>
          <a:p>
            <a:pPr indent="-355600" lvl="1" marL="914400" rtl="0" algn="l">
              <a:spcBef>
                <a:spcPts val="1200"/>
              </a:spcBef>
              <a:spcAft>
                <a:spcPts val="0"/>
              </a:spcAft>
              <a:buClr>
                <a:schemeClr val="dk1"/>
              </a:buClr>
              <a:buSzPts val="2000"/>
              <a:buChar char="○"/>
            </a:pPr>
            <a:r>
              <a:rPr b="1" lang="en" sz="2000">
                <a:solidFill>
                  <a:schemeClr val="dk1"/>
                </a:solidFill>
              </a:rPr>
              <a:t>Accelerator Integration</a:t>
            </a:r>
            <a:r>
              <a:rPr lang="en" sz="2000">
                <a:solidFill>
                  <a:schemeClr val="dk1"/>
                </a:solidFill>
              </a:rPr>
              <a:t> – Supports both tightly and loosely coupled accelerators on FPGAs. </a:t>
            </a:r>
            <a:endParaRPr sz="2000">
              <a:solidFill>
                <a:schemeClr val="dk1"/>
              </a:solidFill>
            </a:endParaRPr>
          </a:p>
          <a:p>
            <a:pPr indent="-342900" lvl="0" marL="457200" rtl="0" algn="l">
              <a:spcBef>
                <a:spcPts val="1200"/>
              </a:spcBef>
              <a:spcAft>
                <a:spcPts val="0"/>
              </a:spcAft>
              <a:buClr>
                <a:schemeClr val="dk1"/>
              </a:buClr>
              <a:buSzPts val="1800"/>
              <a:buChar char="➢"/>
            </a:pPr>
            <a:r>
              <a:rPr lang="en" sz="2200">
                <a:solidFill>
                  <a:schemeClr val="dk1"/>
                </a:solidFill>
              </a:rPr>
              <a:t>Goal:</a:t>
            </a:r>
            <a:endParaRPr sz="2200">
              <a:solidFill>
                <a:schemeClr val="dk1"/>
              </a:solidFill>
            </a:endParaRPr>
          </a:p>
          <a:p>
            <a:pPr indent="-374650" lvl="1" marL="914400" rtl="0" algn="l">
              <a:spcBef>
                <a:spcPts val="1200"/>
              </a:spcBef>
              <a:spcAft>
                <a:spcPts val="0"/>
              </a:spcAft>
              <a:buClr>
                <a:schemeClr val="dk1"/>
              </a:buClr>
              <a:buSzPts val="2300"/>
              <a:buChar char="○"/>
            </a:pPr>
            <a:r>
              <a:rPr lang="en" sz="2000">
                <a:solidFill>
                  <a:schemeClr val="dk1"/>
                </a:solidFill>
              </a:rPr>
              <a:t> </a:t>
            </a:r>
            <a:r>
              <a:rPr b="1" lang="en" sz="2000">
                <a:solidFill>
                  <a:schemeClr val="dk1"/>
                </a:solidFill>
              </a:rPr>
              <a:t>Enable efficient heterogeneous SoC designs on FPGAs</a:t>
            </a:r>
            <a:endParaRPr sz="2700">
              <a:solidFill>
                <a:schemeClr val="dk1"/>
              </a:solidFill>
            </a:endParaRPr>
          </a:p>
        </p:txBody>
      </p:sp>
      <p:sp>
        <p:nvSpPr>
          <p:cNvPr id="121" name="Google Shape;121;p20"/>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Goal and Use Cases</a:t>
            </a:r>
            <a:endParaRPr sz="2200">
              <a:solidFill>
                <a:schemeClr val="lt1"/>
              </a:solidFill>
            </a:endParaRPr>
          </a:p>
        </p:txBody>
      </p:sp>
      <p:sp>
        <p:nvSpPr>
          <p:cNvPr id="122" name="Google Shape;122;p20"/>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23" name="Google Shape;123;p20"/>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0" name="Shape 950"/>
        <p:cNvGrpSpPr/>
        <p:nvPr/>
      </p:nvGrpSpPr>
      <p:grpSpPr>
        <a:xfrm>
          <a:off x="0" y="0"/>
          <a:ext cx="0" cy="0"/>
          <a:chOff x="0" y="0"/>
          <a:chExt cx="0" cy="0"/>
        </a:xfrm>
      </p:grpSpPr>
      <p:sp>
        <p:nvSpPr>
          <p:cNvPr id="951" name="Google Shape;951;p65"/>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952" name="Google Shape;952;p65"/>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Issue Logic</a:t>
            </a:r>
            <a:endParaRPr sz="2200">
              <a:solidFill>
                <a:schemeClr val="lt1"/>
              </a:solidFill>
            </a:endParaRPr>
          </a:p>
        </p:txBody>
      </p:sp>
      <p:pic>
        <p:nvPicPr>
          <p:cNvPr id="953" name="Google Shape;953;p65"/>
          <p:cNvPicPr preferRelativeResize="0"/>
          <p:nvPr/>
        </p:nvPicPr>
        <p:blipFill>
          <a:blip r:embed="rId3">
            <a:alphaModFix/>
          </a:blip>
          <a:stretch>
            <a:fillRect/>
          </a:stretch>
        </p:blipFill>
        <p:spPr>
          <a:xfrm>
            <a:off x="13075" y="4815325"/>
            <a:ext cx="836225" cy="328175"/>
          </a:xfrm>
          <a:prstGeom prst="rect">
            <a:avLst/>
          </a:prstGeom>
          <a:noFill/>
          <a:ln>
            <a:noFill/>
          </a:ln>
        </p:spPr>
      </p:pic>
      <p:sp>
        <p:nvSpPr>
          <p:cNvPr id="954" name="Google Shape;954;p65"/>
          <p:cNvSpPr/>
          <p:nvPr/>
        </p:nvSpPr>
        <p:spPr>
          <a:xfrm>
            <a:off x="6800200" y="1311425"/>
            <a:ext cx="1052700" cy="472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Execution Unit 1</a:t>
            </a:r>
            <a:endParaRPr/>
          </a:p>
        </p:txBody>
      </p:sp>
      <p:sp>
        <p:nvSpPr>
          <p:cNvPr id="955" name="Google Shape;955;p65"/>
          <p:cNvSpPr/>
          <p:nvPr/>
        </p:nvSpPr>
        <p:spPr>
          <a:xfrm>
            <a:off x="6800200" y="2049950"/>
            <a:ext cx="1052700" cy="472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Execution Unit 2</a:t>
            </a:r>
            <a:endParaRPr/>
          </a:p>
        </p:txBody>
      </p:sp>
      <p:sp>
        <p:nvSpPr>
          <p:cNvPr id="956" name="Google Shape;956;p65"/>
          <p:cNvSpPr/>
          <p:nvPr/>
        </p:nvSpPr>
        <p:spPr>
          <a:xfrm>
            <a:off x="6800200" y="3661650"/>
            <a:ext cx="1052700" cy="472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Execution Unit n</a:t>
            </a:r>
            <a:endParaRPr/>
          </a:p>
        </p:txBody>
      </p:sp>
      <p:sp>
        <p:nvSpPr>
          <p:cNvPr id="957" name="Google Shape;957;p65"/>
          <p:cNvSpPr/>
          <p:nvPr/>
        </p:nvSpPr>
        <p:spPr>
          <a:xfrm>
            <a:off x="2751200" y="2399950"/>
            <a:ext cx="1686600" cy="8955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Issue Block</a:t>
            </a:r>
            <a:endParaRPr/>
          </a:p>
        </p:txBody>
      </p:sp>
      <p:cxnSp>
        <p:nvCxnSpPr>
          <p:cNvPr id="958" name="Google Shape;958;p65"/>
          <p:cNvCxnSpPr>
            <a:endCxn id="954" idx="1"/>
          </p:cNvCxnSpPr>
          <p:nvPr/>
        </p:nvCxnSpPr>
        <p:spPr>
          <a:xfrm flipH="1" rot="10800000">
            <a:off x="4437700" y="1547675"/>
            <a:ext cx="2362500" cy="1299900"/>
          </a:xfrm>
          <a:prstGeom prst="bentConnector3">
            <a:avLst>
              <a:gd fmla="val 50000" name="adj1"/>
            </a:avLst>
          </a:prstGeom>
          <a:noFill/>
          <a:ln cap="flat" cmpd="sng" w="9525">
            <a:solidFill>
              <a:schemeClr val="dk2"/>
            </a:solidFill>
            <a:prstDash val="solid"/>
            <a:round/>
            <a:headEnd len="med" w="med" type="none"/>
            <a:tailEnd len="med" w="med" type="stealth"/>
          </a:ln>
        </p:spPr>
      </p:cxnSp>
      <p:cxnSp>
        <p:nvCxnSpPr>
          <p:cNvPr id="959" name="Google Shape;959;p65"/>
          <p:cNvCxnSpPr>
            <a:endCxn id="955" idx="1"/>
          </p:cNvCxnSpPr>
          <p:nvPr/>
        </p:nvCxnSpPr>
        <p:spPr>
          <a:xfrm flipH="1" rot="10800000">
            <a:off x="4437700" y="2286200"/>
            <a:ext cx="2362500" cy="561600"/>
          </a:xfrm>
          <a:prstGeom prst="bentConnector3">
            <a:avLst>
              <a:gd fmla="val 50000" name="adj1"/>
            </a:avLst>
          </a:prstGeom>
          <a:noFill/>
          <a:ln cap="flat" cmpd="sng" w="9525">
            <a:solidFill>
              <a:schemeClr val="dk2"/>
            </a:solidFill>
            <a:prstDash val="solid"/>
            <a:round/>
            <a:headEnd len="med" w="med" type="none"/>
            <a:tailEnd len="med" w="med" type="stealth"/>
          </a:ln>
        </p:spPr>
      </p:cxnSp>
      <p:cxnSp>
        <p:nvCxnSpPr>
          <p:cNvPr id="960" name="Google Shape;960;p65"/>
          <p:cNvCxnSpPr>
            <a:endCxn id="956" idx="1"/>
          </p:cNvCxnSpPr>
          <p:nvPr/>
        </p:nvCxnSpPr>
        <p:spPr>
          <a:xfrm>
            <a:off x="4437700" y="2847600"/>
            <a:ext cx="2362500" cy="1050300"/>
          </a:xfrm>
          <a:prstGeom prst="bentConnector3">
            <a:avLst>
              <a:gd fmla="val 50000" name="adj1"/>
            </a:avLst>
          </a:prstGeom>
          <a:noFill/>
          <a:ln cap="flat" cmpd="sng" w="9525">
            <a:solidFill>
              <a:schemeClr val="dk2"/>
            </a:solidFill>
            <a:prstDash val="solid"/>
            <a:round/>
            <a:headEnd len="med" w="med" type="none"/>
            <a:tailEnd len="med" w="med" type="stealth"/>
          </a:ln>
        </p:spPr>
      </p:cxnSp>
      <p:sp>
        <p:nvSpPr>
          <p:cNvPr id="961" name="Google Shape;961;p65"/>
          <p:cNvSpPr txBox="1"/>
          <p:nvPr/>
        </p:nvSpPr>
        <p:spPr>
          <a:xfrm>
            <a:off x="317000" y="1197800"/>
            <a:ext cx="41208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1- Issue sends the instruction to all the execution blocks</a:t>
            </a:r>
            <a:endParaRPr sz="2000"/>
          </a:p>
        </p:txBody>
      </p:sp>
      <p:sp>
        <p:nvSpPr>
          <p:cNvPr id="962" name="Google Shape;962;p65"/>
          <p:cNvSpPr txBox="1"/>
          <p:nvPr/>
        </p:nvSpPr>
        <p:spPr>
          <a:xfrm>
            <a:off x="4389925" y="2522450"/>
            <a:ext cx="1244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instruction</a:t>
            </a:r>
            <a:endParaRPr sz="1800"/>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6" name="Shape 966"/>
        <p:cNvGrpSpPr/>
        <p:nvPr/>
      </p:nvGrpSpPr>
      <p:grpSpPr>
        <a:xfrm>
          <a:off x="0" y="0"/>
          <a:ext cx="0" cy="0"/>
          <a:chOff x="0" y="0"/>
          <a:chExt cx="0" cy="0"/>
        </a:xfrm>
      </p:grpSpPr>
      <p:sp>
        <p:nvSpPr>
          <p:cNvPr id="967" name="Google Shape;967;p66"/>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968" name="Google Shape;968;p66"/>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Issue Logic</a:t>
            </a:r>
            <a:endParaRPr sz="2200">
              <a:solidFill>
                <a:schemeClr val="lt1"/>
              </a:solidFill>
            </a:endParaRPr>
          </a:p>
        </p:txBody>
      </p:sp>
      <p:pic>
        <p:nvPicPr>
          <p:cNvPr id="969" name="Google Shape;969;p66"/>
          <p:cNvPicPr preferRelativeResize="0"/>
          <p:nvPr/>
        </p:nvPicPr>
        <p:blipFill>
          <a:blip r:embed="rId3">
            <a:alphaModFix/>
          </a:blip>
          <a:stretch>
            <a:fillRect/>
          </a:stretch>
        </p:blipFill>
        <p:spPr>
          <a:xfrm>
            <a:off x="13075" y="4815325"/>
            <a:ext cx="836225" cy="328175"/>
          </a:xfrm>
          <a:prstGeom prst="rect">
            <a:avLst/>
          </a:prstGeom>
          <a:noFill/>
          <a:ln>
            <a:noFill/>
          </a:ln>
        </p:spPr>
      </p:pic>
      <p:sp>
        <p:nvSpPr>
          <p:cNvPr id="970" name="Google Shape;970;p66"/>
          <p:cNvSpPr/>
          <p:nvPr/>
        </p:nvSpPr>
        <p:spPr>
          <a:xfrm>
            <a:off x="6800200" y="1311425"/>
            <a:ext cx="1052700" cy="472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Execution Unit 1</a:t>
            </a:r>
            <a:endParaRPr/>
          </a:p>
        </p:txBody>
      </p:sp>
      <p:sp>
        <p:nvSpPr>
          <p:cNvPr id="971" name="Google Shape;971;p66"/>
          <p:cNvSpPr/>
          <p:nvPr/>
        </p:nvSpPr>
        <p:spPr>
          <a:xfrm>
            <a:off x="6800200" y="2049950"/>
            <a:ext cx="1052700" cy="472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Execution Unit 2</a:t>
            </a:r>
            <a:endParaRPr/>
          </a:p>
        </p:txBody>
      </p:sp>
      <p:sp>
        <p:nvSpPr>
          <p:cNvPr id="972" name="Google Shape;972;p66"/>
          <p:cNvSpPr/>
          <p:nvPr/>
        </p:nvSpPr>
        <p:spPr>
          <a:xfrm>
            <a:off x="6800200" y="3661650"/>
            <a:ext cx="1052700" cy="472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Execution Unit n</a:t>
            </a:r>
            <a:endParaRPr/>
          </a:p>
        </p:txBody>
      </p:sp>
      <p:sp>
        <p:nvSpPr>
          <p:cNvPr id="973" name="Google Shape;973;p66"/>
          <p:cNvSpPr/>
          <p:nvPr/>
        </p:nvSpPr>
        <p:spPr>
          <a:xfrm>
            <a:off x="2751200" y="2399950"/>
            <a:ext cx="1686600" cy="8955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Issue Block</a:t>
            </a:r>
            <a:endParaRPr/>
          </a:p>
        </p:txBody>
      </p:sp>
      <p:sp>
        <p:nvSpPr>
          <p:cNvPr id="974" name="Google Shape;974;p66"/>
          <p:cNvSpPr txBox="1"/>
          <p:nvPr/>
        </p:nvSpPr>
        <p:spPr>
          <a:xfrm>
            <a:off x="317000" y="1197800"/>
            <a:ext cx="39414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2</a:t>
            </a:r>
            <a:r>
              <a:rPr lang="en" sz="2000"/>
              <a:t>- Look for the execution units which claim the instruction</a:t>
            </a:r>
            <a:endParaRPr sz="2000"/>
          </a:p>
        </p:txBody>
      </p:sp>
      <p:cxnSp>
        <p:nvCxnSpPr>
          <p:cNvPr id="975" name="Google Shape;975;p66"/>
          <p:cNvCxnSpPr/>
          <p:nvPr/>
        </p:nvCxnSpPr>
        <p:spPr>
          <a:xfrm flipH="1">
            <a:off x="4348000" y="1547675"/>
            <a:ext cx="2452200" cy="1085400"/>
          </a:xfrm>
          <a:prstGeom prst="bentConnector3">
            <a:avLst>
              <a:gd fmla="val 50000" name="adj1"/>
            </a:avLst>
          </a:prstGeom>
          <a:noFill/>
          <a:ln cap="flat" cmpd="sng" w="9525">
            <a:solidFill>
              <a:schemeClr val="dk2"/>
            </a:solidFill>
            <a:prstDash val="solid"/>
            <a:round/>
            <a:headEnd len="med" w="med" type="none"/>
            <a:tailEnd len="med" w="med" type="stealth"/>
          </a:ln>
        </p:spPr>
      </p:cxnSp>
      <p:cxnSp>
        <p:nvCxnSpPr>
          <p:cNvPr id="976" name="Google Shape;976;p66"/>
          <p:cNvCxnSpPr>
            <a:endCxn id="973" idx="6"/>
          </p:cNvCxnSpPr>
          <p:nvPr/>
        </p:nvCxnSpPr>
        <p:spPr>
          <a:xfrm flipH="1">
            <a:off x="4437800" y="2286100"/>
            <a:ext cx="2362500" cy="561600"/>
          </a:xfrm>
          <a:prstGeom prst="bentConnector3">
            <a:avLst>
              <a:gd fmla="val 50000" name="adj1"/>
            </a:avLst>
          </a:prstGeom>
          <a:noFill/>
          <a:ln cap="flat" cmpd="sng" w="9525">
            <a:solidFill>
              <a:schemeClr val="dk2"/>
            </a:solidFill>
            <a:prstDash val="solid"/>
            <a:round/>
            <a:headEnd len="med" w="med" type="none"/>
            <a:tailEnd len="med" w="med" type="stealth"/>
          </a:ln>
        </p:spPr>
      </p:cxnSp>
      <p:cxnSp>
        <p:nvCxnSpPr>
          <p:cNvPr id="977" name="Google Shape;977;p66"/>
          <p:cNvCxnSpPr>
            <a:stCxn id="972" idx="1"/>
          </p:cNvCxnSpPr>
          <p:nvPr/>
        </p:nvCxnSpPr>
        <p:spPr>
          <a:xfrm rot="10800000">
            <a:off x="4390000" y="2997900"/>
            <a:ext cx="2410200" cy="900000"/>
          </a:xfrm>
          <a:prstGeom prst="bentConnector3">
            <a:avLst>
              <a:gd fmla="val 50000" name="adj1"/>
            </a:avLst>
          </a:prstGeom>
          <a:noFill/>
          <a:ln cap="flat" cmpd="sng" w="9525">
            <a:solidFill>
              <a:schemeClr val="dk2"/>
            </a:solidFill>
            <a:prstDash val="solid"/>
            <a:round/>
            <a:headEnd len="med" w="med" type="none"/>
            <a:tailEnd len="med" w="med" type="stealth"/>
          </a:ln>
        </p:spPr>
      </p:cxnSp>
      <p:sp>
        <p:nvSpPr>
          <p:cNvPr id="978" name="Google Shape;978;p66"/>
          <p:cNvSpPr txBox="1"/>
          <p:nvPr/>
        </p:nvSpPr>
        <p:spPr>
          <a:xfrm>
            <a:off x="4389925" y="2522450"/>
            <a:ext cx="3552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Unit is needed for the instruction</a:t>
            </a:r>
            <a:endParaRPr sz="1800"/>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2" name="Shape 982"/>
        <p:cNvGrpSpPr/>
        <p:nvPr/>
      </p:nvGrpSpPr>
      <p:grpSpPr>
        <a:xfrm>
          <a:off x="0" y="0"/>
          <a:ext cx="0" cy="0"/>
          <a:chOff x="0" y="0"/>
          <a:chExt cx="0" cy="0"/>
        </a:xfrm>
      </p:grpSpPr>
      <p:sp>
        <p:nvSpPr>
          <p:cNvPr id="983" name="Google Shape;983;p67"/>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984" name="Google Shape;984;p67"/>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Issue Logic</a:t>
            </a:r>
            <a:endParaRPr sz="2200">
              <a:solidFill>
                <a:schemeClr val="lt1"/>
              </a:solidFill>
            </a:endParaRPr>
          </a:p>
        </p:txBody>
      </p:sp>
      <p:pic>
        <p:nvPicPr>
          <p:cNvPr id="985" name="Google Shape;985;p67"/>
          <p:cNvPicPr preferRelativeResize="0"/>
          <p:nvPr/>
        </p:nvPicPr>
        <p:blipFill>
          <a:blip r:embed="rId3">
            <a:alphaModFix/>
          </a:blip>
          <a:stretch>
            <a:fillRect/>
          </a:stretch>
        </p:blipFill>
        <p:spPr>
          <a:xfrm>
            <a:off x="13075" y="4815325"/>
            <a:ext cx="836225" cy="328175"/>
          </a:xfrm>
          <a:prstGeom prst="rect">
            <a:avLst/>
          </a:prstGeom>
          <a:noFill/>
          <a:ln>
            <a:noFill/>
          </a:ln>
        </p:spPr>
      </p:pic>
      <p:sp>
        <p:nvSpPr>
          <p:cNvPr id="986" name="Google Shape;986;p67"/>
          <p:cNvSpPr/>
          <p:nvPr/>
        </p:nvSpPr>
        <p:spPr>
          <a:xfrm>
            <a:off x="6800200" y="1311425"/>
            <a:ext cx="1052700" cy="472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Execution Unit 1</a:t>
            </a:r>
            <a:endParaRPr/>
          </a:p>
        </p:txBody>
      </p:sp>
      <p:sp>
        <p:nvSpPr>
          <p:cNvPr id="987" name="Google Shape;987;p67"/>
          <p:cNvSpPr/>
          <p:nvPr/>
        </p:nvSpPr>
        <p:spPr>
          <a:xfrm>
            <a:off x="6800200" y="2049950"/>
            <a:ext cx="1052700" cy="472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Execution Unit 2</a:t>
            </a:r>
            <a:endParaRPr/>
          </a:p>
        </p:txBody>
      </p:sp>
      <p:sp>
        <p:nvSpPr>
          <p:cNvPr id="988" name="Google Shape;988;p67"/>
          <p:cNvSpPr/>
          <p:nvPr/>
        </p:nvSpPr>
        <p:spPr>
          <a:xfrm>
            <a:off x="6800200" y="3661650"/>
            <a:ext cx="1052700" cy="472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Execution Unit n</a:t>
            </a:r>
            <a:endParaRPr/>
          </a:p>
        </p:txBody>
      </p:sp>
      <p:sp>
        <p:nvSpPr>
          <p:cNvPr id="989" name="Google Shape;989;p67"/>
          <p:cNvSpPr/>
          <p:nvPr/>
        </p:nvSpPr>
        <p:spPr>
          <a:xfrm>
            <a:off x="2751200" y="2399950"/>
            <a:ext cx="1686600" cy="8955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Issue Block</a:t>
            </a:r>
            <a:endParaRPr/>
          </a:p>
        </p:txBody>
      </p:sp>
      <p:sp>
        <p:nvSpPr>
          <p:cNvPr id="990" name="Google Shape;990;p67"/>
          <p:cNvSpPr txBox="1"/>
          <p:nvPr/>
        </p:nvSpPr>
        <p:spPr>
          <a:xfrm>
            <a:off x="317000" y="1197800"/>
            <a:ext cx="39294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3</a:t>
            </a:r>
            <a:r>
              <a:rPr lang="en" sz="2000"/>
              <a:t>- Waits until those units are ready to accept the instruction</a:t>
            </a:r>
            <a:endParaRPr sz="2000"/>
          </a:p>
        </p:txBody>
      </p:sp>
      <p:cxnSp>
        <p:nvCxnSpPr>
          <p:cNvPr id="991" name="Google Shape;991;p67"/>
          <p:cNvCxnSpPr/>
          <p:nvPr/>
        </p:nvCxnSpPr>
        <p:spPr>
          <a:xfrm flipH="1">
            <a:off x="4348000" y="1547675"/>
            <a:ext cx="2452200" cy="1085400"/>
          </a:xfrm>
          <a:prstGeom prst="bentConnector3">
            <a:avLst>
              <a:gd fmla="val 50000" name="adj1"/>
            </a:avLst>
          </a:prstGeom>
          <a:noFill/>
          <a:ln cap="flat" cmpd="sng" w="9525">
            <a:solidFill>
              <a:schemeClr val="dk2"/>
            </a:solidFill>
            <a:prstDash val="solid"/>
            <a:round/>
            <a:headEnd len="med" w="med" type="none"/>
            <a:tailEnd len="med" w="med" type="stealth"/>
          </a:ln>
        </p:spPr>
      </p:cxnSp>
      <p:cxnSp>
        <p:nvCxnSpPr>
          <p:cNvPr id="992" name="Google Shape;992;p67"/>
          <p:cNvCxnSpPr>
            <a:endCxn id="989" idx="6"/>
          </p:cNvCxnSpPr>
          <p:nvPr/>
        </p:nvCxnSpPr>
        <p:spPr>
          <a:xfrm flipH="1">
            <a:off x="4437800" y="2286100"/>
            <a:ext cx="2362500" cy="561600"/>
          </a:xfrm>
          <a:prstGeom prst="bentConnector3">
            <a:avLst>
              <a:gd fmla="val 50000" name="adj1"/>
            </a:avLst>
          </a:prstGeom>
          <a:noFill/>
          <a:ln cap="flat" cmpd="sng" w="9525">
            <a:solidFill>
              <a:schemeClr val="dk2"/>
            </a:solidFill>
            <a:prstDash val="solid"/>
            <a:round/>
            <a:headEnd len="med" w="med" type="none"/>
            <a:tailEnd len="med" w="med" type="stealth"/>
          </a:ln>
        </p:spPr>
      </p:cxnSp>
      <p:cxnSp>
        <p:nvCxnSpPr>
          <p:cNvPr id="993" name="Google Shape;993;p67"/>
          <p:cNvCxnSpPr>
            <a:stCxn id="988" idx="1"/>
          </p:cNvCxnSpPr>
          <p:nvPr/>
        </p:nvCxnSpPr>
        <p:spPr>
          <a:xfrm rot="10800000">
            <a:off x="4390000" y="2997900"/>
            <a:ext cx="2410200" cy="900000"/>
          </a:xfrm>
          <a:prstGeom prst="bentConnector3">
            <a:avLst>
              <a:gd fmla="val 50000" name="adj1"/>
            </a:avLst>
          </a:prstGeom>
          <a:noFill/>
          <a:ln cap="flat" cmpd="sng" w="9525">
            <a:solidFill>
              <a:schemeClr val="dk2"/>
            </a:solidFill>
            <a:prstDash val="solid"/>
            <a:round/>
            <a:headEnd len="med" w="med" type="none"/>
            <a:tailEnd len="med" w="med" type="stealth"/>
          </a:ln>
        </p:spPr>
      </p:cxnSp>
      <p:sp>
        <p:nvSpPr>
          <p:cNvPr id="994" name="Google Shape;994;p67"/>
          <p:cNvSpPr txBox="1"/>
          <p:nvPr/>
        </p:nvSpPr>
        <p:spPr>
          <a:xfrm>
            <a:off x="4389925" y="2522450"/>
            <a:ext cx="43599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Unit is ready for a new instruction</a:t>
            </a:r>
            <a:endParaRPr sz="1800"/>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8" name="Shape 998"/>
        <p:cNvGrpSpPr/>
        <p:nvPr/>
      </p:nvGrpSpPr>
      <p:grpSpPr>
        <a:xfrm>
          <a:off x="0" y="0"/>
          <a:ext cx="0" cy="0"/>
          <a:chOff x="0" y="0"/>
          <a:chExt cx="0" cy="0"/>
        </a:xfrm>
      </p:grpSpPr>
      <p:sp>
        <p:nvSpPr>
          <p:cNvPr id="999" name="Google Shape;999;p68"/>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000" name="Google Shape;1000;p68"/>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Issue Logic</a:t>
            </a:r>
            <a:endParaRPr sz="2200">
              <a:solidFill>
                <a:schemeClr val="lt1"/>
              </a:solidFill>
            </a:endParaRPr>
          </a:p>
        </p:txBody>
      </p:sp>
      <p:pic>
        <p:nvPicPr>
          <p:cNvPr id="1001" name="Google Shape;1001;p68"/>
          <p:cNvPicPr preferRelativeResize="0"/>
          <p:nvPr/>
        </p:nvPicPr>
        <p:blipFill>
          <a:blip r:embed="rId3">
            <a:alphaModFix/>
          </a:blip>
          <a:stretch>
            <a:fillRect/>
          </a:stretch>
        </p:blipFill>
        <p:spPr>
          <a:xfrm>
            <a:off x="13075" y="4815325"/>
            <a:ext cx="836225" cy="328175"/>
          </a:xfrm>
          <a:prstGeom prst="rect">
            <a:avLst/>
          </a:prstGeom>
          <a:noFill/>
          <a:ln>
            <a:noFill/>
          </a:ln>
        </p:spPr>
      </p:pic>
      <p:sp>
        <p:nvSpPr>
          <p:cNvPr id="1002" name="Google Shape;1002;p68"/>
          <p:cNvSpPr/>
          <p:nvPr/>
        </p:nvSpPr>
        <p:spPr>
          <a:xfrm>
            <a:off x="5628000" y="2758800"/>
            <a:ext cx="1686600" cy="8955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Issue Block</a:t>
            </a:r>
            <a:endParaRPr/>
          </a:p>
        </p:txBody>
      </p:sp>
      <p:sp>
        <p:nvSpPr>
          <p:cNvPr id="1003" name="Google Shape;1003;p68"/>
          <p:cNvSpPr txBox="1"/>
          <p:nvPr/>
        </p:nvSpPr>
        <p:spPr>
          <a:xfrm>
            <a:off x="317000" y="1197800"/>
            <a:ext cx="36603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4</a:t>
            </a:r>
            <a:r>
              <a:rPr lang="en" sz="2000"/>
              <a:t>- Waits until rs0 and rs1 get their previous writebacks</a:t>
            </a:r>
            <a:endParaRPr sz="2000"/>
          </a:p>
        </p:txBody>
      </p:sp>
      <p:sp>
        <p:nvSpPr>
          <p:cNvPr id="1004" name="Google Shape;1004;p68"/>
          <p:cNvSpPr/>
          <p:nvPr/>
        </p:nvSpPr>
        <p:spPr>
          <a:xfrm>
            <a:off x="2727300" y="2426100"/>
            <a:ext cx="1914000" cy="1560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Register File</a:t>
            </a:r>
            <a:endParaRPr/>
          </a:p>
        </p:txBody>
      </p:sp>
      <p:cxnSp>
        <p:nvCxnSpPr>
          <p:cNvPr id="1005" name="Google Shape;1005;p68"/>
          <p:cNvCxnSpPr/>
          <p:nvPr/>
        </p:nvCxnSpPr>
        <p:spPr>
          <a:xfrm>
            <a:off x="4641125" y="2794675"/>
            <a:ext cx="998700" cy="287100"/>
          </a:xfrm>
          <a:prstGeom prst="bentConnector3">
            <a:avLst>
              <a:gd fmla="val 50000" name="adj1"/>
            </a:avLst>
          </a:prstGeom>
          <a:noFill/>
          <a:ln cap="flat" cmpd="sng" w="9525">
            <a:solidFill>
              <a:schemeClr val="dk2"/>
            </a:solidFill>
            <a:prstDash val="solid"/>
            <a:round/>
            <a:headEnd len="med" w="med" type="none"/>
            <a:tailEnd len="med" w="med" type="stealth"/>
          </a:ln>
        </p:spPr>
      </p:cxnSp>
      <p:cxnSp>
        <p:nvCxnSpPr>
          <p:cNvPr id="1006" name="Google Shape;1006;p68"/>
          <p:cNvCxnSpPr/>
          <p:nvPr/>
        </p:nvCxnSpPr>
        <p:spPr>
          <a:xfrm flipH="1" rot="10800000">
            <a:off x="4635150" y="3332975"/>
            <a:ext cx="981000" cy="275100"/>
          </a:xfrm>
          <a:prstGeom prst="bentConnector3">
            <a:avLst>
              <a:gd fmla="val 50000" name="adj1"/>
            </a:avLst>
          </a:prstGeom>
          <a:noFill/>
          <a:ln cap="flat" cmpd="sng" w="9525">
            <a:solidFill>
              <a:schemeClr val="dk2"/>
            </a:solidFill>
            <a:prstDash val="solid"/>
            <a:round/>
            <a:headEnd len="med" w="med" type="none"/>
            <a:tailEnd len="med" w="med" type="stealth"/>
          </a:ln>
        </p:spPr>
      </p:cxnSp>
      <p:sp>
        <p:nvSpPr>
          <p:cNvPr id="1007" name="Google Shape;1007;p68"/>
          <p:cNvSpPr txBox="1"/>
          <p:nvPr/>
        </p:nvSpPr>
        <p:spPr>
          <a:xfrm>
            <a:off x="4587275" y="2698650"/>
            <a:ext cx="1106400" cy="101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Wait for the registers</a:t>
            </a:r>
            <a:endParaRPr sz="1800"/>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1" name="Shape 1011"/>
        <p:cNvGrpSpPr/>
        <p:nvPr/>
      </p:nvGrpSpPr>
      <p:grpSpPr>
        <a:xfrm>
          <a:off x="0" y="0"/>
          <a:ext cx="0" cy="0"/>
          <a:chOff x="0" y="0"/>
          <a:chExt cx="0" cy="0"/>
        </a:xfrm>
      </p:grpSpPr>
      <p:sp>
        <p:nvSpPr>
          <p:cNvPr id="1012" name="Google Shape;1012;p69"/>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013" name="Google Shape;1013;p69"/>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Issue Logic</a:t>
            </a:r>
            <a:endParaRPr sz="2200">
              <a:solidFill>
                <a:schemeClr val="lt1"/>
              </a:solidFill>
            </a:endParaRPr>
          </a:p>
        </p:txBody>
      </p:sp>
      <p:pic>
        <p:nvPicPr>
          <p:cNvPr id="1014" name="Google Shape;1014;p69"/>
          <p:cNvPicPr preferRelativeResize="0"/>
          <p:nvPr/>
        </p:nvPicPr>
        <p:blipFill>
          <a:blip r:embed="rId3">
            <a:alphaModFix/>
          </a:blip>
          <a:stretch>
            <a:fillRect/>
          </a:stretch>
        </p:blipFill>
        <p:spPr>
          <a:xfrm>
            <a:off x="13075" y="4815325"/>
            <a:ext cx="836225" cy="328175"/>
          </a:xfrm>
          <a:prstGeom prst="rect">
            <a:avLst/>
          </a:prstGeom>
          <a:noFill/>
          <a:ln>
            <a:noFill/>
          </a:ln>
        </p:spPr>
      </p:pic>
      <p:sp>
        <p:nvSpPr>
          <p:cNvPr id="1015" name="Google Shape;1015;p69"/>
          <p:cNvSpPr/>
          <p:nvPr/>
        </p:nvSpPr>
        <p:spPr>
          <a:xfrm>
            <a:off x="6800200" y="1311425"/>
            <a:ext cx="1052700" cy="472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Execution Unit 1</a:t>
            </a:r>
            <a:endParaRPr/>
          </a:p>
        </p:txBody>
      </p:sp>
      <p:sp>
        <p:nvSpPr>
          <p:cNvPr id="1016" name="Google Shape;1016;p69"/>
          <p:cNvSpPr/>
          <p:nvPr/>
        </p:nvSpPr>
        <p:spPr>
          <a:xfrm>
            <a:off x="6800200" y="2049950"/>
            <a:ext cx="1052700" cy="472500"/>
          </a:xfrm>
          <a:prstGeom prst="rect">
            <a:avLst/>
          </a:prstGeom>
          <a:solidFill>
            <a:schemeClr val="lt2"/>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Execution Unit 2</a:t>
            </a:r>
            <a:endParaRPr/>
          </a:p>
        </p:txBody>
      </p:sp>
      <p:sp>
        <p:nvSpPr>
          <p:cNvPr id="1017" name="Google Shape;1017;p69"/>
          <p:cNvSpPr/>
          <p:nvPr/>
        </p:nvSpPr>
        <p:spPr>
          <a:xfrm>
            <a:off x="6800200" y="3661650"/>
            <a:ext cx="1052700" cy="472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Execution Unit n</a:t>
            </a:r>
            <a:endParaRPr/>
          </a:p>
        </p:txBody>
      </p:sp>
      <p:sp>
        <p:nvSpPr>
          <p:cNvPr id="1018" name="Google Shape;1018;p69"/>
          <p:cNvSpPr/>
          <p:nvPr/>
        </p:nvSpPr>
        <p:spPr>
          <a:xfrm>
            <a:off x="2751200" y="2399950"/>
            <a:ext cx="1686600" cy="8955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Issue Block</a:t>
            </a:r>
            <a:endParaRPr/>
          </a:p>
        </p:txBody>
      </p:sp>
      <p:cxnSp>
        <p:nvCxnSpPr>
          <p:cNvPr id="1019" name="Google Shape;1019;p69"/>
          <p:cNvCxnSpPr>
            <a:endCxn id="1015" idx="1"/>
          </p:cNvCxnSpPr>
          <p:nvPr/>
        </p:nvCxnSpPr>
        <p:spPr>
          <a:xfrm flipH="1" rot="10800000">
            <a:off x="4437700" y="1547675"/>
            <a:ext cx="2362500" cy="1299900"/>
          </a:xfrm>
          <a:prstGeom prst="bentConnector3">
            <a:avLst>
              <a:gd fmla="val 50000" name="adj1"/>
            </a:avLst>
          </a:prstGeom>
          <a:noFill/>
          <a:ln cap="flat" cmpd="sng" w="9525">
            <a:solidFill>
              <a:schemeClr val="dk2"/>
            </a:solidFill>
            <a:prstDash val="solid"/>
            <a:round/>
            <a:headEnd len="med" w="med" type="none"/>
            <a:tailEnd len="med" w="med" type="stealth"/>
          </a:ln>
        </p:spPr>
      </p:cxnSp>
      <p:cxnSp>
        <p:nvCxnSpPr>
          <p:cNvPr id="1020" name="Google Shape;1020;p69"/>
          <p:cNvCxnSpPr>
            <a:endCxn id="1016" idx="1"/>
          </p:cNvCxnSpPr>
          <p:nvPr/>
        </p:nvCxnSpPr>
        <p:spPr>
          <a:xfrm flipH="1" rot="10800000">
            <a:off x="4437700" y="2286200"/>
            <a:ext cx="2362500" cy="561600"/>
          </a:xfrm>
          <a:prstGeom prst="bentConnector3">
            <a:avLst>
              <a:gd fmla="val 50000" name="adj1"/>
            </a:avLst>
          </a:prstGeom>
          <a:noFill/>
          <a:ln cap="flat" cmpd="sng" w="9525">
            <a:solidFill>
              <a:srgbClr val="0000FF"/>
            </a:solidFill>
            <a:prstDash val="solid"/>
            <a:round/>
            <a:headEnd len="med" w="med" type="none"/>
            <a:tailEnd len="med" w="med" type="stealth"/>
          </a:ln>
        </p:spPr>
      </p:cxnSp>
      <p:cxnSp>
        <p:nvCxnSpPr>
          <p:cNvPr id="1021" name="Google Shape;1021;p69"/>
          <p:cNvCxnSpPr>
            <a:endCxn id="1017" idx="1"/>
          </p:cNvCxnSpPr>
          <p:nvPr/>
        </p:nvCxnSpPr>
        <p:spPr>
          <a:xfrm>
            <a:off x="4437700" y="2847600"/>
            <a:ext cx="2362500" cy="1050300"/>
          </a:xfrm>
          <a:prstGeom prst="bentConnector3">
            <a:avLst>
              <a:gd fmla="val 50000" name="adj1"/>
            </a:avLst>
          </a:prstGeom>
          <a:noFill/>
          <a:ln cap="flat" cmpd="sng" w="9525">
            <a:solidFill>
              <a:schemeClr val="dk2"/>
            </a:solidFill>
            <a:prstDash val="solid"/>
            <a:round/>
            <a:headEnd len="med" w="med" type="none"/>
            <a:tailEnd len="med" w="med" type="stealth"/>
          </a:ln>
        </p:spPr>
      </p:cxnSp>
      <p:sp>
        <p:nvSpPr>
          <p:cNvPr id="1022" name="Google Shape;1022;p69"/>
          <p:cNvSpPr txBox="1"/>
          <p:nvPr/>
        </p:nvSpPr>
        <p:spPr>
          <a:xfrm>
            <a:off x="317000" y="1197800"/>
            <a:ext cx="38757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5</a:t>
            </a:r>
            <a:r>
              <a:rPr lang="en" sz="2000"/>
              <a:t>- Issue the instruction to the </a:t>
            </a:r>
            <a:r>
              <a:rPr lang="en" sz="2000"/>
              <a:t>corresponding</a:t>
            </a:r>
            <a:r>
              <a:rPr lang="en" sz="2000"/>
              <a:t> execution units</a:t>
            </a:r>
            <a:endParaRPr sz="2000"/>
          </a:p>
        </p:txBody>
      </p:sp>
      <p:sp>
        <p:nvSpPr>
          <p:cNvPr id="1023" name="Google Shape;1023;p69"/>
          <p:cNvSpPr txBox="1"/>
          <p:nvPr/>
        </p:nvSpPr>
        <p:spPr>
          <a:xfrm>
            <a:off x="5645900" y="2522450"/>
            <a:ext cx="1459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Issue signal</a:t>
            </a:r>
            <a:endParaRPr sz="1800"/>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7" name="Shape 1027"/>
        <p:cNvGrpSpPr/>
        <p:nvPr/>
      </p:nvGrpSpPr>
      <p:grpSpPr>
        <a:xfrm>
          <a:off x="0" y="0"/>
          <a:ext cx="0" cy="0"/>
          <a:chOff x="0" y="0"/>
          <a:chExt cx="0" cy="0"/>
        </a:xfrm>
      </p:grpSpPr>
      <p:sp>
        <p:nvSpPr>
          <p:cNvPr id="1028" name="Google Shape;1028;p70"/>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029" name="Google Shape;1029;p70"/>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Renamer</a:t>
            </a:r>
            <a:endParaRPr sz="2200">
              <a:solidFill>
                <a:schemeClr val="lt1"/>
              </a:solidFill>
            </a:endParaRPr>
          </a:p>
        </p:txBody>
      </p:sp>
      <p:sp>
        <p:nvSpPr>
          <p:cNvPr id="1030" name="Google Shape;1030;p70"/>
          <p:cNvSpPr/>
          <p:nvPr/>
        </p:nvSpPr>
        <p:spPr>
          <a:xfrm>
            <a:off x="3743425" y="1921475"/>
            <a:ext cx="4870800" cy="610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Decode/Issue</a:t>
            </a:r>
            <a:endParaRPr/>
          </a:p>
        </p:txBody>
      </p:sp>
      <p:sp>
        <p:nvSpPr>
          <p:cNvPr id="1031" name="Google Shape;1031;p70"/>
          <p:cNvSpPr/>
          <p:nvPr/>
        </p:nvSpPr>
        <p:spPr>
          <a:xfrm>
            <a:off x="3743425" y="3679775"/>
            <a:ext cx="4870800" cy="610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Renamer</a:t>
            </a:r>
            <a:endParaRPr/>
          </a:p>
        </p:txBody>
      </p:sp>
      <p:cxnSp>
        <p:nvCxnSpPr>
          <p:cNvPr id="1032" name="Google Shape;1032;p70"/>
          <p:cNvCxnSpPr/>
          <p:nvPr/>
        </p:nvCxnSpPr>
        <p:spPr>
          <a:xfrm rot="10800000">
            <a:off x="8546600" y="2531525"/>
            <a:ext cx="0" cy="1148400"/>
          </a:xfrm>
          <a:prstGeom prst="straightConnector1">
            <a:avLst/>
          </a:prstGeom>
          <a:noFill/>
          <a:ln cap="flat" cmpd="sng" w="9525">
            <a:solidFill>
              <a:schemeClr val="dk2"/>
            </a:solidFill>
            <a:prstDash val="solid"/>
            <a:round/>
            <a:headEnd len="med" w="med" type="none"/>
            <a:tailEnd len="med" w="med" type="triangle"/>
          </a:ln>
        </p:spPr>
      </p:cxnSp>
      <p:cxnSp>
        <p:nvCxnSpPr>
          <p:cNvPr id="1033" name="Google Shape;1033;p70"/>
          <p:cNvCxnSpPr/>
          <p:nvPr/>
        </p:nvCxnSpPr>
        <p:spPr>
          <a:xfrm flipH="1">
            <a:off x="3769575" y="2531663"/>
            <a:ext cx="3000" cy="1148100"/>
          </a:xfrm>
          <a:prstGeom prst="straightConnector1">
            <a:avLst/>
          </a:prstGeom>
          <a:noFill/>
          <a:ln cap="flat" cmpd="sng" w="9525">
            <a:solidFill>
              <a:schemeClr val="dk2"/>
            </a:solidFill>
            <a:prstDash val="solid"/>
            <a:round/>
            <a:headEnd len="med" w="med" type="none"/>
            <a:tailEnd len="med" w="med" type="triangle"/>
          </a:ln>
        </p:spPr>
      </p:cxnSp>
      <p:sp>
        <p:nvSpPr>
          <p:cNvPr id="1034" name="Google Shape;1034;p70"/>
          <p:cNvSpPr txBox="1"/>
          <p:nvPr/>
        </p:nvSpPr>
        <p:spPr>
          <a:xfrm rot="-5400000">
            <a:off x="3359200" y="2759375"/>
            <a:ext cx="9612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t>Rs0 physical address</a:t>
            </a:r>
            <a:endParaRPr sz="1100"/>
          </a:p>
        </p:txBody>
      </p:sp>
      <p:cxnSp>
        <p:nvCxnSpPr>
          <p:cNvPr id="1035" name="Google Shape;1035;p70"/>
          <p:cNvCxnSpPr/>
          <p:nvPr/>
        </p:nvCxnSpPr>
        <p:spPr>
          <a:xfrm flipH="1">
            <a:off x="4531575" y="2531663"/>
            <a:ext cx="3000" cy="1148100"/>
          </a:xfrm>
          <a:prstGeom prst="straightConnector1">
            <a:avLst/>
          </a:prstGeom>
          <a:noFill/>
          <a:ln cap="flat" cmpd="sng" w="9525">
            <a:solidFill>
              <a:schemeClr val="dk2"/>
            </a:solidFill>
            <a:prstDash val="solid"/>
            <a:round/>
            <a:headEnd len="med" w="med" type="none"/>
            <a:tailEnd len="med" w="med" type="triangle"/>
          </a:ln>
        </p:spPr>
      </p:cxnSp>
      <p:sp>
        <p:nvSpPr>
          <p:cNvPr id="1036" name="Google Shape;1036;p70"/>
          <p:cNvSpPr txBox="1"/>
          <p:nvPr/>
        </p:nvSpPr>
        <p:spPr>
          <a:xfrm rot="-5400000">
            <a:off x="4121200" y="2759375"/>
            <a:ext cx="9612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t>Rs1 physical address</a:t>
            </a:r>
            <a:endParaRPr sz="1100"/>
          </a:p>
        </p:txBody>
      </p:sp>
      <p:cxnSp>
        <p:nvCxnSpPr>
          <p:cNvPr id="1037" name="Google Shape;1037;p70"/>
          <p:cNvCxnSpPr/>
          <p:nvPr/>
        </p:nvCxnSpPr>
        <p:spPr>
          <a:xfrm flipH="1">
            <a:off x="5217375" y="2531663"/>
            <a:ext cx="3000" cy="1148100"/>
          </a:xfrm>
          <a:prstGeom prst="straightConnector1">
            <a:avLst/>
          </a:prstGeom>
          <a:noFill/>
          <a:ln cap="flat" cmpd="sng" w="9525">
            <a:solidFill>
              <a:schemeClr val="dk2"/>
            </a:solidFill>
            <a:prstDash val="solid"/>
            <a:round/>
            <a:headEnd len="med" w="med" type="none"/>
            <a:tailEnd len="med" w="med" type="triangle"/>
          </a:ln>
        </p:spPr>
      </p:cxnSp>
      <p:sp>
        <p:nvSpPr>
          <p:cNvPr id="1038" name="Google Shape;1038;p70"/>
          <p:cNvSpPr txBox="1"/>
          <p:nvPr/>
        </p:nvSpPr>
        <p:spPr>
          <a:xfrm rot="-5400000">
            <a:off x="4807000" y="2759375"/>
            <a:ext cx="9612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t>Rd   physical address</a:t>
            </a:r>
            <a:endParaRPr sz="1100"/>
          </a:p>
        </p:txBody>
      </p:sp>
      <p:sp>
        <p:nvSpPr>
          <p:cNvPr id="1039" name="Google Shape;1039;p70"/>
          <p:cNvSpPr txBox="1"/>
          <p:nvPr/>
        </p:nvSpPr>
        <p:spPr>
          <a:xfrm rot="-5400000">
            <a:off x="8159800" y="2759375"/>
            <a:ext cx="9612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t>Rs0 Renamed Address</a:t>
            </a:r>
            <a:endParaRPr sz="1100"/>
          </a:p>
        </p:txBody>
      </p:sp>
      <p:cxnSp>
        <p:nvCxnSpPr>
          <p:cNvPr id="1040" name="Google Shape;1040;p70"/>
          <p:cNvCxnSpPr/>
          <p:nvPr/>
        </p:nvCxnSpPr>
        <p:spPr>
          <a:xfrm rot="10800000">
            <a:off x="7937000" y="2531525"/>
            <a:ext cx="0" cy="1148400"/>
          </a:xfrm>
          <a:prstGeom prst="straightConnector1">
            <a:avLst/>
          </a:prstGeom>
          <a:noFill/>
          <a:ln cap="flat" cmpd="sng" w="9525">
            <a:solidFill>
              <a:schemeClr val="dk2"/>
            </a:solidFill>
            <a:prstDash val="solid"/>
            <a:round/>
            <a:headEnd len="med" w="med" type="none"/>
            <a:tailEnd len="med" w="med" type="triangle"/>
          </a:ln>
        </p:spPr>
      </p:cxnSp>
      <p:sp>
        <p:nvSpPr>
          <p:cNvPr id="1041" name="Google Shape;1041;p70"/>
          <p:cNvSpPr txBox="1"/>
          <p:nvPr/>
        </p:nvSpPr>
        <p:spPr>
          <a:xfrm rot="-5400000">
            <a:off x="7550200" y="2759375"/>
            <a:ext cx="9612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t>Rs1 Renamed Address</a:t>
            </a:r>
            <a:endParaRPr sz="1100"/>
          </a:p>
        </p:txBody>
      </p:sp>
      <p:cxnSp>
        <p:nvCxnSpPr>
          <p:cNvPr id="1042" name="Google Shape;1042;p70"/>
          <p:cNvCxnSpPr/>
          <p:nvPr/>
        </p:nvCxnSpPr>
        <p:spPr>
          <a:xfrm rot="10800000">
            <a:off x="7251200" y="2531525"/>
            <a:ext cx="0" cy="1148400"/>
          </a:xfrm>
          <a:prstGeom prst="straightConnector1">
            <a:avLst/>
          </a:prstGeom>
          <a:noFill/>
          <a:ln cap="flat" cmpd="sng" w="9525">
            <a:solidFill>
              <a:schemeClr val="dk2"/>
            </a:solidFill>
            <a:prstDash val="solid"/>
            <a:round/>
            <a:headEnd len="med" w="med" type="none"/>
            <a:tailEnd len="med" w="med" type="triangle"/>
          </a:ln>
        </p:spPr>
      </p:cxnSp>
      <p:sp>
        <p:nvSpPr>
          <p:cNvPr id="1043" name="Google Shape;1043;p70"/>
          <p:cNvSpPr txBox="1"/>
          <p:nvPr/>
        </p:nvSpPr>
        <p:spPr>
          <a:xfrm rot="-5400000">
            <a:off x="6864400" y="2759375"/>
            <a:ext cx="9612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t>Rd Renamed Address</a:t>
            </a:r>
            <a:endParaRPr sz="1100"/>
          </a:p>
        </p:txBody>
      </p:sp>
      <p:sp>
        <p:nvSpPr>
          <p:cNvPr id="1044" name="Google Shape;1044;p70"/>
          <p:cNvSpPr txBox="1"/>
          <p:nvPr/>
        </p:nvSpPr>
        <p:spPr>
          <a:xfrm>
            <a:off x="227300" y="1323400"/>
            <a:ext cx="3319500" cy="3014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lang="en" sz="2000">
                <a:solidFill>
                  <a:schemeClr val="dk1"/>
                </a:solidFill>
              </a:rPr>
              <a:t>If the instruction writes to a register (</a:t>
            </a:r>
            <a:r>
              <a:rPr b="1" lang="en" sz="2000">
                <a:solidFill>
                  <a:schemeClr val="dk1"/>
                </a:solidFill>
              </a:rPr>
              <a:t>rd</a:t>
            </a:r>
            <a:r>
              <a:rPr lang="en" sz="2000">
                <a:solidFill>
                  <a:schemeClr val="dk1"/>
                </a:solidFill>
              </a:rPr>
              <a:t>), a new </a:t>
            </a:r>
            <a:r>
              <a:rPr b="1" lang="en" sz="2000">
                <a:solidFill>
                  <a:schemeClr val="dk1"/>
                </a:solidFill>
              </a:rPr>
              <a:t>empty entry</a:t>
            </a:r>
            <a:r>
              <a:rPr lang="en" sz="2000">
                <a:solidFill>
                  <a:schemeClr val="dk1"/>
                </a:solidFill>
              </a:rPr>
              <a:t> is assigned in the </a:t>
            </a:r>
            <a:r>
              <a:rPr b="1" lang="en" sz="2000">
                <a:solidFill>
                  <a:schemeClr val="dk1"/>
                </a:solidFill>
              </a:rPr>
              <a:t>renamed list</a:t>
            </a:r>
            <a:r>
              <a:rPr lang="en" sz="2000">
                <a:solidFill>
                  <a:schemeClr val="dk1"/>
                </a:solidFill>
              </a:rPr>
              <a:t>.</a:t>
            </a:r>
            <a:br>
              <a:rPr lang="en" sz="2000">
                <a:solidFill>
                  <a:schemeClr val="dk1"/>
                </a:solidFill>
              </a:rPr>
            </a:br>
            <a:endParaRPr sz="2000">
              <a:solidFill>
                <a:schemeClr val="dk1"/>
              </a:solidFill>
            </a:endParaRPr>
          </a:p>
          <a:p>
            <a:pPr indent="-355600" lvl="0" marL="457200" rtl="0" algn="l">
              <a:spcBef>
                <a:spcPts val="0"/>
              </a:spcBef>
              <a:spcAft>
                <a:spcPts val="0"/>
              </a:spcAft>
              <a:buSzPts val="2000"/>
              <a:buChar char="➢"/>
            </a:pPr>
            <a:r>
              <a:rPr lang="en" sz="2000">
                <a:solidFill>
                  <a:schemeClr val="dk1"/>
                </a:solidFill>
              </a:rPr>
              <a:t>The entry becomes </a:t>
            </a:r>
            <a:r>
              <a:rPr b="1" lang="en" sz="2000">
                <a:solidFill>
                  <a:schemeClr val="dk1"/>
                </a:solidFill>
              </a:rPr>
              <a:t>empty again</a:t>
            </a:r>
            <a:r>
              <a:rPr lang="en" sz="2000">
                <a:solidFill>
                  <a:schemeClr val="dk1"/>
                </a:solidFill>
              </a:rPr>
              <a:t> after a </a:t>
            </a:r>
            <a:r>
              <a:rPr b="1" lang="en" sz="2000">
                <a:solidFill>
                  <a:schemeClr val="dk1"/>
                </a:solidFill>
              </a:rPr>
              <a:t>write-back</a:t>
            </a:r>
            <a:r>
              <a:rPr lang="en" sz="2000">
                <a:solidFill>
                  <a:schemeClr val="dk1"/>
                </a:solidFill>
              </a:rPr>
              <a:t> to the same register.</a:t>
            </a:r>
            <a:endParaRPr sz="2000"/>
          </a:p>
        </p:txBody>
      </p:sp>
      <p:pic>
        <p:nvPicPr>
          <p:cNvPr id="1045" name="Google Shape;1045;p70"/>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9" name="Shape 1049"/>
        <p:cNvGrpSpPr/>
        <p:nvPr/>
      </p:nvGrpSpPr>
      <p:grpSpPr>
        <a:xfrm>
          <a:off x="0" y="0"/>
          <a:ext cx="0" cy="0"/>
          <a:chOff x="0" y="0"/>
          <a:chExt cx="0" cy="0"/>
        </a:xfrm>
      </p:grpSpPr>
      <p:sp>
        <p:nvSpPr>
          <p:cNvPr id="1050" name="Google Shape;1050;p71"/>
          <p:cNvSpPr txBox="1"/>
          <p:nvPr>
            <p:ph type="title"/>
          </p:nvPr>
        </p:nvSpPr>
        <p:spPr>
          <a:xfrm>
            <a:off x="142575" y="826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Register File and Renamer</a:t>
            </a:r>
            <a:endParaRPr sz="2200">
              <a:solidFill>
                <a:schemeClr val="lt1"/>
              </a:solidFill>
            </a:endParaRPr>
          </a:p>
        </p:txBody>
      </p:sp>
      <p:sp>
        <p:nvSpPr>
          <p:cNvPr id="1051" name="Google Shape;1051;p71"/>
          <p:cNvSpPr txBox="1"/>
          <p:nvPr>
            <p:ph idx="1" type="body"/>
          </p:nvPr>
        </p:nvSpPr>
        <p:spPr>
          <a:xfrm>
            <a:off x="311700" y="727825"/>
            <a:ext cx="8520600" cy="3416400"/>
          </a:xfrm>
          <a:prstGeom prst="rect">
            <a:avLst/>
          </a:prstGeom>
        </p:spPr>
        <p:txBody>
          <a:bodyPr anchorCtr="0" anchor="t" bIns="0" lIns="0" spcFirstLastPara="1" rIns="0" wrap="square" tIns="0">
            <a:noAutofit/>
          </a:bodyPr>
          <a:lstStyle/>
          <a:p>
            <a:pPr indent="-355600" lvl="0" marL="457200" rtl="0" algn="l">
              <a:spcBef>
                <a:spcPts val="0"/>
              </a:spcBef>
              <a:spcAft>
                <a:spcPts val="0"/>
              </a:spcAft>
              <a:buClr>
                <a:schemeClr val="dk1"/>
              </a:buClr>
              <a:buSzPts val="2000"/>
              <a:buChar char="➢"/>
            </a:pPr>
            <a:r>
              <a:rPr b="1" lang="en" sz="2000">
                <a:solidFill>
                  <a:schemeClr val="dk1"/>
                </a:solidFill>
              </a:rPr>
              <a:t>64 registers</a:t>
            </a:r>
            <a:r>
              <a:rPr lang="en" sz="2000">
                <a:solidFill>
                  <a:schemeClr val="dk1"/>
                </a:solidFill>
              </a:rPr>
              <a:t> are available in the register file.</a:t>
            </a:r>
            <a:br>
              <a:rPr lang="en" sz="2000">
                <a:solidFill>
                  <a:schemeClr val="dk1"/>
                </a:solidFill>
              </a:rPr>
            </a:br>
            <a:endParaRPr sz="2000">
              <a:solidFill>
                <a:schemeClr val="dk1"/>
              </a:solidFill>
            </a:endParaRPr>
          </a:p>
          <a:p>
            <a:pPr indent="-355600" lvl="0" marL="457200" rtl="0" algn="l">
              <a:spcBef>
                <a:spcPts val="0"/>
              </a:spcBef>
              <a:spcAft>
                <a:spcPts val="0"/>
              </a:spcAft>
              <a:buClr>
                <a:schemeClr val="dk1"/>
              </a:buClr>
              <a:buSzPts val="2000"/>
              <a:buChar char="➢"/>
            </a:pPr>
            <a:r>
              <a:rPr b="1" lang="en" sz="2000">
                <a:solidFill>
                  <a:schemeClr val="dk1"/>
                </a:solidFill>
              </a:rPr>
              <a:t>1 clock cycle</a:t>
            </a:r>
            <a:r>
              <a:rPr lang="en" sz="2000">
                <a:solidFill>
                  <a:schemeClr val="dk1"/>
                </a:solidFill>
              </a:rPr>
              <a:t> to get the renamed register for </a:t>
            </a:r>
            <a:r>
              <a:rPr b="1" lang="en" sz="2000">
                <a:solidFill>
                  <a:schemeClr val="dk1"/>
                </a:solidFill>
              </a:rPr>
              <a:t>rs0</a:t>
            </a:r>
            <a:r>
              <a:rPr lang="en" sz="2000">
                <a:solidFill>
                  <a:schemeClr val="dk1"/>
                </a:solidFill>
              </a:rPr>
              <a:t>, </a:t>
            </a:r>
            <a:r>
              <a:rPr b="1" lang="en" sz="2000">
                <a:solidFill>
                  <a:schemeClr val="dk1"/>
                </a:solidFill>
              </a:rPr>
              <a:t>rs1</a:t>
            </a:r>
            <a:r>
              <a:rPr lang="en" sz="2000">
                <a:solidFill>
                  <a:schemeClr val="dk1"/>
                </a:solidFill>
              </a:rPr>
              <a:t>, and </a:t>
            </a:r>
            <a:r>
              <a:rPr b="1" lang="en" sz="2000">
                <a:solidFill>
                  <a:schemeClr val="dk1"/>
                </a:solidFill>
              </a:rPr>
              <a:t>rd</a:t>
            </a:r>
            <a:r>
              <a:rPr lang="en" sz="2000">
                <a:solidFill>
                  <a:schemeClr val="dk1"/>
                </a:solidFill>
              </a:rPr>
              <a:t>.</a:t>
            </a:r>
            <a:br>
              <a:rPr lang="en" sz="2000">
                <a:solidFill>
                  <a:schemeClr val="dk1"/>
                </a:solidFill>
              </a:rPr>
            </a:br>
            <a:endParaRPr sz="2000">
              <a:solidFill>
                <a:schemeClr val="dk1"/>
              </a:solidFill>
            </a:endParaRPr>
          </a:p>
          <a:p>
            <a:pPr indent="-355600" lvl="0" marL="457200" rtl="0" algn="l">
              <a:spcBef>
                <a:spcPts val="0"/>
              </a:spcBef>
              <a:spcAft>
                <a:spcPts val="0"/>
              </a:spcAft>
              <a:buClr>
                <a:schemeClr val="dk1"/>
              </a:buClr>
              <a:buSzPts val="2000"/>
              <a:buChar char="➢"/>
            </a:pPr>
            <a:r>
              <a:rPr b="1" lang="en" sz="2000">
                <a:solidFill>
                  <a:schemeClr val="dk1"/>
                </a:solidFill>
              </a:rPr>
              <a:t>1 clock cycle</a:t>
            </a:r>
            <a:r>
              <a:rPr lang="en" sz="2000">
                <a:solidFill>
                  <a:schemeClr val="dk1"/>
                </a:solidFill>
              </a:rPr>
              <a:t> to check if the register is in use (between decode and issue stages).</a:t>
            </a:r>
            <a:br>
              <a:rPr lang="en" sz="2000">
                <a:solidFill>
                  <a:schemeClr val="dk1"/>
                </a:solidFill>
              </a:rPr>
            </a:br>
            <a:endParaRPr sz="2000">
              <a:solidFill>
                <a:schemeClr val="dk1"/>
              </a:solidFill>
            </a:endParaRPr>
          </a:p>
          <a:p>
            <a:pPr indent="-355600" lvl="0" marL="457200" rtl="0" algn="l">
              <a:spcBef>
                <a:spcPts val="0"/>
              </a:spcBef>
              <a:spcAft>
                <a:spcPts val="0"/>
              </a:spcAft>
              <a:buClr>
                <a:schemeClr val="dk1"/>
              </a:buClr>
              <a:buSzPts val="2000"/>
              <a:buChar char="➢"/>
            </a:pPr>
            <a:r>
              <a:rPr b="1" lang="en" sz="2000">
                <a:solidFill>
                  <a:schemeClr val="dk1"/>
                </a:solidFill>
              </a:rPr>
              <a:t>1 clock cycle</a:t>
            </a:r>
            <a:r>
              <a:rPr lang="en" sz="2000">
                <a:solidFill>
                  <a:schemeClr val="dk1"/>
                </a:solidFill>
              </a:rPr>
              <a:t> to </a:t>
            </a:r>
            <a:r>
              <a:rPr b="1" lang="en" sz="2000">
                <a:solidFill>
                  <a:schemeClr val="dk1"/>
                </a:solidFill>
              </a:rPr>
              <a:t>read</a:t>
            </a:r>
            <a:r>
              <a:rPr lang="en" sz="2000">
                <a:solidFill>
                  <a:schemeClr val="dk1"/>
                </a:solidFill>
              </a:rPr>
              <a:t> the content of the register.</a:t>
            </a:r>
            <a:br>
              <a:rPr lang="en" sz="2000">
                <a:solidFill>
                  <a:schemeClr val="dk1"/>
                </a:solidFill>
              </a:rPr>
            </a:br>
            <a:endParaRPr sz="2000">
              <a:solidFill>
                <a:schemeClr val="dk1"/>
              </a:solidFill>
            </a:endParaRPr>
          </a:p>
          <a:p>
            <a:pPr indent="-355600" lvl="0" marL="457200" rtl="0" algn="l">
              <a:spcBef>
                <a:spcPts val="0"/>
              </a:spcBef>
              <a:spcAft>
                <a:spcPts val="0"/>
              </a:spcAft>
              <a:buClr>
                <a:schemeClr val="dk1"/>
              </a:buClr>
              <a:buSzPts val="2000"/>
              <a:buChar char="➢"/>
            </a:pPr>
            <a:r>
              <a:rPr b="1" lang="en" sz="2000">
                <a:solidFill>
                  <a:schemeClr val="dk1"/>
                </a:solidFill>
              </a:rPr>
              <a:t>1 clock cycle</a:t>
            </a:r>
            <a:r>
              <a:rPr lang="en" sz="2000">
                <a:solidFill>
                  <a:schemeClr val="dk1"/>
                </a:solidFill>
              </a:rPr>
              <a:t> for </a:t>
            </a:r>
            <a:r>
              <a:rPr b="1" lang="en" sz="2000">
                <a:solidFill>
                  <a:schemeClr val="dk1"/>
                </a:solidFill>
              </a:rPr>
              <a:t>write-back</a:t>
            </a:r>
            <a:r>
              <a:rPr lang="en" sz="2000">
                <a:solidFill>
                  <a:schemeClr val="dk1"/>
                </a:solidFill>
              </a:rPr>
              <a:t> to the register.</a:t>
            </a:r>
            <a:br>
              <a:rPr lang="en" sz="2000">
                <a:solidFill>
                  <a:schemeClr val="dk1"/>
                </a:solidFill>
              </a:rPr>
            </a:b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Supports </a:t>
            </a:r>
            <a:r>
              <a:rPr b="1" lang="en" sz="2000">
                <a:solidFill>
                  <a:schemeClr val="dk1"/>
                </a:solidFill>
              </a:rPr>
              <a:t>multiple out-of-order writebacks</a:t>
            </a:r>
            <a:r>
              <a:rPr lang="en" sz="2000">
                <a:solidFill>
                  <a:schemeClr val="dk1"/>
                </a:solidFill>
              </a:rPr>
              <a:t> based on the </a:t>
            </a:r>
            <a:r>
              <a:rPr b="1" lang="en" sz="2000">
                <a:solidFill>
                  <a:schemeClr val="dk1"/>
                </a:solidFill>
              </a:rPr>
              <a:t>writeback group</a:t>
            </a:r>
            <a:r>
              <a:rPr lang="en" sz="2000">
                <a:solidFill>
                  <a:schemeClr val="dk1"/>
                </a:solidFill>
              </a:rPr>
              <a:t> (enabled by the renamer).</a:t>
            </a:r>
            <a:endParaRPr b="1" sz="2000">
              <a:solidFill>
                <a:schemeClr val="dk1"/>
              </a:solidFill>
            </a:endParaRPr>
          </a:p>
        </p:txBody>
      </p:sp>
      <p:sp>
        <p:nvSpPr>
          <p:cNvPr id="1052" name="Google Shape;1052;p71"/>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053" name="Google Shape;1053;p71"/>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7" name="Shape 1057"/>
        <p:cNvGrpSpPr/>
        <p:nvPr/>
      </p:nvGrpSpPr>
      <p:grpSpPr>
        <a:xfrm>
          <a:off x="0" y="0"/>
          <a:ext cx="0" cy="0"/>
          <a:chOff x="0" y="0"/>
          <a:chExt cx="0" cy="0"/>
        </a:xfrm>
      </p:grpSpPr>
      <p:sp>
        <p:nvSpPr>
          <p:cNvPr id="1058" name="Google Shape;1058;p72"/>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059" name="Google Shape;1059;p72"/>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Execution Unit</a:t>
            </a:r>
            <a:endParaRPr sz="2200">
              <a:solidFill>
                <a:schemeClr val="lt1"/>
              </a:solidFill>
            </a:endParaRPr>
          </a:p>
        </p:txBody>
      </p:sp>
      <p:sp>
        <p:nvSpPr>
          <p:cNvPr id="1060" name="Google Shape;1060;p72"/>
          <p:cNvSpPr txBox="1"/>
          <p:nvPr/>
        </p:nvSpPr>
        <p:spPr>
          <a:xfrm>
            <a:off x="847750" y="4310000"/>
            <a:ext cx="8265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a:t>
            </a:r>
            <a:endParaRPr sz="2000"/>
          </a:p>
        </p:txBody>
      </p:sp>
      <p:sp>
        <p:nvSpPr>
          <p:cNvPr id="1061" name="Google Shape;1061;p72"/>
          <p:cNvSpPr txBox="1"/>
          <p:nvPr/>
        </p:nvSpPr>
        <p:spPr>
          <a:xfrm>
            <a:off x="2673425" y="4310000"/>
            <a:ext cx="20661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ID Assignment</a:t>
            </a:r>
            <a:endParaRPr sz="2000"/>
          </a:p>
        </p:txBody>
      </p:sp>
      <p:sp>
        <p:nvSpPr>
          <p:cNvPr id="1062" name="Google Shape;1062;p72"/>
          <p:cNvSpPr txBox="1"/>
          <p:nvPr/>
        </p:nvSpPr>
        <p:spPr>
          <a:xfrm>
            <a:off x="4978038" y="4310000"/>
            <a:ext cx="177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Decode/Issue</a:t>
            </a:r>
            <a:endParaRPr sz="2000"/>
          </a:p>
        </p:txBody>
      </p:sp>
      <p:sp>
        <p:nvSpPr>
          <p:cNvPr id="1063" name="Google Shape;1063;p72"/>
          <p:cNvSpPr txBox="1"/>
          <p:nvPr/>
        </p:nvSpPr>
        <p:spPr>
          <a:xfrm>
            <a:off x="6854025" y="4310000"/>
            <a:ext cx="1121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Execute</a:t>
            </a:r>
            <a:endParaRPr sz="2000"/>
          </a:p>
        </p:txBody>
      </p:sp>
      <p:sp>
        <p:nvSpPr>
          <p:cNvPr id="1064" name="Google Shape;1064;p72"/>
          <p:cNvSpPr txBox="1"/>
          <p:nvPr/>
        </p:nvSpPr>
        <p:spPr>
          <a:xfrm>
            <a:off x="7873775" y="4310000"/>
            <a:ext cx="14622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Write back</a:t>
            </a:r>
            <a:endParaRPr sz="2000"/>
          </a:p>
        </p:txBody>
      </p:sp>
      <p:pic>
        <p:nvPicPr>
          <p:cNvPr id="1065" name="Google Shape;1065;p72"/>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1066" name="Google Shape;1066;p72" title="CVA5-Page-34.drawio.png"/>
          <p:cNvPicPr preferRelativeResize="0"/>
          <p:nvPr/>
        </p:nvPicPr>
        <p:blipFill>
          <a:blip r:embed="rId4">
            <a:alphaModFix/>
          </a:blip>
          <a:stretch>
            <a:fillRect/>
          </a:stretch>
        </p:blipFill>
        <p:spPr>
          <a:xfrm>
            <a:off x="0" y="724300"/>
            <a:ext cx="9144003" cy="3683499"/>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0" name="Shape 1070"/>
        <p:cNvGrpSpPr/>
        <p:nvPr/>
      </p:nvGrpSpPr>
      <p:grpSpPr>
        <a:xfrm>
          <a:off x="0" y="0"/>
          <a:ext cx="0" cy="0"/>
          <a:chOff x="0" y="0"/>
          <a:chExt cx="0" cy="0"/>
        </a:xfrm>
      </p:grpSpPr>
      <p:sp>
        <p:nvSpPr>
          <p:cNvPr id="1071" name="Google Shape;1071;p73"/>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072" name="Google Shape;1072;p73"/>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RISC-V IM</a:t>
            </a:r>
            <a:endParaRPr sz="2200">
              <a:solidFill>
                <a:schemeClr val="lt1"/>
              </a:solidFill>
            </a:endParaRPr>
          </a:p>
        </p:txBody>
      </p:sp>
      <p:pic>
        <p:nvPicPr>
          <p:cNvPr id="1073" name="Google Shape;1073;p73"/>
          <p:cNvPicPr preferRelativeResize="0"/>
          <p:nvPr/>
        </p:nvPicPr>
        <p:blipFill>
          <a:blip r:embed="rId3">
            <a:alphaModFix/>
          </a:blip>
          <a:stretch>
            <a:fillRect/>
          </a:stretch>
        </p:blipFill>
        <p:spPr>
          <a:xfrm>
            <a:off x="13075" y="4815325"/>
            <a:ext cx="836225" cy="328175"/>
          </a:xfrm>
          <a:prstGeom prst="rect">
            <a:avLst/>
          </a:prstGeom>
          <a:noFill/>
          <a:ln>
            <a:noFill/>
          </a:ln>
        </p:spPr>
      </p:pic>
      <p:sp>
        <p:nvSpPr>
          <p:cNvPr id="1074" name="Google Shape;1074;p73"/>
          <p:cNvSpPr txBox="1"/>
          <p:nvPr/>
        </p:nvSpPr>
        <p:spPr>
          <a:xfrm>
            <a:off x="847750" y="4310000"/>
            <a:ext cx="8265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a:t>
            </a:r>
            <a:endParaRPr sz="2000"/>
          </a:p>
        </p:txBody>
      </p:sp>
      <p:sp>
        <p:nvSpPr>
          <p:cNvPr id="1075" name="Google Shape;1075;p73"/>
          <p:cNvSpPr txBox="1"/>
          <p:nvPr/>
        </p:nvSpPr>
        <p:spPr>
          <a:xfrm>
            <a:off x="2673425" y="4310000"/>
            <a:ext cx="20661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ID Assignment</a:t>
            </a:r>
            <a:endParaRPr sz="2000"/>
          </a:p>
        </p:txBody>
      </p:sp>
      <p:sp>
        <p:nvSpPr>
          <p:cNvPr id="1076" name="Google Shape;1076;p73"/>
          <p:cNvSpPr txBox="1"/>
          <p:nvPr/>
        </p:nvSpPr>
        <p:spPr>
          <a:xfrm>
            <a:off x="4978038" y="4310000"/>
            <a:ext cx="177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Decode/Issue</a:t>
            </a:r>
            <a:endParaRPr sz="2000"/>
          </a:p>
        </p:txBody>
      </p:sp>
      <p:sp>
        <p:nvSpPr>
          <p:cNvPr id="1077" name="Google Shape;1077;p73"/>
          <p:cNvSpPr txBox="1"/>
          <p:nvPr/>
        </p:nvSpPr>
        <p:spPr>
          <a:xfrm>
            <a:off x="6854025" y="4310000"/>
            <a:ext cx="1121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Execute</a:t>
            </a:r>
            <a:endParaRPr sz="2000"/>
          </a:p>
        </p:txBody>
      </p:sp>
      <p:sp>
        <p:nvSpPr>
          <p:cNvPr id="1078" name="Google Shape;1078;p73"/>
          <p:cNvSpPr txBox="1"/>
          <p:nvPr/>
        </p:nvSpPr>
        <p:spPr>
          <a:xfrm>
            <a:off x="7873775" y="4310000"/>
            <a:ext cx="14622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Write back</a:t>
            </a:r>
            <a:endParaRPr sz="2000"/>
          </a:p>
        </p:txBody>
      </p:sp>
      <p:pic>
        <p:nvPicPr>
          <p:cNvPr id="1079" name="Google Shape;1079;p73" title="CVA5-Page-18.drawio (1).png"/>
          <p:cNvPicPr preferRelativeResize="0"/>
          <p:nvPr/>
        </p:nvPicPr>
        <p:blipFill>
          <a:blip r:embed="rId4">
            <a:alphaModFix/>
          </a:blip>
          <a:stretch>
            <a:fillRect/>
          </a:stretch>
        </p:blipFill>
        <p:spPr>
          <a:xfrm>
            <a:off x="0" y="712350"/>
            <a:ext cx="9144003" cy="3683499"/>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3" name="Shape 1083"/>
        <p:cNvGrpSpPr/>
        <p:nvPr/>
      </p:nvGrpSpPr>
      <p:grpSpPr>
        <a:xfrm>
          <a:off x="0" y="0"/>
          <a:ext cx="0" cy="0"/>
          <a:chOff x="0" y="0"/>
          <a:chExt cx="0" cy="0"/>
        </a:xfrm>
      </p:grpSpPr>
      <p:sp>
        <p:nvSpPr>
          <p:cNvPr id="1084" name="Google Shape;1084;p74"/>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085" name="Google Shape;1085;p74"/>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M</a:t>
            </a:r>
            <a:r>
              <a:rPr lang="en" sz="2200">
                <a:solidFill>
                  <a:schemeClr val="lt1"/>
                </a:solidFill>
              </a:rPr>
              <a:t> Configuration</a:t>
            </a:r>
            <a:endParaRPr sz="2200">
              <a:solidFill>
                <a:schemeClr val="lt1"/>
              </a:solidFill>
            </a:endParaRPr>
          </a:p>
        </p:txBody>
      </p:sp>
      <p:sp>
        <p:nvSpPr>
          <p:cNvPr id="1086" name="Google Shape;1086;p74"/>
          <p:cNvSpPr txBox="1"/>
          <p:nvPr/>
        </p:nvSpPr>
        <p:spPr>
          <a:xfrm>
            <a:off x="136000" y="802225"/>
            <a:ext cx="8885100" cy="1589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Char char="➢"/>
            </a:pPr>
            <a:r>
              <a:rPr b="1" lang="en" sz="2000">
                <a:solidFill>
                  <a:schemeClr val="dk1"/>
                </a:solidFill>
              </a:rPr>
              <a:t>Adding the 'M' configuration</a:t>
            </a:r>
            <a:r>
              <a:rPr lang="en" sz="2000">
                <a:solidFill>
                  <a:schemeClr val="dk1"/>
                </a:solidFill>
              </a:rPr>
              <a:t> enables the CPU to handle </a:t>
            </a:r>
            <a:r>
              <a:rPr b="1" lang="en" sz="2000">
                <a:solidFill>
                  <a:schemeClr val="dk1"/>
                </a:solidFill>
              </a:rPr>
              <a:t>division and multiplication operations much faster</a:t>
            </a:r>
            <a:r>
              <a:rPr lang="en" sz="2000">
                <a:solidFill>
                  <a:schemeClr val="dk1"/>
                </a:solidFill>
              </a:rPr>
              <a:t>.</a:t>
            </a:r>
            <a:br>
              <a:rPr lang="en" sz="2000">
                <a:solidFill>
                  <a:schemeClr val="dk1"/>
                </a:solidFill>
              </a:rPr>
            </a:b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The 'M' configuration increases resource usage by </a:t>
            </a:r>
            <a:r>
              <a:rPr b="1" lang="en" sz="2000">
                <a:solidFill>
                  <a:schemeClr val="dk1"/>
                </a:solidFill>
              </a:rPr>
              <a:t>847 LUTs, 360 flip-flops, and 4 DSP slices</a:t>
            </a:r>
            <a:r>
              <a:rPr lang="en" sz="2000">
                <a:solidFill>
                  <a:schemeClr val="dk1"/>
                </a:solidFill>
              </a:rPr>
              <a:t>.</a:t>
            </a:r>
            <a:br>
              <a:rPr lang="en" sz="2000">
                <a:solidFill>
                  <a:schemeClr val="dk1"/>
                </a:solidFill>
              </a:rPr>
            </a:b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The </a:t>
            </a:r>
            <a:r>
              <a:rPr b="1" lang="en" sz="2000">
                <a:solidFill>
                  <a:schemeClr val="dk1"/>
                </a:solidFill>
              </a:rPr>
              <a:t>multiplication and division units are independent</a:t>
            </a:r>
            <a:r>
              <a:rPr lang="en" sz="2000">
                <a:solidFill>
                  <a:schemeClr val="dk1"/>
                </a:solidFill>
              </a:rPr>
              <a:t>, allowing configurations that include </a:t>
            </a:r>
            <a:r>
              <a:rPr b="1" lang="en" sz="2000">
                <a:solidFill>
                  <a:schemeClr val="dk1"/>
                </a:solidFill>
              </a:rPr>
              <a:t>only division or only multiplication</a:t>
            </a:r>
            <a:r>
              <a:rPr lang="en" sz="2000">
                <a:solidFill>
                  <a:schemeClr val="dk1"/>
                </a:solidFill>
              </a:rPr>
              <a:t> as needed.</a:t>
            </a:r>
            <a:endParaRPr sz="2000">
              <a:solidFill>
                <a:schemeClr val="dk1"/>
              </a:solidFill>
            </a:endParaRPr>
          </a:p>
        </p:txBody>
      </p:sp>
      <p:pic>
        <p:nvPicPr>
          <p:cNvPr id="1087" name="Google Shape;1087;p74"/>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1"/>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High Level View</a:t>
            </a:r>
            <a:endParaRPr sz="2200">
              <a:solidFill>
                <a:schemeClr val="lt1"/>
              </a:solidFill>
            </a:endParaRPr>
          </a:p>
        </p:txBody>
      </p:sp>
      <p:sp>
        <p:nvSpPr>
          <p:cNvPr id="129" name="Google Shape;129;p21"/>
          <p:cNvSpPr txBox="1"/>
          <p:nvPr>
            <p:ph idx="1" type="body"/>
          </p:nvPr>
        </p:nvSpPr>
        <p:spPr>
          <a:xfrm>
            <a:off x="311700" y="1152475"/>
            <a:ext cx="2888100" cy="3416400"/>
          </a:xfrm>
          <a:prstGeom prst="rect">
            <a:avLst/>
          </a:prstGeom>
        </p:spPr>
        <p:txBody>
          <a:bodyPr anchorCtr="0" anchor="t" bIns="0" lIns="0" spcFirstLastPara="1" rIns="0" wrap="square" tIns="0">
            <a:normAutofit/>
          </a:bodyPr>
          <a:lstStyle/>
          <a:p>
            <a:pPr indent="-368300" lvl="0" marL="457200" rtl="0" algn="l">
              <a:lnSpc>
                <a:spcPct val="95000"/>
              </a:lnSpc>
              <a:spcBef>
                <a:spcPts val="0"/>
              </a:spcBef>
              <a:spcAft>
                <a:spcPts val="0"/>
              </a:spcAft>
              <a:buSzPts val="2200"/>
              <a:buChar char="➢"/>
            </a:pPr>
            <a:r>
              <a:rPr lang="en" sz="2200"/>
              <a:t>Fetch</a:t>
            </a:r>
            <a:endParaRPr sz="2200"/>
          </a:p>
          <a:p>
            <a:pPr indent="-368300" lvl="0" marL="457200" rtl="0" algn="l">
              <a:lnSpc>
                <a:spcPct val="95000"/>
              </a:lnSpc>
              <a:spcBef>
                <a:spcPts val="0"/>
              </a:spcBef>
              <a:spcAft>
                <a:spcPts val="0"/>
              </a:spcAft>
              <a:buSzPts val="2200"/>
              <a:buChar char="➢"/>
            </a:pPr>
            <a:r>
              <a:rPr lang="en" sz="2200"/>
              <a:t>Decode</a:t>
            </a:r>
            <a:endParaRPr sz="2200"/>
          </a:p>
          <a:p>
            <a:pPr indent="-368300" lvl="0" marL="457200" rtl="0" algn="l">
              <a:lnSpc>
                <a:spcPct val="95000"/>
              </a:lnSpc>
              <a:spcBef>
                <a:spcPts val="0"/>
              </a:spcBef>
              <a:spcAft>
                <a:spcPts val="0"/>
              </a:spcAft>
              <a:buSzPts val="2200"/>
              <a:buChar char="➢"/>
            </a:pPr>
            <a:r>
              <a:rPr lang="en" sz="2200"/>
              <a:t>Memory Access</a:t>
            </a:r>
            <a:endParaRPr sz="2200"/>
          </a:p>
          <a:p>
            <a:pPr indent="-368300" lvl="0" marL="457200" rtl="0" algn="l">
              <a:lnSpc>
                <a:spcPct val="95000"/>
              </a:lnSpc>
              <a:spcBef>
                <a:spcPts val="0"/>
              </a:spcBef>
              <a:spcAft>
                <a:spcPts val="0"/>
              </a:spcAft>
              <a:buSzPts val="2200"/>
              <a:buChar char="➢"/>
            </a:pPr>
            <a:r>
              <a:rPr lang="en" sz="2200"/>
              <a:t>Execute</a:t>
            </a:r>
            <a:endParaRPr sz="2200"/>
          </a:p>
          <a:p>
            <a:pPr indent="-368300" lvl="0" marL="457200" rtl="0" algn="l">
              <a:lnSpc>
                <a:spcPct val="95000"/>
              </a:lnSpc>
              <a:spcBef>
                <a:spcPts val="0"/>
              </a:spcBef>
              <a:spcAft>
                <a:spcPts val="0"/>
              </a:spcAft>
              <a:buSzPts val="2200"/>
              <a:buChar char="➢"/>
            </a:pPr>
            <a:r>
              <a:rPr lang="en" sz="2200"/>
              <a:t>Write Back</a:t>
            </a:r>
            <a:endParaRPr sz="2200"/>
          </a:p>
        </p:txBody>
      </p:sp>
      <p:sp>
        <p:nvSpPr>
          <p:cNvPr id="130" name="Google Shape;130;p21"/>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31" name="Google Shape;131;p21"/>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132" name="Google Shape;132;p21" title="CVA5-Page-8.drawio.png"/>
          <p:cNvPicPr preferRelativeResize="0"/>
          <p:nvPr/>
        </p:nvPicPr>
        <p:blipFill>
          <a:blip r:embed="rId4">
            <a:alphaModFix/>
          </a:blip>
          <a:stretch>
            <a:fillRect/>
          </a:stretch>
        </p:blipFill>
        <p:spPr>
          <a:xfrm>
            <a:off x="3562500" y="785150"/>
            <a:ext cx="4950973" cy="4271674"/>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1" name="Shape 1091"/>
        <p:cNvGrpSpPr/>
        <p:nvPr/>
      </p:nvGrpSpPr>
      <p:grpSpPr>
        <a:xfrm>
          <a:off x="0" y="0"/>
          <a:ext cx="0" cy="0"/>
          <a:chOff x="0" y="0"/>
          <a:chExt cx="0" cy="0"/>
        </a:xfrm>
      </p:grpSpPr>
      <p:sp>
        <p:nvSpPr>
          <p:cNvPr id="1092" name="Google Shape;1092;p75"/>
          <p:cNvSpPr txBox="1"/>
          <p:nvPr>
            <p:ph idx="1" type="body"/>
          </p:nvPr>
        </p:nvSpPr>
        <p:spPr>
          <a:xfrm>
            <a:off x="311700" y="1152475"/>
            <a:ext cx="8520600" cy="3416400"/>
          </a:xfrm>
          <a:prstGeom prst="rect">
            <a:avLst/>
          </a:prstGeom>
        </p:spPr>
        <p:txBody>
          <a:bodyPr anchorCtr="0" anchor="t" bIns="0" lIns="0" spcFirstLastPara="1" rIns="0" wrap="square" tIns="0">
            <a:normAutofit/>
          </a:bodyPr>
          <a:lstStyle/>
          <a:p>
            <a:pPr indent="-317500" lvl="0" marL="457200" rtl="0" algn="l">
              <a:spcBef>
                <a:spcPts val="0"/>
              </a:spcBef>
              <a:spcAft>
                <a:spcPts val="0"/>
              </a:spcAft>
              <a:buSzPts val="1400"/>
              <a:buChar char="➢"/>
            </a:pPr>
            <a:r>
              <a:rPr lang="en" u="sng">
                <a:solidFill>
                  <a:schemeClr val="hlink"/>
                </a:solidFill>
                <a:hlinkClick r:id="rId3"/>
              </a:rPr>
              <a:t>M Instruction Video</a:t>
            </a:r>
            <a:endParaRPr/>
          </a:p>
        </p:txBody>
      </p:sp>
      <p:sp>
        <p:nvSpPr>
          <p:cNvPr id="1093" name="Google Shape;1093;p75"/>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Advantage of M Instruction on the Overall Performance</a:t>
            </a:r>
            <a:endParaRPr sz="2200">
              <a:solidFill>
                <a:schemeClr val="lt1"/>
              </a:solidFill>
            </a:endParaRPr>
          </a:p>
        </p:txBody>
      </p:sp>
      <p:sp>
        <p:nvSpPr>
          <p:cNvPr id="1094" name="Google Shape;1094;p75"/>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095" name="Google Shape;1095;p75"/>
          <p:cNvPicPr preferRelativeResize="0"/>
          <p:nvPr/>
        </p:nvPicPr>
        <p:blipFill>
          <a:blip r:embed="rId4">
            <a:alphaModFix/>
          </a:blip>
          <a:stretch>
            <a:fillRect/>
          </a:stretch>
        </p:blipFill>
        <p:spPr>
          <a:xfrm>
            <a:off x="13075" y="4815325"/>
            <a:ext cx="836225" cy="328175"/>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9" name="Shape 1099"/>
        <p:cNvGrpSpPr/>
        <p:nvPr/>
      </p:nvGrpSpPr>
      <p:grpSpPr>
        <a:xfrm>
          <a:off x="0" y="0"/>
          <a:ext cx="0" cy="0"/>
          <a:chOff x="0" y="0"/>
          <a:chExt cx="0" cy="0"/>
        </a:xfrm>
      </p:grpSpPr>
      <p:sp>
        <p:nvSpPr>
          <p:cNvPr id="1100" name="Google Shape;1100;p76"/>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101" name="Google Shape;1101;p76"/>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RISC-V IMFD connection</a:t>
            </a:r>
            <a:endParaRPr sz="2200">
              <a:solidFill>
                <a:schemeClr val="lt1"/>
              </a:solidFill>
            </a:endParaRPr>
          </a:p>
        </p:txBody>
      </p:sp>
      <p:pic>
        <p:nvPicPr>
          <p:cNvPr id="1102" name="Google Shape;1102;p76"/>
          <p:cNvPicPr preferRelativeResize="0"/>
          <p:nvPr/>
        </p:nvPicPr>
        <p:blipFill>
          <a:blip r:embed="rId3">
            <a:alphaModFix/>
          </a:blip>
          <a:stretch>
            <a:fillRect/>
          </a:stretch>
        </p:blipFill>
        <p:spPr>
          <a:xfrm>
            <a:off x="13075" y="4815325"/>
            <a:ext cx="836225" cy="328175"/>
          </a:xfrm>
          <a:prstGeom prst="rect">
            <a:avLst/>
          </a:prstGeom>
          <a:noFill/>
          <a:ln>
            <a:noFill/>
          </a:ln>
        </p:spPr>
      </p:pic>
      <p:sp>
        <p:nvSpPr>
          <p:cNvPr id="1103" name="Google Shape;1103;p76"/>
          <p:cNvSpPr txBox="1"/>
          <p:nvPr/>
        </p:nvSpPr>
        <p:spPr>
          <a:xfrm>
            <a:off x="847750" y="4310000"/>
            <a:ext cx="8265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a:t>
            </a:r>
            <a:endParaRPr sz="2000"/>
          </a:p>
        </p:txBody>
      </p:sp>
      <p:sp>
        <p:nvSpPr>
          <p:cNvPr id="1104" name="Google Shape;1104;p76"/>
          <p:cNvSpPr txBox="1"/>
          <p:nvPr/>
        </p:nvSpPr>
        <p:spPr>
          <a:xfrm>
            <a:off x="2673425" y="4310000"/>
            <a:ext cx="20661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ID Assignment</a:t>
            </a:r>
            <a:endParaRPr sz="2000"/>
          </a:p>
        </p:txBody>
      </p:sp>
      <p:sp>
        <p:nvSpPr>
          <p:cNvPr id="1105" name="Google Shape;1105;p76"/>
          <p:cNvSpPr txBox="1"/>
          <p:nvPr/>
        </p:nvSpPr>
        <p:spPr>
          <a:xfrm>
            <a:off x="4978038" y="4310000"/>
            <a:ext cx="177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Decode/Issue</a:t>
            </a:r>
            <a:endParaRPr sz="2000"/>
          </a:p>
        </p:txBody>
      </p:sp>
      <p:sp>
        <p:nvSpPr>
          <p:cNvPr id="1106" name="Google Shape;1106;p76"/>
          <p:cNvSpPr txBox="1"/>
          <p:nvPr/>
        </p:nvSpPr>
        <p:spPr>
          <a:xfrm>
            <a:off x="6854025" y="4310000"/>
            <a:ext cx="1121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Execute</a:t>
            </a:r>
            <a:endParaRPr sz="2000"/>
          </a:p>
        </p:txBody>
      </p:sp>
      <p:sp>
        <p:nvSpPr>
          <p:cNvPr id="1107" name="Google Shape;1107;p76"/>
          <p:cNvSpPr txBox="1"/>
          <p:nvPr/>
        </p:nvSpPr>
        <p:spPr>
          <a:xfrm>
            <a:off x="7873775" y="4310000"/>
            <a:ext cx="14622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Write back</a:t>
            </a:r>
            <a:endParaRPr sz="2000"/>
          </a:p>
        </p:txBody>
      </p:sp>
      <p:pic>
        <p:nvPicPr>
          <p:cNvPr id="1108" name="Google Shape;1108;p76" title="CVA5-Page-36.drawio.png"/>
          <p:cNvPicPr preferRelativeResize="0"/>
          <p:nvPr/>
        </p:nvPicPr>
        <p:blipFill>
          <a:blip r:embed="rId4">
            <a:alphaModFix/>
          </a:blip>
          <a:stretch>
            <a:fillRect/>
          </a:stretch>
        </p:blipFill>
        <p:spPr>
          <a:xfrm>
            <a:off x="0" y="724300"/>
            <a:ext cx="9144003" cy="3652241"/>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2" name="Shape 1112"/>
        <p:cNvGrpSpPr/>
        <p:nvPr/>
      </p:nvGrpSpPr>
      <p:grpSpPr>
        <a:xfrm>
          <a:off x="0" y="0"/>
          <a:ext cx="0" cy="0"/>
          <a:chOff x="0" y="0"/>
          <a:chExt cx="0" cy="0"/>
        </a:xfrm>
      </p:grpSpPr>
      <p:sp>
        <p:nvSpPr>
          <p:cNvPr id="1113" name="Google Shape;1113;p77"/>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114" name="Google Shape;1114;p77"/>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RISC-V FD</a:t>
            </a:r>
            <a:endParaRPr sz="2200">
              <a:solidFill>
                <a:schemeClr val="lt1"/>
              </a:solidFill>
            </a:endParaRPr>
          </a:p>
        </p:txBody>
      </p:sp>
      <p:pic>
        <p:nvPicPr>
          <p:cNvPr id="1115" name="Google Shape;1115;p77"/>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1116" name="Google Shape;1116;p77" title="CVA5-Page-13.drawio (1).png"/>
          <p:cNvPicPr preferRelativeResize="0"/>
          <p:nvPr/>
        </p:nvPicPr>
        <p:blipFill>
          <a:blip r:embed="rId4">
            <a:alphaModFix/>
          </a:blip>
          <a:stretch>
            <a:fillRect/>
          </a:stretch>
        </p:blipFill>
        <p:spPr>
          <a:xfrm>
            <a:off x="1969700" y="787225"/>
            <a:ext cx="4950902" cy="4153149"/>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0" name="Shape 1120"/>
        <p:cNvGrpSpPr/>
        <p:nvPr/>
      </p:nvGrpSpPr>
      <p:grpSpPr>
        <a:xfrm>
          <a:off x="0" y="0"/>
          <a:ext cx="0" cy="0"/>
          <a:chOff x="0" y="0"/>
          <a:chExt cx="0" cy="0"/>
        </a:xfrm>
      </p:grpSpPr>
      <p:sp>
        <p:nvSpPr>
          <p:cNvPr id="1121" name="Google Shape;1121;p78"/>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122" name="Google Shape;1122;p78"/>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RISC-V FD</a:t>
            </a:r>
            <a:endParaRPr sz="2200">
              <a:solidFill>
                <a:schemeClr val="lt1"/>
              </a:solidFill>
            </a:endParaRPr>
          </a:p>
        </p:txBody>
      </p:sp>
      <p:sp>
        <p:nvSpPr>
          <p:cNvPr id="1123" name="Google Shape;1123;p78"/>
          <p:cNvSpPr txBox="1"/>
          <p:nvPr/>
        </p:nvSpPr>
        <p:spPr>
          <a:xfrm>
            <a:off x="153975" y="790250"/>
            <a:ext cx="8087700" cy="1589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Char char="➢"/>
            </a:pPr>
            <a:r>
              <a:rPr lang="en" sz="2000">
                <a:solidFill>
                  <a:schemeClr val="dk1"/>
                </a:solidFill>
              </a:rPr>
              <a:t>Designed for FPGA RISC-V soft processors; fully IEEE-compliant.</a:t>
            </a:r>
            <a:br>
              <a:rPr lang="en" sz="2000">
                <a:solidFill>
                  <a:schemeClr val="dk1"/>
                </a:solidFill>
              </a:rPr>
            </a:b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Supports configurable floating-point precision levels.</a:t>
            </a:r>
            <a:br>
              <a:rPr lang="en" sz="2000">
                <a:solidFill>
                  <a:schemeClr val="dk1"/>
                </a:solidFill>
              </a:rPr>
            </a:b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Optimized for runtime performance:</a:t>
            </a:r>
            <a:br>
              <a:rPr lang="en" sz="2000">
                <a:solidFill>
                  <a:schemeClr val="dk1"/>
                </a:solidFill>
              </a:rPr>
            </a:br>
            <a:endParaRPr sz="2000">
              <a:solidFill>
                <a:schemeClr val="dk1"/>
              </a:solidFill>
            </a:endParaRPr>
          </a:p>
          <a:p>
            <a:pPr indent="-355600" lvl="1" marL="914400" rtl="0" algn="l">
              <a:lnSpc>
                <a:spcPct val="115000"/>
              </a:lnSpc>
              <a:spcBef>
                <a:spcPts val="0"/>
              </a:spcBef>
              <a:spcAft>
                <a:spcPts val="0"/>
              </a:spcAft>
              <a:buClr>
                <a:schemeClr val="dk1"/>
              </a:buClr>
              <a:buSzPts val="2000"/>
              <a:buChar char="○"/>
            </a:pPr>
            <a:r>
              <a:rPr lang="en" sz="2000">
                <a:solidFill>
                  <a:schemeClr val="dk1"/>
                </a:solidFill>
              </a:rPr>
              <a:t>25% lower latency on common instructions vs. previous designs.</a:t>
            </a:r>
            <a:br>
              <a:rPr lang="en" sz="2000">
                <a:solidFill>
                  <a:schemeClr val="dk1"/>
                </a:solidFill>
              </a:rPr>
            </a:br>
            <a:endParaRPr sz="2000">
              <a:solidFill>
                <a:schemeClr val="dk1"/>
              </a:solidFill>
            </a:endParaRPr>
          </a:p>
          <a:p>
            <a:pPr indent="-355600" lvl="0" marL="457200" rtl="0" algn="l">
              <a:lnSpc>
                <a:spcPct val="115000"/>
              </a:lnSpc>
              <a:spcBef>
                <a:spcPts val="0"/>
              </a:spcBef>
              <a:spcAft>
                <a:spcPts val="0"/>
              </a:spcAft>
              <a:buClr>
                <a:schemeClr val="dk1"/>
              </a:buClr>
              <a:buSzPts val="2000"/>
              <a:buChar char="➢"/>
            </a:pPr>
            <a:r>
              <a:rPr lang="en" sz="2000">
                <a:solidFill>
                  <a:schemeClr val="dk1"/>
                </a:solidFill>
              </a:rPr>
              <a:t>Efficient resource usage with minimal performance trade-offs.</a:t>
            </a:r>
            <a:endParaRPr b="1" sz="2000">
              <a:solidFill>
                <a:schemeClr val="dk1"/>
              </a:solidFill>
            </a:endParaRPr>
          </a:p>
        </p:txBody>
      </p:sp>
      <p:pic>
        <p:nvPicPr>
          <p:cNvPr id="1124" name="Google Shape;1124;p78"/>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8" name="Shape 1128"/>
        <p:cNvGrpSpPr/>
        <p:nvPr/>
      </p:nvGrpSpPr>
      <p:grpSpPr>
        <a:xfrm>
          <a:off x="0" y="0"/>
          <a:ext cx="0" cy="0"/>
          <a:chOff x="0" y="0"/>
          <a:chExt cx="0" cy="0"/>
        </a:xfrm>
      </p:grpSpPr>
      <p:sp>
        <p:nvSpPr>
          <p:cNvPr id="1129" name="Google Shape;1129;p79"/>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130" name="Google Shape;1130;p79"/>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RISC-V FD</a:t>
            </a:r>
            <a:endParaRPr sz="2200">
              <a:solidFill>
                <a:schemeClr val="lt1"/>
              </a:solidFill>
            </a:endParaRPr>
          </a:p>
        </p:txBody>
      </p:sp>
      <p:sp>
        <p:nvSpPr>
          <p:cNvPr id="1131" name="Google Shape;1131;p79"/>
          <p:cNvSpPr txBox="1"/>
          <p:nvPr/>
        </p:nvSpPr>
        <p:spPr>
          <a:xfrm>
            <a:off x="153975" y="790250"/>
            <a:ext cx="8087700" cy="1589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Char char="➢"/>
            </a:pPr>
            <a:r>
              <a:rPr lang="en" sz="2000">
                <a:solidFill>
                  <a:schemeClr val="dk1"/>
                </a:solidFill>
              </a:rPr>
              <a:t>Allows dynamic exploration of mantissa widths </a:t>
            </a:r>
            <a:r>
              <a:rPr b="1" lang="en" sz="2000">
                <a:solidFill>
                  <a:schemeClr val="dk1"/>
                </a:solidFill>
              </a:rPr>
              <a:t>without code changes</a:t>
            </a:r>
            <a:r>
              <a:rPr lang="en" sz="2000">
                <a:solidFill>
                  <a:schemeClr val="dk1"/>
                </a:solidFill>
              </a:rPr>
              <a:t>.</a:t>
            </a:r>
            <a:br>
              <a:rPr lang="en" sz="2000">
                <a:solidFill>
                  <a:schemeClr val="dk1"/>
                </a:solidFill>
              </a:rPr>
            </a:b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Demonstrated results:</a:t>
            </a:r>
            <a:br>
              <a:rPr lang="en" sz="2000">
                <a:solidFill>
                  <a:schemeClr val="dk1"/>
                </a:solidFill>
              </a:rPr>
            </a:br>
            <a:endParaRPr sz="2000">
              <a:solidFill>
                <a:schemeClr val="dk1"/>
              </a:solidFill>
            </a:endParaRPr>
          </a:p>
          <a:p>
            <a:pPr indent="-355600" lvl="1" marL="914400" rtl="0" algn="l">
              <a:lnSpc>
                <a:spcPct val="115000"/>
              </a:lnSpc>
              <a:spcBef>
                <a:spcPts val="0"/>
              </a:spcBef>
              <a:spcAft>
                <a:spcPts val="0"/>
              </a:spcAft>
              <a:buClr>
                <a:schemeClr val="dk1"/>
              </a:buClr>
              <a:buSzPts val="2000"/>
              <a:buChar char="○"/>
            </a:pPr>
            <a:r>
              <a:rPr lang="en" sz="2000">
                <a:solidFill>
                  <a:schemeClr val="dk1"/>
                </a:solidFill>
              </a:rPr>
              <a:t>1.35× speedup on apps like DCT &amp; Black-Scholes model.</a:t>
            </a:r>
            <a:br>
              <a:rPr lang="en" sz="2000">
                <a:solidFill>
                  <a:schemeClr val="dk1"/>
                </a:solidFill>
              </a:rPr>
            </a:br>
            <a:endParaRPr sz="2000">
              <a:solidFill>
                <a:schemeClr val="dk1"/>
              </a:solidFill>
            </a:endParaRPr>
          </a:p>
          <a:p>
            <a:pPr indent="-355600" lvl="1" marL="914400" rtl="0" algn="l">
              <a:lnSpc>
                <a:spcPct val="115000"/>
              </a:lnSpc>
              <a:spcBef>
                <a:spcPts val="0"/>
              </a:spcBef>
              <a:spcAft>
                <a:spcPts val="0"/>
              </a:spcAft>
              <a:buClr>
                <a:schemeClr val="dk1"/>
              </a:buClr>
              <a:buSzPts val="2000"/>
              <a:buChar char="○"/>
            </a:pPr>
            <a:r>
              <a:rPr lang="en" sz="2000">
                <a:solidFill>
                  <a:schemeClr val="dk1"/>
                </a:solidFill>
              </a:rPr>
              <a:t>43% LUT &amp; 35% flip-flop reduction (with 16-bit mantissa).</a:t>
            </a:r>
            <a:br>
              <a:rPr lang="en" sz="2000">
                <a:solidFill>
                  <a:schemeClr val="dk1"/>
                </a:solidFill>
              </a:rPr>
            </a:br>
            <a:endParaRPr sz="2000">
              <a:solidFill>
                <a:schemeClr val="dk1"/>
              </a:solidFill>
            </a:endParaRPr>
          </a:p>
          <a:p>
            <a:pPr indent="-355600" lvl="1" marL="914400" rtl="0" algn="l">
              <a:lnSpc>
                <a:spcPct val="115000"/>
              </a:lnSpc>
              <a:spcBef>
                <a:spcPts val="0"/>
              </a:spcBef>
              <a:spcAft>
                <a:spcPts val="0"/>
              </a:spcAft>
              <a:buClr>
                <a:schemeClr val="dk1"/>
              </a:buClr>
              <a:buSzPts val="2000"/>
              <a:buChar char="○"/>
            </a:pPr>
            <a:r>
              <a:rPr lang="en" sz="2000">
                <a:solidFill>
                  <a:schemeClr val="dk1"/>
                </a:solidFill>
              </a:rPr>
              <a:t>Less than 0.025% average loss in numerical accuracy.</a:t>
            </a:r>
            <a:endParaRPr b="1" sz="2000">
              <a:solidFill>
                <a:schemeClr val="dk1"/>
              </a:solidFill>
            </a:endParaRPr>
          </a:p>
        </p:txBody>
      </p:sp>
      <p:pic>
        <p:nvPicPr>
          <p:cNvPr id="1132" name="Google Shape;1132;p79"/>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6" name="Shape 1136"/>
        <p:cNvGrpSpPr/>
        <p:nvPr/>
      </p:nvGrpSpPr>
      <p:grpSpPr>
        <a:xfrm>
          <a:off x="0" y="0"/>
          <a:ext cx="0" cy="0"/>
          <a:chOff x="0" y="0"/>
          <a:chExt cx="0" cy="0"/>
        </a:xfrm>
      </p:grpSpPr>
      <p:sp>
        <p:nvSpPr>
          <p:cNvPr id="1137" name="Google Shape;1137;p80"/>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138" name="Google Shape;1138;p80"/>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RISC-V FD - Default Configuration</a:t>
            </a:r>
            <a:endParaRPr sz="2200">
              <a:solidFill>
                <a:schemeClr val="lt1"/>
              </a:solidFill>
            </a:endParaRPr>
          </a:p>
        </p:txBody>
      </p:sp>
      <p:sp>
        <p:nvSpPr>
          <p:cNvPr id="1139" name="Google Shape;1139;p80"/>
          <p:cNvSpPr txBox="1"/>
          <p:nvPr/>
        </p:nvSpPr>
        <p:spPr>
          <a:xfrm>
            <a:off x="136000" y="802225"/>
            <a:ext cx="8087700" cy="1589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Char char="➢"/>
            </a:pPr>
            <a:r>
              <a:rPr b="1" lang="en" sz="2000">
                <a:solidFill>
                  <a:schemeClr val="dk1"/>
                </a:solidFill>
              </a:rPr>
              <a:t>Double-Precision Settings			</a:t>
            </a:r>
            <a:br>
              <a:rPr b="1" lang="en" sz="2000">
                <a:solidFill>
                  <a:schemeClr val="dk1"/>
                </a:solidFill>
              </a:rPr>
            </a:br>
            <a:endParaRPr b="1" sz="2000">
              <a:solidFill>
                <a:schemeClr val="dk1"/>
              </a:solidFill>
            </a:endParaRPr>
          </a:p>
          <a:p>
            <a:pPr indent="-355600" lvl="1" marL="914400" rtl="0" algn="l">
              <a:lnSpc>
                <a:spcPct val="115000"/>
              </a:lnSpc>
              <a:spcBef>
                <a:spcPts val="0"/>
              </a:spcBef>
              <a:spcAft>
                <a:spcPts val="0"/>
              </a:spcAft>
              <a:buClr>
                <a:schemeClr val="dk1"/>
              </a:buClr>
              <a:buSzPts val="2000"/>
              <a:buChar char="○"/>
            </a:pPr>
            <a:r>
              <a:rPr lang="en" sz="2000">
                <a:solidFill>
                  <a:schemeClr val="dk1"/>
                </a:solidFill>
              </a:rPr>
              <a:t>Exponent width: 11 (IEEE-754 compliant)</a:t>
            </a:r>
            <a:br>
              <a:rPr lang="en" sz="2000">
                <a:solidFill>
                  <a:schemeClr val="dk1"/>
                </a:solidFill>
              </a:rPr>
            </a:br>
            <a:endParaRPr sz="2000">
              <a:solidFill>
                <a:schemeClr val="dk1"/>
              </a:solidFill>
            </a:endParaRPr>
          </a:p>
          <a:p>
            <a:pPr indent="-355600" lvl="1" marL="914400" rtl="0" algn="l">
              <a:lnSpc>
                <a:spcPct val="115000"/>
              </a:lnSpc>
              <a:spcBef>
                <a:spcPts val="0"/>
              </a:spcBef>
              <a:spcAft>
                <a:spcPts val="0"/>
              </a:spcAft>
              <a:buClr>
                <a:schemeClr val="dk1"/>
              </a:buClr>
              <a:buSzPts val="2000"/>
              <a:buChar char="○"/>
            </a:pPr>
            <a:r>
              <a:rPr lang="en" sz="2000">
                <a:solidFill>
                  <a:schemeClr val="dk1"/>
                </a:solidFill>
              </a:rPr>
              <a:t>Fraction width: 52 (IEEE-754 compliant)</a:t>
            </a:r>
            <a:br>
              <a:rPr lang="en" sz="2000">
                <a:solidFill>
                  <a:schemeClr val="dk1"/>
                </a:solidFill>
              </a:rPr>
            </a:br>
            <a:endParaRPr sz="2000">
              <a:solidFill>
                <a:schemeClr val="dk1"/>
              </a:solidFill>
            </a:endParaRPr>
          </a:p>
          <a:p>
            <a:pPr indent="-355600" lvl="0" marL="457200" rtl="0" algn="l">
              <a:lnSpc>
                <a:spcPct val="115000"/>
              </a:lnSpc>
              <a:spcBef>
                <a:spcPts val="0"/>
              </a:spcBef>
              <a:spcAft>
                <a:spcPts val="0"/>
              </a:spcAft>
              <a:buClr>
                <a:schemeClr val="dk1"/>
              </a:buClr>
              <a:buSzPts val="2000"/>
              <a:buChar char="➢"/>
            </a:pPr>
            <a:r>
              <a:rPr b="1" lang="en" sz="2000">
                <a:solidFill>
                  <a:schemeClr val="dk1"/>
                </a:solidFill>
              </a:rPr>
              <a:t>Single-Precision Settings</a:t>
            </a:r>
            <a:br>
              <a:rPr b="1" lang="en" sz="2000">
                <a:solidFill>
                  <a:schemeClr val="dk1"/>
                </a:solidFill>
              </a:rPr>
            </a:br>
            <a:endParaRPr b="1" sz="2000">
              <a:solidFill>
                <a:schemeClr val="dk1"/>
              </a:solidFill>
            </a:endParaRPr>
          </a:p>
          <a:p>
            <a:pPr indent="-355600" lvl="1" marL="914400" rtl="0" algn="l">
              <a:lnSpc>
                <a:spcPct val="115000"/>
              </a:lnSpc>
              <a:spcBef>
                <a:spcPts val="0"/>
              </a:spcBef>
              <a:spcAft>
                <a:spcPts val="0"/>
              </a:spcAft>
              <a:buClr>
                <a:schemeClr val="dk1"/>
              </a:buClr>
              <a:buSzPts val="2000"/>
              <a:buChar char="○"/>
            </a:pPr>
            <a:r>
              <a:rPr lang="en" sz="2000">
                <a:solidFill>
                  <a:schemeClr val="dk1"/>
                </a:solidFill>
              </a:rPr>
              <a:t>Exponent width: 8 (IEEE-754 compliant)</a:t>
            </a:r>
            <a:br>
              <a:rPr lang="en" sz="2000">
                <a:solidFill>
                  <a:schemeClr val="dk1"/>
                </a:solidFill>
              </a:rPr>
            </a:br>
            <a:endParaRPr sz="2000">
              <a:solidFill>
                <a:schemeClr val="dk1"/>
              </a:solidFill>
            </a:endParaRPr>
          </a:p>
          <a:p>
            <a:pPr indent="-355600" lvl="1" marL="914400" rtl="0" algn="l">
              <a:lnSpc>
                <a:spcPct val="115000"/>
              </a:lnSpc>
              <a:spcBef>
                <a:spcPts val="0"/>
              </a:spcBef>
              <a:spcAft>
                <a:spcPts val="0"/>
              </a:spcAft>
              <a:buClr>
                <a:schemeClr val="dk1"/>
              </a:buClr>
              <a:buSzPts val="2000"/>
              <a:buChar char="○"/>
            </a:pPr>
            <a:r>
              <a:rPr lang="en" sz="2000">
                <a:solidFill>
                  <a:schemeClr val="dk1"/>
                </a:solidFill>
              </a:rPr>
              <a:t>Fraction width: 23 (IEEE-754 compliant)</a:t>
            </a:r>
            <a:endParaRPr b="1" sz="2300">
              <a:solidFill>
                <a:schemeClr val="dk1"/>
              </a:solidFill>
            </a:endParaRPr>
          </a:p>
        </p:txBody>
      </p:sp>
      <p:pic>
        <p:nvPicPr>
          <p:cNvPr id="1140" name="Google Shape;1140;p80"/>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4" name="Shape 1144"/>
        <p:cNvGrpSpPr/>
        <p:nvPr/>
      </p:nvGrpSpPr>
      <p:grpSpPr>
        <a:xfrm>
          <a:off x="0" y="0"/>
          <a:ext cx="0" cy="0"/>
          <a:chOff x="0" y="0"/>
          <a:chExt cx="0" cy="0"/>
        </a:xfrm>
      </p:grpSpPr>
      <p:sp>
        <p:nvSpPr>
          <p:cNvPr id="1145" name="Google Shape;1145;p81"/>
          <p:cNvSpPr txBox="1"/>
          <p:nvPr>
            <p:ph idx="1" type="body"/>
          </p:nvPr>
        </p:nvSpPr>
        <p:spPr>
          <a:xfrm>
            <a:off x="311700" y="1152475"/>
            <a:ext cx="8520600" cy="3416400"/>
          </a:xfrm>
          <a:prstGeom prst="rect">
            <a:avLst/>
          </a:prstGeom>
        </p:spPr>
        <p:txBody>
          <a:bodyPr anchorCtr="0" anchor="t" bIns="0" lIns="0" spcFirstLastPara="1" rIns="0" wrap="square" tIns="0">
            <a:normAutofit/>
          </a:bodyPr>
          <a:lstStyle/>
          <a:p>
            <a:pPr indent="-317500" lvl="0" marL="457200" rtl="0" algn="l">
              <a:spcBef>
                <a:spcPts val="0"/>
              </a:spcBef>
              <a:spcAft>
                <a:spcPts val="0"/>
              </a:spcAft>
              <a:buSzPts val="1400"/>
              <a:buChar char="➢"/>
            </a:pPr>
            <a:r>
              <a:rPr lang="en" u="sng">
                <a:solidFill>
                  <a:schemeClr val="hlink"/>
                </a:solidFill>
                <a:hlinkClick r:id="rId3"/>
              </a:rPr>
              <a:t>Floating Point Unit Example</a:t>
            </a:r>
            <a:endParaRPr/>
          </a:p>
        </p:txBody>
      </p:sp>
      <p:sp>
        <p:nvSpPr>
          <p:cNvPr id="1146" name="Google Shape;1146;p81"/>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Mantissa configuration </a:t>
            </a:r>
            <a:endParaRPr sz="2200">
              <a:solidFill>
                <a:schemeClr val="lt1"/>
              </a:solidFill>
            </a:endParaRPr>
          </a:p>
        </p:txBody>
      </p:sp>
      <p:sp>
        <p:nvSpPr>
          <p:cNvPr id="1147" name="Google Shape;1147;p81"/>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148" name="Google Shape;1148;p81"/>
          <p:cNvPicPr preferRelativeResize="0"/>
          <p:nvPr/>
        </p:nvPicPr>
        <p:blipFill>
          <a:blip r:embed="rId4">
            <a:alphaModFix/>
          </a:blip>
          <a:stretch>
            <a:fillRect/>
          </a:stretch>
        </p:blipFill>
        <p:spPr>
          <a:xfrm>
            <a:off x="13075" y="4815325"/>
            <a:ext cx="836225" cy="328175"/>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2" name="Shape 1152"/>
        <p:cNvGrpSpPr/>
        <p:nvPr/>
      </p:nvGrpSpPr>
      <p:grpSpPr>
        <a:xfrm>
          <a:off x="0" y="0"/>
          <a:ext cx="0" cy="0"/>
          <a:chOff x="0" y="0"/>
          <a:chExt cx="0" cy="0"/>
        </a:xfrm>
      </p:grpSpPr>
      <p:sp>
        <p:nvSpPr>
          <p:cNvPr id="1153" name="Google Shape;1153;p82"/>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154" name="Google Shape;1154;p82"/>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RISC-V IMA</a:t>
            </a:r>
            <a:endParaRPr sz="2200">
              <a:solidFill>
                <a:schemeClr val="lt1"/>
              </a:solidFill>
            </a:endParaRPr>
          </a:p>
        </p:txBody>
      </p:sp>
      <p:sp>
        <p:nvSpPr>
          <p:cNvPr id="1155" name="Google Shape;1155;p82"/>
          <p:cNvSpPr txBox="1"/>
          <p:nvPr/>
        </p:nvSpPr>
        <p:spPr>
          <a:xfrm>
            <a:off x="2540275" y="4360800"/>
            <a:ext cx="5868900" cy="5727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Char char="➢"/>
            </a:pPr>
            <a:r>
              <a:rPr b="1" lang="en" sz="1800">
                <a:solidFill>
                  <a:schemeClr val="dk1"/>
                </a:solidFill>
              </a:rPr>
              <a:t>Can be configured to include atomic or not(effect on the size of load and store unit)</a:t>
            </a:r>
            <a:endParaRPr b="1" sz="2100">
              <a:solidFill>
                <a:schemeClr val="dk1"/>
              </a:solidFill>
            </a:endParaRPr>
          </a:p>
        </p:txBody>
      </p:sp>
      <p:pic>
        <p:nvPicPr>
          <p:cNvPr id="1156" name="Google Shape;1156;p82"/>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1157" name="Google Shape;1157;p82" title="CVA5-Page-19.drawio (1).png"/>
          <p:cNvPicPr preferRelativeResize="0"/>
          <p:nvPr/>
        </p:nvPicPr>
        <p:blipFill>
          <a:blip r:embed="rId4">
            <a:alphaModFix/>
          </a:blip>
          <a:stretch>
            <a:fillRect/>
          </a:stretch>
        </p:blipFill>
        <p:spPr>
          <a:xfrm>
            <a:off x="0" y="730300"/>
            <a:ext cx="9144003" cy="3683491"/>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1" name="Shape 1161"/>
        <p:cNvGrpSpPr/>
        <p:nvPr/>
      </p:nvGrpSpPr>
      <p:grpSpPr>
        <a:xfrm>
          <a:off x="0" y="0"/>
          <a:ext cx="0" cy="0"/>
          <a:chOff x="0" y="0"/>
          <a:chExt cx="0" cy="0"/>
        </a:xfrm>
      </p:grpSpPr>
      <p:sp>
        <p:nvSpPr>
          <p:cNvPr id="1162" name="Google Shape;1162;p83"/>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163" name="Google Shape;1163;p83"/>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A Configuration</a:t>
            </a:r>
            <a:endParaRPr sz="2200">
              <a:solidFill>
                <a:schemeClr val="lt1"/>
              </a:solidFill>
            </a:endParaRPr>
          </a:p>
        </p:txBody>
      </p:sp>
      <p:sp>
        <p:nvSpPr>
          <p:cNvPr id="1164" name="Google Shape;1164;p83"/>
          <p:cNvSpPr txBox="1"/>
          <p:nvPr/>
        </p:nvSpPr>
        <p:spPr>
          <a:xfrm>
            <a:off x="136000" y="802225"/>
            <a:ext cx="8087700" cy="1589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Char char="➢"/>
            </a:pPr>
            <a:r>
              <a:rPr b="1" lang="en" sz="2000">
                <a:solidFill>
                  <a:schemeClr val="dk1"/>
                </a:solidFill>
              </a:rPr>
              <a:t>Atomic operations</a:t>
            </a:r>
            <a:r>
              <a:rPr lang="en" sz="2000">
                <a:solidFill>
                  <a:schemeClr val="dk1"/>
                </a:solidFill>
              </a:rPr>
              <a:t> are supported by adding an </a:t>
            </a:r>
            <a:r>
              <a:rPr b="1" lang="en" sz="2000">
                <a:solidFill>
                  <a:schemeClr val="dk1"/>
                </a:solidFill>
              </a:rPr>
              <a:t>ALU to the load/store unit</a:t>
            </a:r>
            <a:r>
              <a:rPr lang="en" sz="2000">
                <a:solidFill>
                  <a:schemeClr val="dk1"/>
                </a:solidFill>
              </a:rPr>
              <a:t> and </a:t>
            </a:r>
            <a:r>
              <a:rPr b="1" lang="en" sz="2000">
                <a:solidFill>
                  <a:schemeClr val="dk1"/>
                </a:solidFill>
              </a:rPr>
              <a:t>modifying the data cache</a:t>
            </a:r>
            <a:r>
              <a:rPr lang="en" sz="2000">
                <a:solidFill>
                  <a:schemeClr val="dk1"/>
                </a:solidFill>
              </a:rPr>
              <a:t> to handle them.</a:t>
            </a:r>
            <a:br>
              <a:rPr lang="en" sz="2000">
                <a:solidFill>
                  <a:schemeClr val="dk1"/>
                </a:solidFill>
              </a:rPr>
            </a:b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The 'A' configuration is highly efficient, adding </a:t>
            </a:r>
            <a:r>
              <a:rPr b="1" lang="en" sz="2000">
                <a:solidFill>
                  <a:schemeClr val="dk1"/>
                </a:solidFill>
              </a:rPr>
              <a:t>only 6 LUTs and 28 flip-flops</a:t>
            </a:r>
            <a:r>
              <a:rPr lang="en" sz="2000">
                <a:solidFill>
                  <a:schemeClr val="dk1"/>
                </a:solidFill>
              </a:rPr>
              <a:t>.</a:t>
            </a:r>
            <a:endParaRPr sz="2000">
              <a:solidFill>
                <a:schemeClr val="dk1"/>
              </a:solidFill>
            </a:endParaRPr>
          </a:p>
        </p:txBody>
      </p:sp>
      <p:pic>
        <p:nvPicPr>
          <p:cNvPr id="1165" name="Google Shape;1165;p83"/>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9" name="Shape 1169"/>
        <p:cNvGrpSpPr/>
        <p:nvPr/>
      </p:nvGrpSpPr>
      <p:grpSpPr>
        <a:xfrm>
          <a:off x="0" y="0"/>
          <a:ext cx="0" cy="0"/>
          <a:chOff x="0" y="0"/>
          <a:chExt cx="0" cy="0"/>
        </a:xfrm>
      </p:grpSpPr>
      <p:sp>
        <p:nvSpPr>
          <p:cNvPr id="1170" name="Google Shape;1170;p84"/>
          <p:cNvSpPr txBox="1"/>
          <p:nvPr>
            <p:ph type="title"/>
          </p:nvPr>
        </p:nvSpPr>
        <p:spPr>
          <a:xfrm>
            <a:off x="100325" y="887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Closer Look at Execution Unit</a:t>
            </a:r>
            <a:endParaRPr sz="2200">
              <a:solidFill>
                <a:schemeClr val="lt1"/>
              </a:solidFill>
            </a:endParaRPr>
          </a:p>
        </p:txBody>
      </p:sp>
      <p:sp>
        <p:nvSpPr>
          <p:cNvPr id="1171" name="Google Shape;1171;p84"/>
          <p:cNvSpPr txBox="1"/>
          <p:nvPr>
            <p:ph idx="1" type="body"/>
          </p:nvPr>
        </p:nvSpPr>
        <p:spPr>
          <a:xfrm>
            <a:off x="311700" y="1152475"/>
            <a:ext cx="8520600" cy="3416400"/>
          </a:xfrm>
          <a:prstGeom prst="rect">
            <a:avLst/>
          </a:prstGeom>
        </p:spPr>
        <p:txBody>
          <a:bodyPr anchorCtr="0" anchor="t" bIns="0" lIns="0" spcFirstLastPara="1" rIns="0" wrap="square" tIns="0">
            <a:normAutofit/>
          </a:bodyPr>
          <a:lstStyle/>
          <a:p>
            <a:pPr indent="-355600" lvl="0" marL="457200" rtl="0" algn="l">
              <a:spcBef>
                <a:spcPts val="0"/>
              </a:spcBef>
              <a:spcAft>
                <a:spcPts val="0"/>
              </a:spcAft>
              <a:buSzPts val="2000"/>
              <a:buChar char="➢"/>
            </a:pPr>
            <a:r>
              <a:rPr lang="en" sz="2000"/>
              <a:t>ALU					Delay 1 clock cycle             </a:t>
            </a:r>
            <a:endParaRPr sz="2000"/>
          </a:p>
          <a:p>
            <a:pPr indent="-355600" lvl="0" marL="457200" rtl="0" algn="l">
              <a:spcBef>
                <a:spcPts val="0"/>
              </a:spcBef>
              <a:spcAft>
                <a:spcPts val="0"/>
              </a:spcAft>
              <a:buClr>
                <a:schemeClr val="dk1"/>
              </a:buClr>
              <a:buSzPts val="2000"/>
              <a:buChar char="➢"/>
            </a:pPr>
            <a:r>
              <a:rPr lang="en" sz="2000">
                <a:solidFill>
                  <a:schemeClr val="dk1"/>
                </a:solidFill>
              </a:rPr>
              <a:t>Branch					Delay 1 clock cycle             </a:t>
            </a:r>
            <a:endParaRPr sz="2000"/>
          </a:p>
          <a:p>
            <a:pPr indent="-355600" lvl="0" marL="457200" rtl="0" algn="l">
              <a:spcBef>
                <a:spcPts val="0"/>
              </a:spcBef>
              <a:spcAft>
                <a:spcPts val="0"/>
              </a:spcAft>
              <a:buClr>
                <a:schemeClr val="dk1"/>
              </a:buClr>
              <a:buSzPts val="2000"/>
              <a:buChar char="➢"/>
            </a:pPr>
            <a:r>
              <a:rPr lang="en" sz="2000">
                <a:solidFill>
                  <a:schemeClr val="dk1"/>
                </a:solidFill>
                <a:highlight>
                  <a:srgbClr val="FFFF00"/>
                </a:highlight>
              </a:rPr>
              <a:t>CSR</a:t>
            </a:r>
            <a:r>
              <a:rPr lang="en" sz="2000">
                <a:solidFill>
                  <a:schemeClr val="dk1"/>
                </a:solidFill>
              </a:rPr>
              <a:t>					Delay 1-2 clock cycle             </a:t>
            </a:r>
            <a:endParaRPr sz="2000">
              <a:highlight>
                <a:srgbClr val="FFFF00"/>
              </a:highlight>
            </a:endParaRPr>
          </a:p>
          <a:p>
            <a:pPr indent="-355600" lvl="0" marL="457200" rtl="0" algn="l">
              <a:spcBef>
                <a:spcPts val="0"/>
              </a:spcBef>
              <a:spcAft>
                <a:spcPts val="0"/>
              </a:spcAft>
              <a:buSzPts val="2000"/>
              <a:buChar char="➢"/>
            </a:pPr>
            <a:r>
              <a:rPr lang="en" sz="2000">
                <a:highlight>
                  <a:srgbClr val="FFFF00"/>
                </a:highlight>
              </a:rPr>
              <a:t>Multiply</a:t>
            </a:r>
            <a:r>
              <a:rPr lang="en" sz="2000"/>
              <a:t>				      Delay 2 clock cycle             </a:t>
            </a:r>
            <a:endParaRPr sz="2000"/>
          </a:p>
          <a:p>
            <a:pPr indent="-355600" lvl="0" marL="457200" rtl="0" algn="l">
              <a:spcBef>
                <a:spcPts val="0"/>
              </a:spcBef>
              <a:spcAft>
                <a:spcPts val="0"/>
              </a:spcAft>
              <a:buSzPts val="2000"/>
              <a:buChar char="➢"/>
            </a:pPr>
            <a:r>
              <a:rPr lang="en" sz="2000">
                <a:highlight>
                  <a:srgbClr val="FFFF00"/>
                </a:highlight>
              </a:rPr>
              <a:t>FPU                               	</a:t>
            </a:r>
            <a:r>
              <a:rPr lang="en" sz="2000"/>
              <a:t>Delay 2 clock cycle             </a:t>
            </a:r>
            <a:endParaRPr sz="2000"/>
          </a:p>
          <a:p>
            <a:pPr indent="-355600" lvl="0" marL="457200" rtl="0" algn="l">
              <a:spcBef>
                <a:spcPts val="0"/>
              </a:spcBef>
              <a:spcAft>
                <a:spcPts val="0"/>
              </a:spcAft>
              <a:buClr>
                <a:schemeClr val="dk1"/>
              </a:buClr>
              <a:buSzPts val="2000"/>
              <a:buChar char="➢"/>
            </a:pPr>
            <a:r>
              <a:rPr lang="en" sz="2000">
                <a:solidFill>
                  <a:schemeClr val="dk1"/>
                </a:solidFill>
                <a:highlight>
                  <a:srgbClr val="FFFF00"/>
                </a:highlight>
              </a:rPr>
              <a:t>Divide</a:t>
            </a:r>
            <a:r>
              <a:rPr lang="en" sz="2000">
                <a:solidFill>
                  <a:schemeClr val="dk1"/>
                </a:solidFill>
              </a:rPr>
              <a:t>					Delay 34 clock cycle           </a:t>
            </a:r>
            <a:endParaRPr sz="2000">
              <a:highlight>
                <a:srgbClr val="FFFF00"/>
              </a:highlight>
            </a:endParaRPr>
          </a:p>
          <a:p>
            <a:pPr indent="-355600" lvl="0" marL="457200" rtl="0" algn="l">
              <a:spcBef>
                <a:spcPts val="0"/>
              </a:spcBef>
              <a:spcAft>
                <a:spcPts val="0"/>
              </a:spcAft>
              <a:buSzPts val="2000"/>
              <a:buChar char="➢"/>
            </a:pPr>
            <a:r>
              <a:rPr lang="en" sz="2000">
                <a:highlight>
                  <a:srgbClr val="FFFF00"/>
                </a:highlight>
              </a:rPr>
              <a:t>Custom</a:t>
            </a:r>
            <a:r>
              <a:rPr lang="en" sz="2000"/>
              <a:t>				</a:t>
            </a:r>
            <a:r>
              <a:rPr lang="en" sz="2000"/>
              <a:t>	</a:t>
            </a:r>
            <a:r>
              <a:rPr lang="en" sz="2000"/>
              <a:t>Delay (?)  clock cycle(s)              </a:t>
            </a:r>
            <a:endParaRPr sz="2000">
              <a:highlight>
                <a:srgbClr val="FFFF00"/>
              </a:highlight>
            </a:endParaRPr>
          </a:p>
          <a:p>
            <a:pPr indent="-355600" lvl="0" marL="457200" rtl="0" algn="l">
              <a:spcBef>
                <a:spcPts val="0"/>
              </a:spcBef>
              <a:spcAft>
                <a:spcPts val="0"/>
              </a:spcAft>
              <a:buSzPts val="2000"/>
              <a:buChar char="➢"/>
            </a:pPr>
            <a:r>
              <a:rPr lang="en" sz="2000"/>
              <a:t>Load and Store              Delay </a:t>
            </a:r>
            <a:r>
              <a:rPr lang="en" sz="2000"/>
              <a:t>3-4</a:t>
            </a:r>
            <a:r>
              <a:rPr lang="en" sz="2000"/>
              <a:t>+ clock cycle         </a:t>
            </a:r>
            <a:r>
              <a:rPr lang="en" sz="2000"/>
              <a:t> </a:t>
            </a:r>
            <a:endParaRPr sz="2000"/>
          </a:p>
        </p:txBody>
      </p:sp>
      <p:sp>
        <p:nvSpPr>
          <p:cNvPr id="1172" name="Google Shape;1172;p84"/>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173" name="Google Shape;1173;p84"/>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2"/>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38" name="Google Shape;138;p22"/>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RISC-V I</a:t>
            </a:r>
            <a:endParaRPr sz="2200">
              <a:solidFill>
                <a:schemeClr val="lt1"/>
              </a:solidFill>
            </a:endParaRPr>
          </a:p>
        </p:txBody>
      </p:sp>
      <p:sp>
        <p:nvSpPr>
          <p:cNvPr id="139" name="Google Shape;139;p22"/>
          <p:cNvSpPr txBox="1"/>
          <p:nvPr/>
        </p:nvSpPr>
        <p:spPr>
          <a:xfrm>
            <a:off x="847750" y="4310000"/>
            <a:ext cx="8265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a:t>
            </a:r>
            <a:endParaRPr sz="2000"/>
          </a:p>
        </p:txBody>
      </p:sp>
      <p:sp>
        <p:nvSpPr>
          <p:cNvPr id="140" name="Google Shape;140;p22"/>
          <p:cNvSpPr txBox="1"/>
          <p:nvPr/>
        </p:nvSpPr>
        <p:spPr>
          <a:xfrm>
            <a:off x="2673425" y="4310000"/>
            <a:ext cx="20661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ID Assignment</a:t>
            </a:r>
            <a:endParaRPr sz="2000"/>
          </a:p>
        </p:txBody>
      </p:sp>
      <p:sp>
        <p:nvSpPr>
          <p:cNvPr id="141" name="Google Shape;141;p22"/>
          <p:cNvSpPr txBox="1"/>
          <p:nvPr/>
        </p:nvSpPr>
        <p:spPr>
          <a:xfrm>
            <a:off x="4978038" y="4310000"/>
            <a:ext cx="177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Decode/Issue</a:t>
            </a:r>
            <a:endParaRPr sz="2000"/>
          </a:p>
        </p:txBody>
      </p:sp>
      <p:sp>
        <p:nvSpPr>
          <p:cNvPr id="142" name="Google Shape;142;p22"/>
          <p:cNvSpPr txBox="1"/>
          <p:nvPr/>
        </p:nvSpPr>
        <p:spPr>
          <a:xfrm>
            <a:off x="6854025" y="4310000"/>
            <a:ext cx="1121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Execute</a:t>
            </a:r>
            <a:endParaRPr sz="2000"/>
          </a:p>
        </p:txBody>
      </p:sp>
      <p:sp>
        <p:nvSpPr>
          <p:cNvPr id="143" name="Google Shape;143;p22"/>
          <p:cNvSpPr txBox="1"/>
          <p:nvPr/>
        </p:nvSpPr>
        <p:spPr>
          <a:xfrm>
            <a:off x="7873775" y="4310000"/>
            <a:ext cx="14622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Write back</a:t>
            </a:r>
            <a:endParaRPr sz="2000"/>
          </a:p>
        </p:txBody>
      </p:sp>
      <p:pic>
        <p:nvPicPr>
          <p:cNvPr id="144" name="Google Shape;144;p22"/>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145" name="Google Shape;145;p22" title="CVA5-Page-17.drawio (1).png"/>
          <p:cNvPicPr preferRelativeResize="0"/>
          <p:nvPr/>
        </p:nvPicPr>
        <p:blipFill>
          <a:blip r:embed="rId4">
            <a:alphaModFix/>
          </a:blip>
          <a:stretch>
            <a:fillRect/>
          </a:stretch>
        </p:blipFill>
        <p:spPr>
          <a:xfrm>
            <a:off x="0" y="718325"/>
            <a:ext cx="9144003" cy="3679034"/>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7" name="Shape 1177"/>
        <p:cNvGrpSpPr/>
        <p:nvPr/>
      </p:nvGrpSpPr>
      <p:grpSpPr>
        <a:xfrm>
          <a:off x="0" y="0"/>
          <a:ext cx="0" cy="0"/>
          <a:chOff x="0" y="0"/>
          <a:chExt cx="0" cy="0"/>
        </a:xfrm>
      </p:grpSpPr>
      <p:sp>
        <p:nvSpPr>
          <p:cNvPr id="1178" name="Google Shape;1178;p85"/>
          <p:cNvSpPr txBox="1"/>
          <p:nvPr>
            <p:ph idx="1" type="body"/>
          </p:nvPr>
        </p:nvSpPr>
        <p:spPr>
          <a:xfrm>
            <a:off x="311700" y="1152475"/>
            <a:ext cx="8520600" cy="3416400"/>
          </a:xfrm>
          <a:prstGeom prst="rect">
            <a:avLst/>
          </a:prstGeom>
        </p:spPr>
        <p:txBody>
          <a:bodyPr anchorCtr="0" anchor="t" bIns="0" lIns="0" spcFirstLastPara="1" rIns="0" wrap="square" tIns="0">
            <a:normAutofit/>
          </a:bodyPr>
          <a:lstStyle/>
          <a:p>
            <a:pPr indent="-317500" lvl="0" marL="457200" rtl="0" algn="l">
              <a:spcBef>
                <a:spcPts val="0"/>
              </a:spcBef>
              <a:spcAft>
                <a:spcPts val="0"/>
              </a:spcAft>
              <a:buSzPts val="1400"/>
              <a:buChar char="➢"/>
            </a:pPr>
            <a:r>
              <a:rPr lang="en" u="sng">
                <a:solidFill>
                  <a:schemeClr val="hlink"/>
                </a:solidFill>
                <a:hlinkClick r:id="rId3"/>
              </a:rPr>
              <a:t>Custom Instruction Video</a:t>
            </a:r>
            <a:endParaRPr/>
          </a:p>
        </p:txBody>
      </p:sp>
      <p:sp>
        <p:nvSpPr>
          <p:cNvPr id="1179" name="Google Shape;1179;p85"/>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Adding Custom Instructions</a:t>
            </a:r>
            <a:endParaRPr sz="2200">
              <a:solidFill>
                <a:schemeClr val="lt1"/>
              </a:solidFill>
            </a:endParaRPr>
          </a:p>
        </p:txBody>
      </p:sp>
      <p:sp>
        <p:nvSpPr>
          <p:cNvPr id="1180" name="Google Shape;1180;p85"/>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181" name="Google Shape;1181;p85"/>
          <p:cNvPicPr preferRelativeResize="0"/>
          <p:nvPr/>
        </p:nvPicPr>
        <p:blipFill>
          <a:blip r:embed="rId4">
            <a:alphaModFix/>
          </a:blip>
          <a:stretch>
            <a:fillRect/>
          </a:stretch>
        </p:blipFill>
        <p:spPr>
          <a:xfrm>
            <a:off x="13075" y="4815325"/>
            <a:ext cx="836225" cy="328175"/>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5" name="Shape 1185"/>
        <p:cNvGrpSpPr/>
        <p:nvPr/>
      </p:nvGrpSpPr>
      <p:grpSpPr>
        <a:xfrm>
          <a:off x="0" y="0"/>
          <a:ext cx="0" cy="0"/>
          <a:chOff x="0" y="0"/>
          <a:chExt cx="0" cy="0"/>
        </a:xfrm>
      </p:grpSpPr>
      <p:sp>
        <p:nvSpPr>
          <p:cNvPr id="1186" name="Google Shape;1186;p86"/>
          <p:cNvSpPr txBox="1"/>
          <p:nvPr>
            <p:ph type="title"/>
          </p:nvPr>
        </p:nvSpPr>
        <p:spPr>
          <a:xfrm>
            <a:off x="136550" y="6452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Load and Store Unit</a:t>
            </a:r>
            <a:endParaRPr sz="2200">
              <a:solidFill>
                <a:schemeClr val="lt1"/>
              </a:solidFill>
            </a:endParaRPr>
          </a:p>
        </p:txBody>
      </p:sp>
      <p:sp>
        <p:nvSpPr>
          <p:cNvPr id="1187" name="Google Shape;1187;p86"/>
          <p:cNvSpPr txBox="1"/>
          <p:nvPr>
            <p:ph idx="1" type="body"/>
          </p:nvPr>
        </p:nvSpPr>
        <p:spPr>
          <a:xfrm>
            <a:off x="324075" y="1158450"/>
            <a:ext cx="5118600" cy="3416400"/>
          </a:xfrm>
          <a:prstGeom prst="rect">
            <a:avLst/>
          </a:prstGeom>
        </p:spPr>
        <p:txBody>
          <a:bodyPr anchorCtr="0" anchor="t" bIns="0" lIns="0" spcFirstLastPara="1" rIns="0" wrap="square" tIns="0">
            <a:noAutofit/>
          </a:bodyPr>
          <a:lstStyle/>
          <a:p>
            <a:pPr indent="-355600" lvl="0" marL="457200" rtl="0" algn="l">
              <a:spcBef>
                <a:spcPts val="0"/>
              </a:spcBef>
              <a:spcAft>
                <a:spcPts val="0"/>
              </a:spcAft>
              <a:buClr>
                <a:schemeClr val="dk1"/>
              </a:buClr>
              <a:buSzPts val="2000"/>
              <a:buChar char="➢"/>
            </a:pPr>
            <a:r>
              <a:rPr lang="en" sz="2000">
                <a:solidFill>
                  <a:schemeClr val="dk1"/>
                </a:solidFill>
              </a:rPr>
              <a:t>There are </a:t>
            </a:r>
            <a:r>
              <a:rPr b="1" lang="en" sz="2000">
                <a:solidFill>
                  <a:schemeClr val="dk1"/>
                </a:solidFill>
              </a:rPr>
              <a:t>two queues</a:t>
            </a:r>
            <a:r>
              <a:rPr lang="en" sz="2000">
                <a:solidFill>
                  <a:schemeClr val="dk1"/>
                </a:solidFill>
              </a:rPr>
              <a:t>: one for </a:t>
            </a:r>
            <a:r>
              <a:rPr b="1" lang="en" sz="2000">
                <a:solidFill>
                  <a:schemeClr val="dk1"/>
                </a:solidFill>
              </a:rPr>
              <a:t>load</a:t>
            </a:r>
            <a:r>
              <a:rPr lang="en" sz="2000">
                <a:solidFill>
                  <a:schemeClr val="dk1"/>
                </a:solidFill>
              </a:rPr>
              <a:t> and one for </a:t>
            </a:r>
            <a:r>
              <a:rPr b="1" lang="en" sz="2000">
                <a:solidFill>
                  <a:schemeClr val="dk1"/>
                </a:solidFill>
              </a:rPr>
              <a:t>store</a:t>
            </a:r>
            <a:r>
              <a:rPr lang="en" sz="2000">
                <a:solidFill>
                  <a:schemeClr val="dk1"/>
                </a:solidFill>
              </a:rPr>
              <a:t> instructions.</a:t>
            </a:r>
            <a:br>
              <a:rPr lang="en" sz="2000">
                <a:solidFill>
                  <a:schemeClr val="dk1"/>
                </a:solidFill>
              </a:rPr>
            </a:br>
            <a:endParaRPr sz="2000">
              <a:solidFill>
                <a:schemeClr val="dk1"/>
              </a:solidFill>
            </a:endParaRPr>
          </a:p>
          <a:p>
            <a:pPr indent="-355600" lvl="0" marL="457200" rtl="0" algn="l">
              <a:spcBef>
                <a:spcPts val="0"/>
              </a:spcBef>
              <a:spcAft>
                <a:spcPts val="0"/>
              </a:spcAft>
              <a:buClr>
                <a:schemeClr val="dk1"/>
              </a:buClr>
              <a:buSzPts val="2000"/>
              <a:buChar char="➢"/>
            </a:pPr>
            <a:r>
              <a:rPr b="1" lang="en" sz="2000">
                <a:solidFill>
                  <a:schemeClr val="dk1"/>
                </a:solidFill>
              </a:rPr>
              <a:t>Store instructions</a:t>
            </a:r>
            <a:r>
              <a:rPr lang="en" sz="2000">
                <a:solidFill>
                  <a:schemeClr val="dk1"/>
                </a:solidFill>
              </a:rPr>
              <a:t> can be issued without waiting for the </a:t>
            </a:r>
            <a:r>
              <a:rPr b="1" lang="en" sz="2000">
                <a:solidFill>
                  <a:schemeClr val="dk1"/>
                </a:solidFill>
              </a:rPr>
              <a:t>rs2 register</a:t>
            </a:r>
            <a:r>
              <a:rPr lang="en" sz="2000">
                <a:solidFill>
                  <a:schemeClr val="dk1"/>
                </a:solidFill>
              </a:rPr>
              <a:t>, using </a:t>
            </a:r>
            <a:r>
              <a:rPr b="1" lang="en" sz="2000">
                <a:solidFill>
                  <a:schemeClr val="dk1"/>
                </a:solidFill>
              </a:rPr>
              <a:t>forwarding</a:t>
            </a:r>
            <a:r>
              <a:rPr lang="en" sz="2000">
                <a:solidFill>
                  <a:schemeClr val="dk1"/>
                </a:solidFill>
              </a:rPr>
              <a:t>.</a:t>
            </a:r>
            <a:br>
              <a:rPr lang="en" sz="2000">
                <a:solidFill>
                  <a:schemeClr val="dk1"/>
                </a:solidFill>
              </a:rPr>
            </a:b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The </a:t>
            </a:r>
            <a:r>
              <a:rPr b="1" lang="en" sz="2000">
                <a:solidFill>
                  <a:schemeClr val="dk1"/>
                </a:solidFill>
              </a:rPr>
              <a:t>load queue</a:t>
            </a:r>
            <a:r>
              <a:rPr lang="en" sz="2000">
                <a:solidFill>
                  <a:schemeClr val="dk1"/>
                </a:solidFill>
              </a:rPr>
              <a:t> has </a:t>
            </a:r>
            <a:r>
              <a:rPr b="1" lang="en" sz="2000">
                <a:solidFill>
                  <a:schemeClr val="dk1"/>
                </a:solidFill>
              </a:rPr>
              <a:t>priority</a:t>
            </a:r>
            <a:r>
              <a:rPr lang="en" sz="2000">
                <a:solidFill>
                  <a:schemeClr val="dk1"/>
                </a:solidFill>
              </a:rPr>
              <a:t> over the </a:t>
            </a:r>
            <a:r>
              <a:rPr b="1" lang="en" sz="2000">
                <a:solidFill>
                  <a:schemeClr val="dk1"/>
                </a:solidFill>
              </a:rPr>
              <a:t>store queue</a:t>
            </a:r>
            <a:r>
              <a:rPr lang="en" sz="2000">
                <a:solidFill>
                  <a:schemeClr val="dk1"/>
                </a:solidFill>
              </a:rPr>
              <a:t>.</a:t>
            </a:r>
            <a:endParaRPr sz="2000"/>
          </a:p>
        </p:txBody>
      </p:sp>
      <p:pic>
        <p:nvPicPr>
          <p:cNvPr id="1188" name="Google Shape;1188;p86"/>
          <p:cNvPicPr preferRelativeResize="0"/>
          <p:nvPr/>
        </p:nvPicPr>
        <p:blipFill>
          <a:blip r:embed="rId3">
            <a:alphaModFix/>
          </a:blip>
          <a:stretch>
            <a:fillRect/>
          </a:stretch>
        </p:blipFill>
        <p:spPr>
          <a:xfrm>
            <a:off x="5775948" y="913063"/>
            <a:ext cx="3368050" cy="3750175"/>
          </a:xfrm>
          <a:prstGeom prst="rect">
            <a:avLst/>
          </a:prstGeom>
          <a:noFill/>
          <a:ln>
            <a:noFill/>
          </a:ln>
        </p:spPr>
      </p:pic>
      <p:sp>
        <p:nvSpPr>
          <p:cNvPr id="1189" name="Google Shape;1189;p86"/>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190" name="Google Shape;1190;p86"/>
          <p:cNvPicPr preferRelativeResize="0"/>
          <p:nvPr/>
        </p:nvPicPr>
        <p:blipFill>
          <a:blip r:embed="rId4">
            <a:alphaModFix/>
          </a:blip>
          <a:stretch>
            <a:fillRect/>
          </a:stretch>
        </p:blipFill>
        <p:spPr>
          <a:xfrm>
            <a:off x="13075" y="4815325"/>
            <a:ext cx="836225" cy="328175"/>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4" name="Shape 1194"/>
        <p:cNvGrpSpPr/>
        <p:nvPr/>
      </p:nvGrpSpPr>
      <p:grpSpPr>
        <a:xfrm>
          <a:off x="0" y="0"/>
          <a:ext cx="0" cy="0"/>
          <a:chOff x="0" y="0"/>
          <a:chExt cx="0" cy="0"/>
        </a:xfrm>
      </p:grpSpPr>
      <p:sp>
        <p:nvSpPr>
          <p:cNvPr id="1195" name="Google Shape;1195;p87"/>
          <p:cNvSpPr txBox="1"/>
          <p:nvPr>
            <p:ph type="title"/>
          </p:nvPr>
        </p:nvSpPr>
        <p:spPr>
          <a:xfrm>
            <a:off x="136550" y="6452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Load and Store Unit</a:t>
            </a:r>
            <a:endParaRPr sz="2200">
              <a:solidFill>
                <a:schemeClr val="lt1"/>
              </a:solidFill>
            </a:endParaRPr>
          </a:p>
        </p:txBody>
      </p:sp>
      <p:sp>
        <p:nvSpPr>
          <p:cNvPr id="1196" name="Google Shape;1196;p87"/>
          <p:cNvSpPr txBox="1"/>
          <p:nvPr>
            <p:ph idx="1" type="body"/>
          </p:nvPr>
        </p:nvSpPr>
        <p:spPr>
          <a:xfrm>
            <a:off x="269125" y="1116575"/>
            <a:ext cx="4946100" cy="3416400"/>
          </a:xfrm>
          <a:prstGeom prst="rect">
            <a:avLst/>
          </a:prstGeom>
        </p:spPr>
        <p:txBody>
          <a:bodyPr anchorCtr="0" anchor="t" bIns="0" lIns="0" spcFirstLastPara="1" rIns="0" wrap="square" tIns="0">
            <a:noAutofit/>
          </a:bodyPr>
          <a:lstStyle/>
          <a:p>
            <a:pPr indent="-355600" lvl="0" marL="457200" rtl="0" algn="l">
              <a:spcBef>
                <a:spcPts val="0"/>
              </a:spcBef>
              <a:spcAft>
                <a:spcPts val="0"/>
              </a:spcAft>
              <a:buClr>
                <a:schemeClr val="dk1"/>
              </a:buClr>
              <a:buSzPts val="2000"/>
              <a:buChar char="➢"/>
            </a:pPr>
            <a:r>
              <a:rPr lang="en" sz="2000">
                <a:solidFill>
                  <a:schemeClr val="dk1"/>
                </a:solidFill>
              </a:rPr>
              <a:t>For </a:t>
            </a:r>
            <a:r>
              <a:rPr b="1" lang="en" sz="2000">
                <a:solidFill>
                  <a:schemeClr val="dk1"/>
                </a:solidFill>
              </a:rPr>
              <a:t>data reading</a:t>
            </a:r>
            <a:r>
              <a:rPr lang="en" sz="2000">
                <a:solidFill>
                  <a:schemeClr val="dk1"/>
                </a:solidFill>
              </a:rPr>
              <a:t>, there are </a:t>
            </a:r>
            <a:r>
              <a:rPr b="1" lang="en" sz="2000">
                <a:solidFill>
                  <a:schemeClr val="dk1"/>
                </a:solidFill>
              </a:rPr>
              <a:t>3 options</a:t>
            </a:r>
            <a:r>
              <a:rPr lang="en" sz="2000">
                <a:solidFill>
                  <a:schemeClr val="dk1"/>
                </a:solidFill>
              </a:rPr>
              <a:t>:</a:t>
            </a:r>
            <a:br>
              <a:rPr lang="en" sz="2000">
                <a:solidFill>
                  <a:schemeClr val="dk1"/>
                </a:solidFill>
              </a:rPr>
            </a:br>
            <a:endParaRPr sz="2000">
              <a:solidFill>
                <a:schemeClr val="dk1"/>
              </a:solidFill>
            </a:endParaRPr>
          </a:p>
          <a:p>
            <a:pPr indent="-355600" lvl="0" marL="914400" rtl="0" algn="l">
              <a:lnSpc>
                <a:spcPct val="115000"/>
              </a:lnSpc>
              <a:spcBef>
                <a:spcPts val="0"/>
              </a:spcBef>
              <a:spcAft>
                <a:spcPts val="0"/>
              </a:spcAft>
              <a:buClr>
                <a:schemeClr val="dk1"/>
              </a:buClr>
              <a:buSzPts val="2000"/>
              <a:buAutoNum type="arabicPeriod"/>
            </a:pPr>
            <a:r>
              <a:rPr b="1" lang="en" sz="2000">
                <a:solidFill>
                  <a:schemeClr val="dk1"/>
                </a:solidFill>
              </a:rPr>
              <a:t>Data Cache</a:t>
            </a:r>
            <a:br>
              <a:rPr b="1" lang="en" sz="2000">
                <a:solidFill>
                  <a:schemeClr val="dk1"/>
                </a:solidFill>
              </a:rPr>
            </a:br>
            <a:endParaRPr b="1" sz="2000">
              <a:solidFill>
                <a:schemeClr val="dk1"/>
              </a:solidFill>
            </a:endParaRPr>
          </a:p>
          <a:p>
            <a:pPr indent="-355600" lvl="0" marL="914400" rtl="0" algn="l">
              <a:lnSpc>
                <a:spcPct val="115000"/>
              </a:lnSpc>
              <a:spcBef>
                <a:spcPts val="0"/>
              </a:spcBef>
              <a:spcAft>
                <a:spcPts val="0"/>
              </a:spcAft>
              <a:buClr>
                <a:schemeClr val="dk1"/>
              </a:buClr>
              <a:buSzPts val="2000"/>
              <a:buAutoNum type="arabicPeriod"/>
            </a:pPr>
            <a:r>
              <a:rPr b="1" lang="en" sz="2000">
                <a:solidFill>
                  <a:schemeClr val="dk1"/>
                </a:solidFill>
              </a:rPr>
              <a:t>Scratchpad (BRAM)</a:t>
            </a:r>
            <a:br>
              <a:rPr b="1" lang="en" sz="2000">
                <a:solidFill>
                  <a:schemeClr val="dk1"/>
                </a:solidFill>
              </a:rPr>
            </a:br>
            <a:endParaRPr b="1" sz="2000">
              <a:solidFill>
                <a:schemeClr val="dk1"/>
              </a:solidFill>
            </a:endParaRPr>
          </a:p>
          <a:p>
            <a:pPr indent="-355600" lvl="0" marL="914400" rtl="0" algn="l">
              <a:lnSpc>
                <a:spcPct val="115000"/>
              </a:lnSpc>
              <a:spcBef>
                <a:spcPts val="0"/>
              </a:spcBef>
              <a:spcAft>
                <a:spcPts val="0"/>
              </a:spcAft>
              <a:buClr>
                <a:schemeClr val="dk1"/>
              </a:buClr>
              <a:buSzPts val="2000"/>
              <a:buAutoNum type="arabicPeriod"/>
            </a:pPr>
            <a:r>
              <a:rPr b="1" lang="en" sz="2000">
                <a:solidFill>
                  <a:schemeClr val="dk1"/>
                </a:solidFill>
              </a:rPr>
              <a:t>Peripheral Bus</a:t>
            </a:r>
            <a:endParaRPr b="1" sz="2000">
              <a:solidFill>
                <a:schemeClr val="dk1"/>
              </a:solidFill>
            </a:endParaRPr>
          </a:p>
          <a:p>
            <a:pPr indent="0" lvl="0" marL="0" rtl="0" algn="l">
              <a:spcBef>
                <a:spcPts val="1200"/>
              </a:spcBef>
              <a:spcAft>
                <a:spcPts val="0"/>
              </a:spcAft>
              <a:buNone/>
            </a:pPr>
            <a:r>
              <a:t/>
            </a:r>
            <a:endParaRPr sz="2000"/>
          </a:p>
        </p:txBody>
      </p:sp>
      <p:pic>
        <p:nvPicPr>
          <p:cNvPr id="1197" name="Google Shape;1197;p87"/>
          <p:cNvPicPr preferRelativeResize="0"/>
          <p:nvPr/>
        </p:nvPicPr>
        <p:blipFill>
          <a:blip r:embed="rId3">
            <a:alphaModFix/>
          </a:blip>
          <a:stretch>
            <a:fillRect/>
          </a:stretch>
        </p:blipFill>
        <p:spPr>
          <a:xfrm>
            <a:off x="5775948" y="913063"/>
            <a:ext cx="3368050" cy="3750175"/>
          </a:xfrm>
          <a:prstGeom prst="rect">
            <a:avLst/>
          </a:prstGeom>
          <a:noFill/>
          <a:ln>
            <a:noFill/>
          </a:ln>
        </p:spPr>
      </p:pic>
      <p:sp>
        <p:nvSpPr>
          <p:cNvPr id="1198" name="Google Shape;1198;p87"/>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199" name="Google Shape;1199;p87"/>
          <p:cNvPicPr preferRelativeResize="0"/>
          <p:nvPr/>
        </p:nvPicPr>
        <p:blipFill>
          <a:blip r:embed="rId4">
            <a:alphaModFix/>
          </a:blip>
          <a:stretch>
            <a:fillRect/>
          </a:stretch>
        </p:blipFill>
        <p:spPr>
          <a:xfrm>
            <a:off x="13075" y="4815325"/>
            <a:ext cx="836225" cy="328175"/>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3" name="Shape 1203"/>
        <p:cNvGrpSpPr/>
        <p:nvPr/>
      </p:nvGrpSpPr>
      <p:grpSpPr>
        <a:xfrm>
          <a:off x="0" y="0"/>
          <a:ext cx="0" cy="0"/>
          <a:chOff x="0" y="0"/>
          <a:chExt cx="0" cy="0"/>
        </a:xfrm>
      </p:grpSpPr>
      <p:sp>
        <p:nvSpPr>
          <p:cNvPr id="1204" name="Google Shape;1204;p88"/>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205" name="Google Shape;1205;p88"/>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I$</a:t>
            </a:r>
            <a:endParaRPr sz="2200">
              <a:solidFill>
                <a:schemeClr val="lt1"/>
              </a:solidFill>
            </a:endParaRPr>
          </a:p>
        </p:txBody>
      </p:sp>
      <p:sp>
        <p:nvSpPr>
          <p:cNvPr id="1206" name="Google Shape;1206;p88"/>
          <p:cNvSpPr txBox="1"/>
          <p:nvPr/>
        </p:nvSpPr>
        <p:spPr>
          <a:xfrm>
            <a:off x="159950" y="796225"/>
            <a:ext cx="8087700" cy="1589400"/>
          </a:xfrm>
          <a:prstGeom prst="rect">
            <a:avLst/>
          </a:prstGeom>
          <a:noFill/>
          <a:ln>
            <a:noFill/>
          </a:ln>
        </p:spPr>
        <p:txBody>
          <a:bodyPr anchorCtr="0" anchor="t" bIns="91425" lIns="91425" spcFirstLastPara="1" rIns="91425" wrap="square" tIns="91425">
            <a:noAutofit/>
          </a:bodyPr>
          <a:lstStyle/>
          <a:p>
            <a:pPr indent="-393700" lvl="0" marL="457200" rtl="0" algn="l">
              <a:spcBef>
                <a:spcPts val="0"/>
              </a:spcBef>
              <a:spcAft>
                <a:spcPts val="0"/>
              </a:spcAft>
              <a:buSzPts val="2600"/>
              <a:buChar char="➢"/>
            </a:pPr>
            <a:r>
              <a:rPr b="1" lang="en" sz="1900">
                <a:solidFill>
                  <a:schemeClr val="dk1"/>
                </a:solidFill>
              </a:rPr>
              <a:t>Cycle 1</a:t>
            </a:r>
            <a:r>
              <a:rPr lang="en" sz="1900">
                <a:solidFill>
                  <a:schemeClr val="dk1"/>
                </a:solidFill>
              </a:rPr>
              <a:t>: The </a:t>
            </a:r>
            <a:r>
              <a:rPr b="1" lang="en" sz="1900">
                <a:solidFill>
                  <a:schemeClr val="dk1"/>
                </a:solidFill>
              </a:rPr>
              <a:t>tag</a:t>
            </a:r>
            <a:r>
              <a:rPr lang="en" sz="1900">
                <a:solidFill>
                  <a:schemeClr val="dk1"/>
                </a:solidFill>
              </a:rPr>
              <a:t> and </a:t>
            </a:r>
            <a:r>
              <a:rPr b="1" lang="en" sz="1900">
                <a:solidFill>
                  <a:schemeClr val="dk1"/>
                </a:solidFill>
              </a:rPr>
              <a:t>data banks</a:t>
            </a:r>
            <a:r>
              <a:rPr lang="en" sz="1900">
                <a:solidFill>
                  <a:schemeClr val="dk1"/>
                </a:solidFill>
              </a:rPr>
              <a:t> are accessed for the request.</a:t>
            </a:r>
            <a:br>
              <a:rPr lang="en" sz="1900">
                <a:solidFill>
                  <a:schemeClr val="dk1"/>
                </a:solidFill>
              </a:rPr>
            </a:br>
            <a:endParaRPr sz="1900">
              <a:solidFill>
                <a:schemeClr val="dk1"/>
              </a:solidFill>
            </a:endParaRPr>
          </a:p>
          <a:p>
            <a:pPr indent="-393700" lvl="0" marL="457200" rtl="0" algn="l">
              <a:spcBef>
                <a:spcPts val="0"/>
              </a:spcBef>
              <a:spcAft>
                <a:spcPts val="0"/>
              </a:spcAft>
              <a:buSzPts val="2600"/>
              <a:buChar char="➢"/>
            </a:pPr>
            <a:r>
              <a:rPr b="1" lang="en" sz="1900">
                <a:solidFill>
                  <a:schemeClr val="dk1"/>
                </a:solidFill>
              </a:rPr>
              <a:t>Cycle 2</a:t>
            </a:r>
            <a:r>
              <a:rPr lang="en" sz="1900">
                <a:solidFill>
                  <a:schemeClr val="dk1"/>
                </a:solidFill>
              </a:rPr>
              <a:t>: </a:t>
            </a:r>
            <a:r>
              <a:rPr b="1" lang="en" sz="1900">
                <a:solidFill>
                  <a:schemeClr val="dk1"/>
                </a:solidFill>
              </a:rPr>
              <a:t>Hit/miss determination</a:t>
            </a:r>
            <a:r>
              <a:rPr lang="en" sz="1900">
                <a:solidFill>
                  <a:schemeClr val="dk1"/>
                </a:solidFill>
              </a:rPr>
              <a:t> is performed.</a:t>
            </a:r>
            <a:br>
              <a:rPr lang="en" sz="1900">
                <a:solidFill>
                  <a:schemeClr val="dk1"/>
                </a:solidFill>
              </a:rPr>
            </a:br>
            <a:endParaRPr sz="1900">
              <a:solidFill>
                <a:schemeClr val="dk1"/>
              </a:solidFill>
            </a:endParaRPr>
          </a:p>
          <a:p>
            <a:pPr indent="-393700" lvl="0" marL="457200" rtl="0" algn="l">
              <a:spcBef>
                <a:spcPts val="0"/>
              </a:spcBef>
              <a:spcAft>
                <a:spcPts val="0"/>
              </a:spcAft>
              <a:buSzPts val="2600"/>
              <a:buChar char="➢"/>
            </a:pPr>
            <a:r>
              <a:rPr b="1" lang="en" sz="1900">
                <a:solidFill>
                  <a:schemeClr val="dk1"/>
                </a:solidFill>
              </a:rPr>
              <a:t>Cycle 3 (on a miss)</a:t>
            </a:r>
            <a:r>
              <a:rPr lang="en" sz="1900">
                <a:solidFill>
                  <a:schemeClr val="dk1"/>
                </a:solidFill>
              </a:rPr>
              <a:t>: A </a:t>
            </a:r>
            <a:r>
              <a:rPr b="1" lang="en" sz="1900">
                <a:solidFill>
                  <a:schemeClr val="dk1"/>
                </a:solidFill>
              </a:rPr>
              <a:t>memory request</a:t>
            </a:r>
            <a:r>
              <a:rPr lang="en" sz="1900">
                <a:solidFill>
                  <a:schemeClr val="dk1"/>
                </a:solidFill>
              </a:rPr>
              <a:t> is initiated to fetch the data.</a:t>
            </a:r>
            <a:endParaRPr sz="2600"/>
          </a:p>
        </p:txBody>
      </p:sp>
      <p:sp>
        <p:nvSpPr>
          <p:cNvPr id="1207" name="Google Shape;1207;p88"/>
          <p:cNvSpPr/>
          <p:nvPr/>
        </p:nvSpPr>
        <p:spPr>
          <a:xfrm rot="10800000">
            <a:off x="1955725" y="3362875"/>
            <a:ext cx="1184200" cy="370800"/>
          </a:xfrm>
          <a:prstGeom prst="flowChart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08" name="Google Shape;1208;p88"/>
          <p:cNvSpPr/>
          <p:nvPr/>
        </p:nvSpPr>
        <p:spPr>
          <a:xfrm rot="10800000">
            <a:off x="1955725" y="3362875"/>
            <a:ext cx="950925" cy="370800"/>
          </a:xfrm>
          <a:prstGeom prst="flowChart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09" name="Google Shape;1209;p88"/>
          <p:cNvSpPr/>
          <p:nvPr/>
        </p:nvSpPr>
        <p:spPr>
          <a:xfrm rot="10800000">
            <a:off x="1955725" y="3362875"/>
            <a:ext cx="675825" cy="370800"/>
          </a:xfrm>
          <a:prstGeom prst="flowChart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10" name="Google Shape;1210;p88"/>
          <p:cNvSpPr/>
          <p:nvPr/>
        </p:nvSpPr>
        <p:spPr>
          <a:xfrm rot="10800000">
            <a:off x="1955725" y="3362875"/>
            <a:ext cx="394725" cy="370800"/>
          </a:xfrm>
          <a:prstGeom prst="flowChart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11" name="Google Shape;1211;p88"/>
          <p:cNvSpPr txBox="1"/>
          <p:nvPr/>
        </p:nvSpPr>
        <p:spPr>
          <a:xfrm>
            <a:off x="1955725" y="3317425"/>
            <a:ext cx="753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FIFO</a:t>
            </a:r>
            <a:endParaRPr sz="1800"/>
          </a:p>
        </p:txBody>
      </p:sp>
      <p:sp>
        <p:nvSpPr>
          <p:cNvPr id="1212" name="Google Shape;1212;p88"/>
          <p:cNvSpPr/>
          <p:nvPr/>
        </p:nvSpPr>
        <p:spPr>
          <a:xfrm>
            <a:off x="82425" y="3138625"/>
            <a:ext cx="981000" cy="8193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Fetch</a:t>
            </a:r>
            <a:endParaRPr/>
          </a:p>
        </p:txBody>
      </p:sp>
      <p:cxnSp>
        <p:nvCxnSpPr>
          <p:cNvPr id="1213" name="Google Shape;1213;p88"/>
          <p:cNvCxnSpPr>
            <a:stCxn id="1212" idx="3"/>
            <a:endCxn id="1211" idx="1"/>
          </p:cNvCxnSpPr>
          <p:nvPr/>
        </p:nvCxnSpPr>
        <p:spPr>
          <a:xfrm>
            <a:off x="1063425" y="3548275"/>
            <a:ext cx="892200" cy="0"/>
          </a:xfrm>
          <a:prstGeom prst="straightConnector1">
            <a:avLst/>
          </a:prstGeom>
          <a:noFill/>
          <a:ln cap="flat" cmpd="sng" w="9525">
            <a:solidFill>
              <a:schemeClr val="dk2"/>
            </a:solidFill>
            <a:prstDash val="solid"/>
            <a:round/>
            <a:headEnd len="med" w="med" type="none"/>
            <a:tailEnd len="med" w="med" type="triangle"/>
          </a:ln>
        </p:spPr>
      </p:cxnSp>
      <p:sp>
        <p:nvSpPr>
          <p:cNvPr id="1214" name="Google Shape;1214;p88"/>
          <p:cNvSpPr txBox="1"/>
          <p:nvPr/>
        </p:nvSpPr>
        <p:spPr>
          <a:xfrm>
            <a:off x="985575" y="3222900"/>
            <a:ext cx="10479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a:t>Physical Address</a:t>
            </a:r>
            <a:endParaRPr sz="1300"/>
          </a:p>
        </p:txBody>
      </p:sp>
      <p:sp>
        <p:nvSpPr>
          <p:cNvPr id="1215" name="Google Shape;1215;p88"/>
          <p:cNvSpPr/>
          <p:nvPr/>
        </p:nvSpPr>
        <p:spPr>
          <a:xfrm>
            <a:off x="4479650" y="2648175"/>
            <a:ext cx="981000" cy="8193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Tag Bank</a:t>
            </a:r>
            <a:endParaRPr/>
          </a:p>
        </p:txBody>
      </p:sp>
      <p:sp>
        <p:nvSpPr>
          <p:cNvPr id="1216" name="Google Shape;1216;p88"/>
          <p:cNvSpPr txBox="1"/>
          <p:nvPr/>
        </p:nvSpPr>
        <p:spPr>
          <a:xfrm>
            <a:off x="1232075" y="4077100"/>
            <a:ext cx="6453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Fifo is for a continues address retrieval while the I$ is busy. When the FIFO is full the fetch stops the address retrieval process.</a:t>
            </a:r>
            <a:endParaRPr sz="1200"/>
          </a:p>
        </p:txBody>
      </p:sp>
      <p:sp>
        <p:nvSpPr>
          <p:cNvPr id="1217" name="Google Shape;1217;p88"/>
          <p:cNvSpPr/>
          <p:nvPr/>
        </p:nvSpPr>
        <p:spPr>
          <a:xfrm>
            <a:off x="4479650" y="3622375"/>
            <a:ext cx="981000" cy="8193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Data Bank</a:t>
            </a:r>
            <a:endParaRPr/>
          </a:p>
        </p:txBody>
      </p:sp>
      <p:cxnSp>
        <p:nvCxnSpPr>
          <p:cNvPr id="1218" name="Google Shape;1218;p88"/>
          <p:cNvCxnSpPr>
            <a:stCxn id="1207" idx="1"/>
            <a:endCxn id="1215" idx="1"/>
          </p:cNvCxnSpPr>
          <p:nvPr/>
        </p:nvCxnSpPr>
        <p:spPr>
          <a:xfrm flipH="1" rot="10800000">
            <a:off x="3139925" y="3057775"/>
            <a:ext cx="1339800" cy="490500"/>
          </a:xfrm>
          <a:prstGeom prst="straightConnector1">
            <a:avLst/>
          </a:prstGeom>
          <a:noFill/>
          <a:ln cap="flat" cmpd="sng" w="9525">
            <a:solidFill>
              <a:schemeClr val="dk2"/>
            </a:solidFill>
            <a:prstDash val="solid"/>
            <a:round/>
            <a:headEnd len="med" w="med" type="none"/>
            <a:tailEnd len="med" w="med" type="triangle"/>
          </a:ln>
        </p:spPr>
      </p:cxnSp>
      <p:cxnSp>
        <p:nvCxnSpPr>
          <p:cNvPr id="1219" name="Google Shape;1219;p88"/>
          <p:cNvCxnSpPr>
            <a:stCxn id="1207" idx="1"/>
            <a:endCxn id="1217" idx="1"/>
          </p:cNvCxnSpPr>
          <p:nvPr/>
        </p:nvCxnSpPr>
        <p:spPr>
          <a:xfrm>
            <a:off x="3139925" y="3548275"/>
            <a:ext cx="1339800" cy="483900"/>
          </a:xfrm>
          <a:prstGeom prst="straightConnector1">
            <a:avLst/>
          </a:prstGeom>
          <a:noFill/>
          <a:ln cap="flat" cmpd="sng" w="9525">
            <a:solidFill>
              <a:schemeClr val="dk2"/>
            </a:solidFill>
            <a:prstDash val="solid"/>
            <a:round/>
            <a:headEnd len="med" w="med" type="none"/>
            <a:tailEnd len="med" w="med" type="triangle"/>
          </a:ln>
        </p:spPr>
      </p:cxnSp>
      <p:sp>
        <p:nvSpPr>
          <p:cNvPr id="1220" name="Google Shape;1220;p88"/>
          <p:cNvSpPr txBox="1"/>
          <p:nvPr/>
        </p:nvSpPr>
        <p:spPr>
          <a:xfrm>
            <a:off x="3098025" y="4570875"/>
            <a:ext cx="951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1 cycle</a:t>
            </a:r>
            <a:endParaRPr sz="1800"/>
          </a:p>
        </p:txBody>
      </p:sp>
      <p:sp>
        <p:nvSpPr>
          <p:cNvPr id="1221" name="Google Shape;1221;p88"/>
          <p:cNvSpPr txBox="1"/>
          <p:nvPr/>
        </p:nvSpPr>
        <p:spPr>
          <a:xfrm>
            <a:off x="5810250" y="4570875"/>
            <a:ext cx="951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1 cycle</a:t>
            </a:r>
            <a:endParaRPr sz="1800"/>
          </a:p>
        </p:txBody>
      </p:sp>
      <p:sp>
        <p:nvSpPr>
          <p:cNvPr id="1222" name="Google Shape;1222;p88"/>
          <p:cNvSpPr txBox="1"/>
          <p:nvPr/>
        </p:nvSpPr>
        <p:spPr>
          <a:xfrm>
            <a:off x="3523850" y="3239575"/>
            <a:ext cx="8613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a:t>Hashed Address</a:t>
            </a:r>
            <a:endParaRPr sz="1300"/>
          </a:p>
        </p:txBody>
      </p:sp>
      <p:cxnSp>
        <p:nvCxnSpPr>
          <p:cNvPr id="1223" name="Google Shape;1223;p88"/>
          <p:cNvCxnSpPr>
            <a:stCxn id="1215" idx="3"/>
          </p:cNvCxnSpPr>
          <p:nvPr/>
        </p:nvCxnSpPr>
        <p:spPr>
          <a:xfrm flipH="1" rot="10800000">
            <a:off x="5460650" y="3051825"/>
            <a:ext cx="1261800" cy="6000"/>
          </a:xfrm>
          <a:prstGeom prst="straightConnector1">
            <a:avLst/>
          </a:prstGeom>
          <a:noFill/>
          <a:ln cap="flat" cmpd="sng" w="9525">
            <a:solidFill>
              <a:schemeClr val="dk2"/>
            </a:solidFill>
            <a:prstDash val="solid"/>
            <a:round/>
            <a:headEnd len="med" w="med" type="none"/>
            <a:tailEnd len="med" w="med" type="triangle"/>
          </a:ln>
        </p:spPr>
      </p:cxnSp>
      <p:sp>
        <p:nvSpPr>
          <p:cNvPr id="1224" name="Google Shape;1224;p88"/>
          <p:cNvSpPr txBox="1"/>
          <p:nvPr/>
        </p:nvSpPr>
        <p:spPr>
          <a:xfrm>
            <a:off x="5711700" y="2707975"/>
            <a:ext cx="6339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Tag</a:t>
            </a:r>
            <a:endParaRPr sz="1800"/>
          </a:p>
        </p:txBody>
      </p:sp>
      <p:cxnSp>
        <p:nvCxnSpPr>
          <p:cNvPr id="1225" name="Google Shape;1225;p88"/>
          <p:cNvCxnSpPr/>
          <p:nvPr/>
        </p:nvCxnSpPr>
        <p:spPr>
          <a:xfrm flipH="1" rot="10800000">
            <a:off x="5460650" y="4042425"/>
            <a:ext cx="1261800" cy="6000"/>
          </a:xfrm>
          <a:prstGeom prst="straightConnector1">
            <a:avLst/>
          </a:prstGeom>
          <a:noFill/>
          <a:ln cap="flat" cmpd="sng" w="9525">
            <a:solidFill>
              <a:schemeClr val="dk2"/>
            </a:solidFill>
            <a:prstDash val="solid"/>
            <a:round/>
            <a:headEnd len="med" w="med" type="none"/>
            <a:tailEnd len="med" w="med" type="triangle"/>
          </a:ln>
        </p:spPr>
      </p:cxnSp>
      <p:sp>
        <p:nvSpPr>
          <p:cNvPr id="1226" name="Google Shape;1226;p88"/>
          <p:cNvSpPr txBox="1"/>
          <p:nvPr/>
        </p:nvSpPr>
        <p:spPr>
          <a:xfrm>
            <a:off x="5460650" y="3639425"/>
            <a:ext cx="1261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Instruction</a:t>
            </a:r>
            <a:endParaRPr sz="1800"/>
          </a:p>
        </p:txBody>
      </p:sp>
      <p:sp>
        <p:nvSpPr>
          <p:cNvPr id="1227" name="Google Shape;1227;p88"/>
          <p:cNvSpPr txBox="1"/>
          <p:nvPr/>
        </p:nvSpPr>
        <p:spPr>
          <a:xfrm>
            <a:off x="7167150" y="2730450"/>
            <a:ext cx="1854000" cy="1569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t>If tag matched output the instruction else send a mem request </a:t>
            </a:r>
            <a:endParaRPr sz="1800"/>
          </a:p>
        </p:txBody>
      </p:sp>
      <p:pic>
        <p:nvPicPr>
          <p:cNvPr id="1228" name="Google Shape;1228;p88"/>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2" name="Shape 1232"/>
        <p:cNvGrpSpPr/>
        <p:nvPr/>
      </p:nvGrpSpPr>
      <p:grpSpPr>
        <a:xfrm>
          <a:off x="0" y="0"/>
          <a:ext cx="0" cy="0"/>
          <a:chOff x="0" y="0"/>
          <a:chExt cx="0" cy="0"/>
        </a:xfrm>
      </p:grpSpPr>
      <p:sp>
        <p:nvSpPr>
          <p:cNvPr id="1233" name="Google Shape;1233;p89"/>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234" name="Google Shape;1234;p89"/>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I$</a:t>
            </a:r>
            <a:endParaRPr sz="2200">
              <a:solidFill>
                <a:schemeClr val="lt1"/>
              </a:solidFill>
            </a:endParaRPr>
          </a:p>
        </p:txBody>
      </p:sp>
      <p:sp>
        <p:nvSpPr>
          <p:cNvPr id="1235" name="Google Shape;1235;p89"/>
          <p:cNvSpPr/>
          <p:nvPr/>
        </p:nvSpPr>
        <p:spPr>
          <a:xfrm rot="10800000">
            <a:off x="1955725" y="3362875"/>
            <a:ext cx="1184200" cy="370800"/>
          </a:xfrm>
          <a:prstGeom prst="flowChart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36" name="Google Shape;1236;p89"/>
          <p:cNvSpPr/>
          <p:nvPr/>
        </p:nvSpPr>
        <p:spPr>
          <a:xfrm rot="10800000">
            <a:off x="1955725" y="3362875"/>
            <a:ext cx="950925" cy="370800"/>
          </a:xfrm>
          <a:prstGeom prst="flowChart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37" name="Google Shape;1237;p89"/>
          <p:cNvSpPr/>
          <p:nvPr/>
        </p:nvSpPr>
        <p:spPr>
          <a:xfrm rot="10800000">
            <a:off x="1955725" y="3362875"/>
            <a:ext cx="675825" cy="370800"/>
          </a:xfrm>
          <a:prstGeom prst="flowChart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38" name="Google Shape;1238;p89"/>
          <p:cNvSpPr/>
          <p:nvPr/>
        </p:nvSpPr>
        <p:spPr>
          <a:xfrm rot="10800000">
            <a:off x="1955725" y="3362875"/>
            <a:ext cx="394725" cy="370800"/>
          </a:xfrm>
          <a:prstGeom prst="flowChart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39" name="Google Shape;1239;p89"/>
          <p:cNvSpPr txBox="1"/>
          <p:nvPr/>
        </p:nvSpPr>
        <p:spPr>
          <a:xfrm>
            <a:off x="1955725" y="3317425"/>
            <a:ext cx="753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FIFO</a:t>
            </a:r>
            <a:endParaRPr sz="1800"/>
          </a:p>
        </p:txBody>
      </p:sp>
      <p:sp>
        <p:nvSpPr>
          <p:cNvPr id="1240" name="Google Shape;1240;p89"/>
          <p:cNvSpPr/>
          <p:nvPr/>
        </p:nvSpPr>
        <p:spPr>
          <a:xfrm>
            <a:off x="82425" y="3138625"/>
            <a:ext cx="981000" cy="8193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Fetch</a:t>
            </a:r>
            <a:endParaRPr/>
          </a:p>
        </p:txBody>
      </p:sp>
      <p:cxnSp>
        <p:nvCxnSpPr>
          <p:cNvPr id="1241" name="Google Shape;1241;p89"/>
          <p:cNvCxnSpPr>
            <a:stCxn id="1240" idx="3"/>
            <a:endCxn id="1239" idx="1"/>
          </p:cNvCxnSpPr>
          <p:nvPr/>
        </p:nvCxnSpPr>
        <p:spPr>
          <a:xfrm>
            <a:off x="1063425" y="3548275"/>
            <a:ext cx="892200" cy="0"/>
          </a:xfrm>
          <a:prstGeom prst="straightConnector1">
            <a:avLst/>
          </a:prstGeom>
          <a:noFill/>
          <a:ln cap="flat" cmpd="sng" w="9525">
            <a:solidFill>
              <a:schemeClr val="dk2"/>
            </a:solidFill>
            <a:prstDash val="solid"/>
            <a:round/>
            <a:headEnd len="med" w="med" type="none"/>
            <a:tailEnd len="med" w="med" type="triangle"/>
          </a:ln>
        </p:spPr>
      </p:cxnSp>
      <p:sp>
        <p:nvSpPr>
          <p:cNvPr id="1242" name="Google Shape;1242;p89"/>
          <p:cNvSpPr txBox="1"/>
          <p:nvPr/>
        </p:nvSpPr>
        <p:spPr>
          <a:xfrm>
            <a:off x="985575" y="3222900"/>
            <a:ext cx="10479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a:t>Physical Address</a:t>
            </a:r>
            <a:endParaRPr sz="1300"/>
          </a:p>
        </p:txBody>
      </p:sp>
      <p:sp>
        <p:nvSpPr>
          <p:cNvPr id="1243" name="Google Shape;1243;p89"/>
          <p:cNvSpPr/>
          <p:nvPr/>
        </p:nvSpPr>
        <p:spPr>
          <a:xfrm>
            <a:off x="4479650" y="2648175"/>
            <a:ext cx="981000" cy="8193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Tag Bank</a:t>
            </a:r>
            <a:endParaRPr/>
          </a:p>
        </p:txBody>
      </p:sp>
      <p:sp>
        <p:nvSpPr>
          <p:cNvPr id="1244" name="Google Shape;1244;p89"/>
          <p:cNvSpPr txBox="1"/>
          <p:nvPr/>
        </p:nvSpPr>
        <p:spPr>
          <a:xfrm>
            <a:off x="-16650" y="680713"/>
            <a:ext cx="9037800" cy="2339700"/>
          </a:xfrm>
          <a:prstGeom prst="rect">
            <a:avLst/>
          </a:prstGeom>
          <a:noFill/>
          <a:ln>
            <a:noFill/>
          </a:ln>
        </p:spPr>
        <p:txBody>
          <a:bodyPr anchorCtr="0" anchor="t" bIns="91425" lIns="91425" spcFirstLastPara="1" rIns="91425" wrap="square" tIns="91425">
            <a:spAutoFit/>
          </a:bodyPr>
          <a:lstStyle/>
          <a:p>
            <a:pPr indent="-355600" lvl="0" marL="457200" rtl="0" algn="l">
              <a:spcBef>
                <a:spcPts val="0"/>
              </a:spcBef>
              <a:spcAft>
                <a:spcPts val="0"/>
              </a:spcAft>
              <a:buSzPts val="2000"/>
              <a:buChar char="➢"/>
            </a:pPr>
            <a:r>
              <a:rPr b="1" lang="en" sz="2000">
                <a:solidFill>
                  <a:schemeClr val="dk1"/>
                </a:solidFill>
              </a:rPr>
              <a:t>FIFO (First-In-First-Out)</a:t>
            </a:r>
            <a:r>
              <a:rPr lang="en" sz="2000">
                <a:solidFill>
                  <a:schemeClr val="dk1"/>
                </a:solidFill>
              </a:rPr>
              <a:t>: Acts as a buffer for continuous address retrieval </a:t>
            </a:r>
            <a:r>
              <a:rPr b="1" lang="en" sz="2000">
                <a:solidFill>
                  <a:schemeClr val="dk1"/>
                </a:solidFill>
              </a:rPr>
              <a:t>while the Instruction Cache (I$) is busy</a:t>
            </a:r>
            <a:r>
              <a:rPr lang="en" sz="2000">
                <a:solidFill>
                  <a:schemeClr val="dk1"/>
                </a:solidFill>
              </a:rPr>
              <a:t>, ensuring uninterrupted instruction flow.</a:t>
            </a:r>
            <a:br>
              <a:rPr lang="en" sz="2000">
                <a:solidFill>
                  <a:schemeClr val="dk1"/>
                </a:solidFill>
              </a:rPr>
            </a:br>
            <a:endParaRPr sz="2000">
              <a:solidFill>
                <a:schemeClr val="dk1"/>
              </a:solidFill>
            </a:endParaRPr>
          </a:p>
          <a:p>
            <a:pPr indent="-355600" lvl="0" marL="457200" rtl="0" algn="l">
              <a:spcBef>
                <a:spcPts val="0"/>
              </a:spcBef>
              <a:spcAft>
                <a:spcPts val="0"/>
              </a:spcAft>
              <a:buSzPts val="2000"/>
              <a:buChar char="➢"/>
            </a:pPr>
            <a:r>
              <a:rPr b="1" lang="en" sz="2000">
                <a:solidFill>
                  <a:schemeClr val="dk1"/>
                </a:solidFill>
              </a:rPr>
              <a:t>Fetch Stalling</a:t>
            </a:r>
            <a:r>
              <a:rPr lang="en" sz="2000">
                <a:solidFill>
                  <a:schemeClr val="dk1"/>
                </a:solidFill>
              </a:rPr>
              <a:t>: When the </a:t>
            </a:r>
            <a:r>
              <a:rPr b="1" lang="en" sz="2000">
                <a:solidFill>
                  <a:schemeClr val="dk1"/>
                </a:solidFill>
              </a:rPr>
              <a:t>FIFO becomes full</a:t>
            </a:r>
            <a:r>
              <a:rPr lang="en" sz="2000">
                <a:solidFill>
                  <a:schemeClr val="dk1"/>
                </a:solidFill>
              </a:rPr>
              <a:t>, the </a:t>
            </a:r>
            <a:r>
              <a:rPr b="1" lang="en" sz="2000">
                <a:solidFill>
                  <a:schemeClr val="dk1"/>
                </a:solidFill>
              </a:rPr>
              <a:t>instruction fetch process halts</a:t>
            </a:r>
            <a:r>
              <a:rPr lang="en" sz="2000">
                <a:solidFill>
                  <a:schemeClr val="dk1"/>
                </a:solidFill>
              </a:rPr>
              <a:t> to prevent overflow, pausing address retrieval until space becomes available.</a:t>
            </a:r>
            <a:endParaRPr sz="2000"/>
          </a:p>
        </p:txBody>
      </p:sp>
      <p:sp>
        <p:nvSpPr>
          <p:cNvPr id="1245" name="Google Shape;1245;p89"/>
          <p:cNvSpPr/>
          <p:nvPr/>
        </p:nvSpPr>
        <p:spPr>
          <a:xfrm>
            <a:off x="4479650" y="3622375"/>
            <a:ext cx="981000" cy="8193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Data Bank</a:t>
            </a:r>
            <a:endParaRPr/>
          </a:p>
        </p:txBody>
      </p:sp>
      <p:cxnSp>
        <p:nvCxnSpPr>
          <p:cNvPr id="1246" name="Google Shape;1246;p89"/>
          <p:cNvCxnSpPr>
            <a:stCxn id="1235" idx="1"/>
            <a:endCxn id="1243" idx="1"/>
          </p:cNvCxnSpPr>
          <p:nvPr/>
        </p:nvCxnSpPr>
        <p:spPr>
          <a:xfrm flipH="1" rot="10800000">
            <a:off x="3139925" y="3057775"/>
            <a:ext cx="1339800" cy="490500"/>
          </a:xfrm>
          <a:prstGeom prst="straightConnector1">
            <a:avLst/>
          </a:prstGeom>
          <a:noFill/>
          <a:ln cap="flat" cmpd="sng" w="9525">
            <a:solidFill>
              <a:schemeClr val="dk2"/>
            </a:solidFill>
            <a:prstDash val="solid"/>
            <a:round/>
            <a:headEnd len="med" w="med" type="none"/>
            <a:tailEnd len="med" w="med" type="triangle"/>
          </a:ln>
        </p:spPr>
      </p:cxnSp>
      <p:cxnSp>
        <p:nvCxnSpPr>
          <p:cNvPr id="1247" name="Google Shape;1247;p89"/>
          <p:cNvCxnSpPr>
            <a:stCxn id="1235" idx="1"/>
            <a:endCxn id="1245" idx="1"/>
          </p:cNvCxnSpPr>
          <p:nvPr/>
        </p:nvCxnSpPr>
        <p:spPr>
          <a:xfrm>
            <a:off x="3139925" y="3548275"/>
            <a:ext cx="1339800" cy="483900"/>
          </a:xfrm>
          <a:prstGeom prst="straightConnector1">
            <a:avLst/>
          </a:prstGeom>
          <a:noFill/>
          <a:ln cap="flat" cmpd="sng" w="9525">
            <a:solidFill>
              <a:schemeClr val="dk2"/>
            </a:solidFill>
            <a:prstDash val="solid"/>
            <a:round/>
            <a:headEnd len="med" w="med" type="none"/>
            <a:tailEnd len="med" w="med" type="triangle"/>
          </a:ln>
        </p:spPr>
      </p:cxnSp>
      <p:sp>
        <p:nvSpPr>
          <p:cNvPr id="1248" name="Google Shape;1248;p89"/>
          <p:cNvSpPr txBox="1"/>
          <p:nvPr/>
        </p:nvSpPr>
        <p:spPr>
          <a:xfrm>
            <a:off x="3098025" y="4570875"/>
            <a:ext cx="951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1 cycle</a:t>
            </a:r>
            <a:endParaRPr sz="1800"/>
          </a:p>
        </p:txBody>
      </p:sp>
      <p:sp>
        <p:nvSpPr>
          <p:cNvPr id="1249" name="Google Shape;1249;p89"/>
          <p:cNvSpPr txBox="1"/>
          <p:nvPr/>
        </p:nvSpPr>
        <p:spPr>
          <a:xfrm>
            <a:off x="5810250" y="4570875"/>
            <a:ext cx="951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1 cycle</a:t>
            </a:r>
            <a:endParaRPr sz="1800"/>
          </a:p>
        </p:txBody>
      </p:sp>
      <p:sp>
        <p:nvSpPr>
          <p:cNvPr id="1250" name="Google Shape;1250;p89"/>
          <p:cNvSpPr txBox="1"/>
          <p:nvPr/>
        </p:nvSpPr>
        <p:spPr>
          <a:xfrm>
            <a:off x="3523850" y="3239575"/>
            <a:ext cx="8613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a:t>Hashed Address</a:t>
            </a:r>
            <a:endParaRPr sz="1300"/>
          </a:p>
        </p:txBody>
      </p:sp>
      <p:cxnSp>
        <p:nvCxnSpPr>
          <p:cNvPr id="1251" name="Google Shape;1251;p89"/>
          <p:cNvCxnSpPr>
            <a:stCxn id="1243" idx="3"/>
          </p:cNvCxnSpPr>
          <p:nvPr/>
        </p:nvCxnSpPr>
        <p:spPr>
          <a:xfrm flipH="1" rot="10800000">
            <a:off x="5460650" y="3051825"/>
            <a:ext cx="1261800" cy="6000"/>
          </a:xfrm>
          <a:prstGeom prst="straightConnector1">
            <a:avLst/>
          </a:prstGeom>
          <a:noFill/>
          <a:ln cap="flat" cmpd="sng" w="9525">
            <a:solidFill>
              <a:schemeClr val="dk2"/>
            </a:solidFill>
            <a:prstDash val="solid"/>
            <a:round/>
            <a:headEnd len="med" w="med" type="none"/>
            <a:tailEnd len="med" w="med" type="triangle"/>
          </a:ln>
        </p:spPr>
      </p:cxnSp>
      <p:sp>
        <p:nvSpPr>
          <p:cNvPr id="1252" name="Google Shape;1252;p89"/>
          <p:cNvSpPr txBox="1"/>
          <p:nvPr/>
        </p:nvSpPr>
        <p:spPr>
          <a:xfrm>
            <a:off x="5711700" y="2707975"/>
            <a:ext cx="6339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Tag</a:t>
            </a:r>
            <a:endParaRPr sz="1800"/>
          </a:p>
        </p:txBody>
      </p:sp>
      <p:cxnSp>
        <p:nvCxnSpPr>
          <p:cNvPr id="1253" name="Google Shape;1253;p89"/>
          <p:cNvCxnSpPr/>
          <p:nvPr/>
        </p:nvCxnSpPr>
        <p:spPr>
          <a:xfrm flipH="1" rot="10800000">
            <a:off x="5460650" y="4042425"/>
            <a:ext cx="1261800" cy="6000"/>
          </a:xfrm>
          <a:prstGeom prst="straightConnector1">
            <a:avLst/>
          </a:prstGeom>
          <a:noFill/>
          <a:ln cap="flat" cmpd="sng" w="9525">
            <a:solidFill>
              <a:schemeClr val="dk2"/>
            </a:solidFill>
            <a:prstDash val="solid"/>
            <a:round/>
            <a:headEnd len="med" w="med" type="none"/>
            <a:tailEnd len="med" w="med" type="triangle"/>
          </a:ln>
        </p:spPr>
      </p:cxnSp>
      <p:sp>
        <p:nvSpPr>
          <p:cNvPr id="1254" name="Google Shape;1254;p89"/>
          <p:cNvSpPr txBox="1"/>
          <p:nvPr/>
        </p:nvSpPr>
        <p:spPr>
          <a:xfrm>
            <a:off x="5460650" y="3639425"/>
            <a:ext cx="1261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Instruction</a:t>
            </a:r>
            <a:endParaRPr sz="1800"/>
          </a:p>
        </p:txBody>
      </p:sp>
      <p:sp>
        <p:nvSpPr>
          <p:cNvPr id="1255" name="Google Shape;1255;p89"/>
          <p:cNvSpPr txBox="1"/>
          <p:nvPr/>
        </p:nvSpPr>
        <p:spPr>
          <a:xfrm>
            <a:off x="7167150" y="2730450"/>
            <a:ext cx="1854000" cy="1569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t>If tag matched output the instruction else send a mem request </a:t>
            </a:r>
            <a:endParaRPr sz="1800"/>
          </a:p>
        </p:txBody>
      </p:sp>
      <p:pic>
        <p:nvPicPr>
          <p:cNvPr id="1256" name="Google Shape;1256;p89"/>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0" name="Shape 1260"/>
        <p:cNvGrpSpPr/>
        <p:nvPr/>
      </p:nvGrpSpPr>
      <p:grpSpPr>
        <a:xfrm>
          <a:off x="0" y="0"/>
          <a:ext cx="0" cy="0"/>
          <a:chOff x="0" y="0"/>
          <a:chExt cx="0" cy="0"/>
        </a:xfrm>
      </p:grpSpPr>
      <p:sp>
        <p:nvSpPr>
          <p:cNvPr id="1261" name="Google Shape;1261;p90"/>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262" name="Google Shape;1262;p90"/>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I$ and D$ Configurations</a:t>
            </a:r>
            <a:endParaRPr sz="2200">
              <a:solidFill>
                <a:schemeClr val="lt1"/>
              </a:solidFill>
            </a:endParaRPr>
          </a:p>
        </p:txBody>
      </p:sp>
      <p:sp>
        <p:nvSpPr>
          <p:cNvPr id="1263" name="Google Shape;1263;p90"/>
          <p:cNvSpPr txBox="1"/>
          <p:nvPr/>
        </p:nvSpPr>
        <p:spPr>
          <a:xfrm>
            <a:off x="142000" y="1125175"/>
            <a:ext cx="8879100" cy="1589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b="1" lang="en" sz="2000">
                <a:solidFill>
                  <a:schemeClr val="dk1"/>
                </a:solidFill>
              </a:rPr>
              <a:t>Replacement policy: </a:t>
            </a:r>
            <a:r>
              <a:rPr lang="en" sz="2000">
                <a:solidFill>
                  <a:schemeClr val="dk1"/>
                </a:solidFill>
              </a:rPr>
              <a:t>Random replacement policy(Cycler).</a:t>
            </a:r>
            <a:endParaRPr sz="2000">
              <a:solidFill>
                <a:schemeClr val="dk1"/>
              </a:solidFill>
            </a:endParaRPr>
          </a:p>
          <a:p>
            <a:pPr indent="0" lvl="0" marL="0" rtl="0" algn="l">
              <a:spcBef>
                <a:spcPts val="0"/>
              </a:spcBef>
              <a:spcAft>
                <a:spcPts val="0"/>
              </a:spcAft>
              <a:buNone/>
            </a:pPr>
            <a:r>
              <a:t/>
            </a:r>
            <a:endParaRPr sz="2000">
              <a:solidFill>
                <a:schemeClr val="dk1"/>
              </a:solidFill>
            </a:endParaRPr>
          </a:p>
          <a:p>
            <a:pPr indent="-355600" lvl="0" marL="457200" rtl="0" algn="l">
              <a:spcBef>
                <a:spcPts val="0"/>
              </a:spcBef>
              <a:spcAft>
                <a:spcPts val="0"/>
              </a:spcAft>
              <a:buClr>
                <a:schemeClr val="dk1"/>
              </a:buClr>
              <a:buSzPts val="2000"/>
              <a:buChar char="➢"/>
            </a:pPr>
            <a:r>
              <a:rPr b="1" lang="en" sz="2000">
                <a:solidFill>
                  <a:schemeClr val="dk1"/>
                </a:solidFill>
              </a:rPr>
              <a:t>Configuration: </a:t>
            </a:r>
            <a:r>
              <a:rPr lang="en" sz="2000">
                <a:solidFill>
                  <a:schemeClr val="dk1"/>
                </a:solidFill>
              </a:rPr>
              <a:t>Configurable line size, line width and number of ways.</a:t>
            </a:r>
            <a:endParaRPr sz="2000">
              <a:solidFill>
                <a:schemeClr val="dk1"/>
              </a:solidFill>
            </a:endParaRPr>
          </a:p>
          <a:p>
            <a:pPr indent="0" lvl="0" marL="457200" rtl="0" algn="l">
              <a:spcBef>
                <a:spcPts val="0"/>
              </a:spcBef>
              <a:spcAft>
                <a:spcPts val="0"/>
              </a:spcAft>
              <a:buNone/>
            </a:pPr>
            <a:r>
              <a:t/>
            </a:r>
            <a:endParaRPr sz="2000">
              <a:solidFill>
                <a:schemeClr val="dk1"/>
              </a:solidFill>
            </a:endParaRPr>
          </a:p>
          <a:p>
            <a:pPr indent="-355600" lvl="0" marL="457200" rtl="0" algn="l">
              <a:spcBef>
                <a:spcPts val="0"/>
              </a:spcBef>
              <a:spcAft>
                <a:spcPts val="0"/>
              </a:spcAft>
              <a:buClr>
                <a:schemeClr val="dk1"/>
              </a:buClr>
              <a:buSzPts val="2000"/>
              <a:buChar char="➢"/>
            </a:pPr>
            <a:r>
              <a:rPr b="1" lang="en" sz="2000">
                <a:solidFill>
                  <a:schemeClr val="dk1"/>
                </a:solidFill>
              </a:rPr>
              <a:t>Linux configuration: </a:t>
            </a:r>
            <a:r>
              <a:rPr lang="en" sz="2000">
                <a:solidFill>
                  <a:schemeClr val="dk1"/>
                </a:solidFill>
              </a:rPr>
              <a:t>512 lines, line width and a 2 way cache.</a:t>
            </a:r>
            <a:endParaRPr sz="2000">
              <a:solidFill>
                <a:schemeClr val="dk1"/>
              </a:solidFill>
            </a:endParaRPr>
          </a:p>
          <a:p>
            <a:pPr indent="0" lvl="0" marL="457200" rtl="0" algn="l">
              <a:spcBef>
                <a:spcPts val="0"/>
              </a:spcBef>
              <a:spcAft>
                <a:spcPts val="0"/>
              </a:spcAft>
              <a:buNone/>
            </a:pPr>
            <a:r>
              <a:t/>
            </a:r>
            <a:endParaRPr sz="2000">
              <a:solidFill>
                <a:schemeClr val="dk1"/>
              </a:solidFill>
            </a:endParaRPr>
          </a:p>
          <a:p>
            <a:pPr indent="-355600" lvl="0" marL="457200" rtl="0" algn="l">
              <a:spcBef>
                <a:spcPts val="0"/>
              </a:spcBef>
              <a:spcAft>
                <a:spcPts val="0"/>
              </a:spcAft>
              <a:buClr>
                <a:schemeClr val="dk1"/>
              </a:buClr>
              <a:buSzPts val="2000"/>
              <a:buChar char="➢"/>
            </a:pPr>
            <a:r>
              <a:rPr b="1" lang="en" sz="2000">
                <a:solidFill>
                  <a:schemeClr val="dk1"/>
                </a:solidFill>
              </a:rPr>
              <a:t>Can make a section uncachable.</a:t>
            </a:r>
            <a:endParaRPr sz="2000">
              <a:solidFill>
                <a:schemeClr val="dk1"/>
              </a:solidFill>
            </a:endParaRPr>
          </a:p>
        </p:txBody>
      </p:sp>
      <p:pic>
        <p:nvPicPr>
          <p:cNvPr id="1264" name="Google Shape;1264;p90"/>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8" name="Shape 1268"/>
        <p:cNvGrpSpPr/>
        <p:nvPr/>
      </p:nvGrpSpPr>
      <p:grpSpPr>
        <a:xfrm>
          <a:off x="0" y="0"/>
          <a:ext cx="0" cy="0"/>
          <a:chOff x="0" y="0"/>
          <a:chExt cx="0" cy="0"/>
        </a:xfrm>
      </p:grpSpPr>
      <p:sp>
        <p:nvSpPr>
          <p:cNvPr id="1269" name="Google Shape;1269;p91"/>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270" name="Google Shape;1270;p91"/>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Write Back</a:t>
            </a:r>
            <a:endParaRPr sz="2200">
              <a:solidFill>
                <a:schemeClr val="lt1"/>
              </a:solidFill>
            </a:endParaRPr>
          </a:p>
        </p:txBody>
      </p:sp>
      <p:sp>
        <p:nvSpPr>
          <p:cNvPr id="1271" name="Google Shape;1271;p91"/>
          <p:cNvSpPr txBox="1"/>
          <p:nvPr/>
        </p:nvSpPr>
        <p:spPr>
          <a:xfrm>
            <a:off x="847750" y="4310000"/>
            <a:ext cx="8265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a:t>
            </a:r>
            <a:endParaRPr sz="2000"/>
          </a:p>
        </p:txBody>
      </p:sp>
      <p:sp>
        <p:nvSpPr>
          <p:cNvPr id="1272" name="Google Shape;1272;p91"/>
          <p:cNvSpPr txBox="1"/>
          <p:nvPr/>
        </p:nvSpPr>
        <p:spPr>
          <a:xfrm>
            <a:off x="2673425" y="4310000"/>
            <a:ext cx="20661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ID Assignment</a:t>
            </a:r>
            <a:endParaRPr sz="2000"/>
          </a:p>
        </p:txBody>
      </p:sp>
      <p:sp>
        <p:nvSpPr>
          <p:cNvPr id="1273" name="Google Shape;1273;p91"/>
          <p:cNvSpPr txBox="1"/>
          <p:nvPr/>
        </p:nvSpPr>
        <p:spPr>
          <a:xfrm>
            <a:off x="4978038" y="4310000"/>
            <a:ext cx="177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Decode/Issue</a:t>
            </a:r>
            <a:endParaRPr sz="2000"/>
          </a:p>
        </p:txBody>
      </p:sp>
      <p:sp>
        <p:nvSpPr>
          <p:cNvPr id="1274" name="Google Shape;1274;p91"/>
          <p:cNvSpPr txBox="1"/>
          <p:nvPr/>
        </p:nvSpPr>
        <p:spPr>
          <a:xfrm>
            <a:off x="6854025" y="4310000"/>
            <a:ext cx="1121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Execute</a:t>
            </a:r>
            <a:endParaRPr sz="2000"/>
          </a:p>
        </p:txBody>
      </p:sp>
      <p:sp>
        <p:nvSpPr>
          <p:cNvPr id="1275" name="Google Shape;1275;p91"/>
          <p:cNvSpPr txBox="1"/>
          <p:nvPr/>
        </p:nvSpPr>
        <p:spPr>
          <a:xfrm>
            <a:off x="7873775" y="4310000"/>
            <a:ext cx="14622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Write back</a:t>
            </a:r>
            <a:endParaRPr sz="2000"/>
          </a:p>
        </p:txBody>
      </p:sp>
      <p:pic>
        <p:nvPicPr>
          <p:cNvPr id="1276" name="Google Shape;1276;p91"/>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1277" name="Google Shape;1277;p91" title="CVA5-Page-35.drawio.png"/>
          <p:cNvPicPr preferRelativeResize="0"/>
          <p:nvPr/>
        </p:nvPicPr>
        <p:blipFill>
          <a:blip r:embed="rId4">
            <a:alphaModFix/>
          </a:blip>
          <a:stretch>
            <a:fillRect/>
          </a:stretch>
        </p:blipFill>
        <p:spPr>
          <a:xfrm>
            <a:off x="0" y="718325"/>
            <a:ext cx="9144003" cy="3652241"/>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1" name="Shape 1281"/>
        <p:cNvGrpSpPr/>
        <p:nvPr/>
      </p:nvGrpSpPr>
      <p:grpSpPr>
        <a:xfrm>
          <a:off x="0" y="0"/>
          <a:ext cx="0" cy="0"/>
          <a:chOff x="0" y="0"/>
          <a:chExt cx="0" cy="0"/>
        </a:xfrm>
      </p:grpSpPr>
      <p:sp>
        <p:nvSpPr>
          <p:cNvPr id="1282" name="Google Shape;1282;p92"/>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283" name="Google Shape;1283;p92"/>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Write Back to Register File</a:t>
            </a:r>
            <a:endParaRPr sz="2200">
              <a:solidFill>
                <a:schemeClr val="lt1"/>
              </a:solidFill>
            </a:endParaRPr>
          </a:p>
        </p:txBody>
      </p:sp>
      <p:pic>
        <p:nvPicPr>
          <p:cNvPr id="1284" name="Google Shape;1284;p92"/>
          <p:cNvPicPr preferRelativeResize="0"/>
          <p:nvPr/>
        </p:nvPicPr>
        <p:blipFill>
          <a:blip r:embed="rId3">
            <a:alphaModFix/>
          </a:blip>
          <a:stretch>
            <a:fillRect/>
          </a:stretch>
        </p:blipFill>
        <p:spPr>
          <a:xfrm>
            <a:off x="13075" y="4815325"/>
            <a:ext cx="836225" cy="328175"/>
          </a:xfrm>
          <a:prstGeom prst="rect">
            <a:avLst/>
          </a:prstGeom>
          <a:noFill/>
          <a:ln>
            <a:noFill/>
          </a:ln>
        </p:spPr>
      </p:pic>
      <p:sp>
        <p:nvSpPr>
          <p:cNvPr id="1285" name="Google Shape;1285;p92"/>
          <p:cNvSpPr/>
          <p:nvPr/>
        </p:nvSpPr>
        <p:spPr>
          <a:xfrm>
            <a:off x="1016750" y="1161925"/>
            <a:ext cx="1100400" cy="490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Execution unit 0</a:t>
            </a:r>
            <a:endParaRPr/>
          </a:p>
        </p:txBody>
      </p:sp>
      <p:sp>
        <p:nvSpPr>
          <p:cNvPr id="1286" name="Google Shape;1286;p92"/>
          <p:cNvSpPr/>
          <p:nvPr/>
        </p:nvSpPr>
        <p:spPr>
          <a:xfrm>
            <a:off x="1016750" y="1816700"/>
            <a:ext cx="1100400" cy="490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1"/>
                </a:solidFill>
              </a:rPr>
              <a:t>Execution unit 1</a:t>
            </a:r>
            <a:endParaRPr/>
          </a:p>
        </p:txBody>
      </p:sp>
      <p:sp>
        <p:nvSpPr>
          <p:cNvPr id="1287" name="Google Shape;1287;p92"/>
          <p:cNvSpPr/>
          <p:nvPr/>
        </p:nvSpPr>
        <p:spPr>
          <a:xfrm>
            <a:off x="1016750" y="2471475"/>
            <a:ext cx="1100400" cy="490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1"/>
                </a:solidFill>
              </a:rPr>
              <a:t>Execution unit 2</a:t>
            </a:r>
            <a:endParaRPr/>
          </a:p>
        </p:txBody>
      </p:sp>
      <p:sp>
        <p:nvSpPr>
          <p:cNvPr id="1288" name="Google Shape;1288;p92"/>
          <p:cNvSpPr/>
          <p:nvPr/>
        </p:nvSpPr>
        <p:spPr>
          <a:xfrm>
            <a:off x="1016750" y="4047125"/>
            <a:ext cx="1100400" cy="490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1"/>
                </a:solidFill>
              </a:rPr>
              <a:t>Execution unit N</a:t>
            </a:r>
            <a:endParaRPr/>
          </a:p>
        </p:txBody>
      </p:sp>
      <p:cxnSp>
        <p:nvCxnSpPr>
          <p:cNvPr id="1289" name="Google Shape;1289;p92"/>
          <p:cNvCxnSpPr/>
          <p:nvPr/>
        </p:nvCxnSpPr>
        <p:spPr>
          <a:xfrm>
            <a:off x="1563950" y="3087725"/>
            <a:ext cx="6000" cy="801300"/>
          </a:xfrm>
          <a:prstGeom prst="straightConnector1">
            <a:avLst/>
          </a:prstGeom>
          <a:noFill/>
          <a:ln cap="flat" cmpd="sng" w="9525">
            <a:solidFill>
              <a:schemeClr val="dk2"/>
            </a:solidFill>
            <a:prstDash val="dot"/>
            <a:round/>
            <a:headEnd len="med" w="med" type="none"/>
            <a:tailEnd len="med" w="med" type="none"/>
          </a:ln>
        </p:spPr>
      </p:cxnSp>
      <p:sp>
        <p:nvSpPr>
          <p:cNvPr id="1290" name="Google Shape;1290;p92"/>
          <p:cNvSpPr/>
          <p:nvPr/>
        </p:nvSpPr>
        <p:spPr>
          <a:xfrm>
            <a:off x="2873700" y="1161925"/>
            <a:ext cx="1100400" cy="3375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Arbiter</a:t>
            </a:r>
            <a:endParaRPr/>
          </a:p>
        </p:txBody>
      </p:sp>
      <p:sp>
        <p:nvSpPr>
          <p:cNvPr id="1291" name="Google Shape;1291;p92"/>
          <p:cNvSpPr/>
          <p:nvPr/>
        </p:nvSpPr>
        <p:spPr>
          <a:xfrm>
            <a:off x="5582900" y="2262400"/>
            <a:ext cx="1435500" cy="1100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Register File</a:t>
            </a:r>
            <a:endParaRPr/>
          </a:p>
        </p:txBody>
      </p:sp>
      <p:cxnSp>
        <p:nvCxnSpPr>
          <p:cNvPr id="1292" name="Google Shape;1292;p92"/>
          <p:cNvCxnSpPr>
            <a:stCxn id="1285" idx="3"/>
          </p:cNvCxnSpPr>
          <p:nvPr/>
        </p:nvCxnSpPr>
        <p:spPr>
          <a:xfrm>
            <a:off x="2117150" y="1407175"/>
            <a:ext cx="747600" cy="394800"/>
          </a:xfrm>
          <a:prstGeom prst="straightConnector1">
            <a:avLst/>
          </a:prstGeom>
          <a:noFill/>
          <a:ln cap="flat" cmpd="sng" w="9525">
            <a:solidFill>
              <a:schemeClr val="dk2"/>
            </a:solidFill>
            <a:prstDash val="solid"/>
            <a:round/>
            <a:headEnd len="med" w="med" type="none"/>
            <a:tailEnd len="med" w="med" type="stealth"/>
          </a:ln>
        </p:spPr>
      </p:cxnSp>
      <p:cxnSp>
        <p:nvCxnSpPr>
          <p:cNvPr id="1293" name="Google Shape;1293;p92"/>
          <p:cNvCxnSpPr/>
          <p:nvPr/>
        </p:nvCxnSpPr>
        <p:spPr>
          <a:xfrm>
            <a:off x="2117150" y="2061950"/>
            <a:ext cx="759600" cy="3000"/>
          </a:xfrm>
          <a:prstGeom prst="straightConnector1">
            <a:avLst/>
          </a:prstGeom>
          <a:noFill/>
          <a:ln cap="flat" cmpd="sng" w="9525">
            <a:solidFill>
              <a:schemeClr val="dk2"/>
            </a:solidFill>
            <a:prstDash val="solid"/>
            <a:round/>
            <a:headEnd len="med" w="med" type="none"/>
            <a:tailEnd len="med" w="med" type="stealth"/>
          </a:ln>
        </p:spPr>
      </p:cxnSp>
      <p:cxnSp>
        <p:nvCxnSpPr>
          <p:cNvPr id="1294" name="Google Shape;1294;p92"/>
          <p:cNvCxnSpPr/>
          <p:nvPr/>
        </p:nvCxnSpPr>
        <p:spPr>
          <a:xfrm flipH="1" rot="10800000">
            <a:off x="2117150" y="2711025"/>
            <a:ext cx="765600" cy="5700"/>
          </a:xfrm>
          <a:prstGeom prst="straightConnector1">
            <a:avLst/>
          </a:prstGeom>
          <a:noFill/>
          <a:ln cap="flat" cmpd="sng" w="9525">
            <a:solidFill>
              <a:schemeClr val="dk2"/>
            </a:solidFill>
            <a:prstDash val="solid"/>
            <a:round/>
            <a:headEnd len="med" w="med" type="none"/>
            <a:tailEnd len="med" w="med" type="stealth"/>
          </a:ln>
        </p:spPr>
      </p:cxnSp>
      <p:cxnSp>
        <p:nvCxnSpPr>
          <p:cNvPr id="1295" name="Google Shape;1295;p92"/>
          <p:cNvCxnSpPr/>
          <p:nvPr/>
        </p:nvCxnSpPr>
        <p:spPr>
          <a:xfrm flipH="1" rot="10800000">
            <a:off x="2117150" y="3984875"/>
            <a:ext cx="747600" cy="307500"/>
          </a:xfrm>
          <a:prstGeom prst="straightConnector1">
            <a:avLst/>
          </a:prstGeom>
          <a:noFill/>
          <a:ln cap="flat" cmpd="sng" w="9525">
            <a:solidFill>
              <a:schemeClr val="dk2"/>
            </a:solidFill>
            <a:prstDash val="solid"/>
            <a:round/>
            <a:headEnd len="med" w="med" type="none"/>
            <a:tailEnd len="med" w="med" type="stealth"/>
          </a:ln>
        </p:spPr>
      </p:cxnSp>
      <p:sp>
        <p:nvSpPr>
          <p:cNvPr id="1296" name="Google Shape;1296;p92"/>
          <p:cNvSpPr txBox="1"/>
          <p:nvPr/>
        </p:nvSpPr>
        <p:spPr>
          <a:xfrm>
            <a:off x="2021600" y="766638"/>
            <a:ext cx="9387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t>Write back packets</a:t>
            </a:r>
            <a:endParaRPr sz="1100"/>
          </a:p>
        </p:txBody>
      </p:sp>
      <p:cxnSp>
        <p:nvCxnSpPr>
          <p:cNvPr id="1297" name="Google Shape;1297;p92"/>
          <p:cNvCxnSpPr>
            <a:endCxn id="1291" idx="1"/>
          </p:cNvCxnSpPr>
          <p:nvPr/>
        </p:nvCxnSpPr>
        <p:spPr>
          <a:xfrm flipH="1" rot="10800000">
            <a:off x="3980300" y="2812600"/>
            <a:ext cx="1602600" cy="4800"/>
          </a:xfrm>
          <a:prstGeom prst="straightConnector1">
            <a:avLst/>
          </a:prstGeom>
          <a:noFill/>
          <a:ln cap="flat" cmpd="sng" w="9525">
            <a:solidFill>
              <a:schemeClr val="dk2"/>
            </a:solidFill>
            <a:prstDash val="solid"/>
            <a:round/>
            <a:headEnd len="med" w="med" type="none"/>
            <a:tailEnd len="med" w="med" type="stealth"/>
          </a:ln>
        </p:spPr>
      </p:cxnSp>
      <p:sp>
        <p:nvSpPr>
          <p:cNvPr id="1298" name="Google Shape;1298;p92"/>
          <p:cNvSpPr txBox="1"/>
          <p:nvPr/>
        </p:nvSpPr>
        <p:spPr>
          <a:xfrm>
            <a:off x="4309150" y="2262388"/>
            <a:ext cx="9387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t>Write back packet</a:t>
            </a:r>
            <a:endParaRPr sz="1100"/>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2" name="Shape 1302"/>
        <p:cNvGrpSpPr/>
        <p:nvPr/>
      </p:nvGrpSpPr>
      <p:grpSpPr>
        <a:xfrm>
          <a:off x="0" y="0"/>
          <a:ext cx="0" cy="0"/>
          <a:chOff x="0" y="0"/>
          <a:chExt cx="0" cy="0"/>
        </a:xfrm>
      </p:grpSpPr>
      <p:sp>
        <p:nvSpPr>
          <p:cNvPr id="1303" name="Google Shape;1303;p93"/>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304" name="Google Shape;1304;p93"/>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Write Back(Problem)</a:t>
            </a:r>
            <a:endParaRPr sz="2200">
              <a:solidFill>
                <a:schemeClr val="lt1"/>
              </a:solidFill>
            </a:endParaRPr>
          </a:p>
        </p:txBody>
      </p:sp>
      <p:pic>
        <p:nvPicPr>
          <p:cNvPr id="1305" name="Google Shape;1305;p93"/>
          <p:cNvPicPr preferRelativeResize="0"/>
          <p:nvPr/>
        </p:nvPicPr>
        <p:blipFill>
          <a:blip r:embed="rId3">
            <a:alphaModFix/>
          </a:blip>
          <a:stretch>
            <a:fillRect/>
          </a:stretch>
        </p:blipFill>
        <p:spPr>
          <a:xfrm>
            <a:off x="13075" y="4815325"/>
            <a:ext cx="836225" cy="328175"/>
          </a:xfrm>
          <a:prstGeom prst="rect">
            <a:avLst/>
          </a:prstGeom>
          <a:noFill/>
          <a:ln>
            <a:noFill/>
          </a:ln>
        </p:spPr>
      </p:pic>
      <p:sp>
        <p:nvSpPr>
          <p:cNvPr id="1306" name="Google Shape;1306;p93"/>
          <p:cNvSpPr txBox="1"/>
          <p:nvPr/>
        </p:nvSpPr>
        <p:spPr>
          <a:xfrm>
            <a:off x="142000" y="1125175"/>
            <a:ext cx="8087700" cy="1589400"/>
          </a:xfrm>
          <a:prstGeom prst="rect">
            <a:avLst/>
          </a:prstGeom>
          <a:noFill/>
          <a:ln>
            <a:noFill/>
          </a:ln>
        </p:spPr>
        <p:txBody>
          <a:bodyPr anchorCtr="0" anchor="t" bIns="91425" lIns="91425" spcFirstLastPara="1" rIns="91425" wrap="square" tIns="91425">
            <a:noAutofit/>
          </a:bodyPr>
          <a:lstStyle/>
          <a:p>
            <a:pPr indent="-355600" lvl="0" marL="457200" rtl="0" algn="l">
              <a:lnSpc>
                <a:spcPct val="115000"/>
              </a:lnSpc>
              <a:spcBef>
                <a:spcPts val="1200"/>
              </a:spcBef>
              <a:spcAft>
                <a:spcPts val="0"/>
              </a:spcAft>
              <a:buClr>
                <a:schemeClr val="dk1"/>
              </a:buClr>
              <a:buSzPts val="2000"/>
              <a:buChar char="➢"/>
            </a:pPr>
            <a:r>
              <a:rPr lang="en" sz="2000">
                <a:solidFill>
                  <a:schemeClr val="dk1"/>
                </a:solidFill>
              </a:rPr>
              <a:t>If </a:t>
            </a:r>
            <a:r>
              <a:rPr b="1" lang="en" sz="2000">
                <a:solidFill>
                  <a:schemeClr val="dk1"/>
                </a:solidFill>
              </a:rPr>
              <a:t>all execution units were single-cycle</a:t>
            </a:r>
            <a:r>
              <a:rPr lang="en" sz="2000">
                <a:solidFill>
                  <a:schemeClr val="dk1"/>
                </a:solidFill>
              </a:rPr>
              <a:t>, there would be </a:t>
            </a:r>
            <a:r>
              <a:rPr b="1" lang="en" sz="2000">
                <a:solidFill>
                  <a:schemeClr val="dk1"/>
                </a:solidFill>
              </a:rPr>
              <a:t>no write-back conflicts</a:t>
            </a:r>
            <a:r>
              <a:rPr lang="en" sz="2000">
                <a:solidFill>
                  <a:schemeClr val="dk1"/>
                </a:solidFill>
              </a:rPr>
              <a:t>, since only one unit writes back at a time.</a:t>
            </a:r>
            <a:br>
              <a:rPr lang="en" sz="2000">
                <a:solidFill>
                  <a:schemeClr val="dk1"/>
                </a:solidFill>
              </a:rPr>
            </a:br>
            <a:endParaRPr sz="2000">
              <a:solidFill>
                <a:schemeClr val="dk1"/>
              </a:solidFill>
            </a:endParaRPr>
          </a:p>
          <a:p>
            <a:pPr indent="-355600" lvl="0" marL="457200" rtl="0" algn="l">
              <a:lnSpc>
                <a:spcPct val="115000"/>
              </a:lnSpc>
              <a:spcBef>
                <a:spcPts val="0"/>
              </a:spcBef>
              <a:spcAft>
                <a:spcPts val="0"/>
              </a:spcAft>
              <a:buClr>
                <a:schemeClr val="dk1"/>
              </a:buClr>
              <a:buSzPts val="2000"/>
              <a:buChar char="➢"/>
            </a:pPr>
            <a:r>
              <a:rPr lang="en" sz="2000">
                <a:solidFill>
                  <a:schemeClr val="dk1"/>
                </a:solidFill>
              </a:rPr>
              <a:t>However, the </a:t>
            </a:r>
            <a:r>
              <a:rPr b="1" lang="en" sz="2000">
                <a:solidFill>
                  <a:schemeClr val="dk1"/>
                </a:solidFill>
              </a:rPr>
              <a:t>Load/Store unit has variable latency</a:t>
            </a:r>
            <a:r>
              <a:rPr lang="en" sz="2000">
                <a:solidFill>
                  <a:schemeClr val="dk1"/>
                </a:solidFill>
              </a:rPr>
              <a:t> and often takes </a:t>
            </a:r>
            <a:r>
              <a:rPr b="1" lang="en" sz="2000">
                <a:solidFill>
                  <a:schemeClr val="dk1"/>
                </a:solidFill>
              </a:rPr>
              <a:t>more than one cycle</a:t>
            </a:r>
            <a:r>
              <a:rPr lang="en" sz="2000">
                <a:solidFill>
                  <a:schemeClr val="dk1"/>
                </a:solidFill>
              </a:rPr>
              <a:t>.</a:t>
            </a:r>
            <a:br>
              <a:rPr lang="en" sz="2000">
                <a:solidFill>
                  <a:schemeClr val="dk1"/>
                </a:solidFill>
              </a:rPr>
            </a:br>
            <a:endParaRPr sz="2000">
              <a:solidFill>
                <a:schemeClr val="dk1"/>
              </a:solidFill>
            </a:endParaRPr>
          </a:p>
          <a:p>
            <a:pPr indent="-355600" lvl="0" marL="457200" rtl="0" algn="l">
              <a:lnSpc>
                <a:spcPct val="115000"/>
              </a:lnSpc>
              <a:spcBef>
                <a:spcPts val="0"/>
              </a:spcBef>
              <a:spcAft>
                <a:spcPts val="0"/>
              </a:spcAft>
              <a:buClr>
                <a:schemeClr val="dk1"/>
              </a:buClr>
              <a:buSzPts val="2000"/>
              <a:buChar char="➢"/>
            </a:pPr>
            <a:r>
              <a:rPr lang="en" sz="2000">
                <a:solidFill>
                  <a:schemeClr val="dk1"/>
                </a:solidFill>
              </a:rPr>
              <a:t>This can lead to </a:t>
            </a:r>
            <a:r>
              <a:rPr b="1" lang="en" sz="2000">
                <a:solidFill>
                  <a:schemeClr val="dk1"/>
                </a:solidFill>
              </a:rPr>
              <a:t>write-back conflicts</a:t>
            </a:r>
            <a:r>
              <a:rPr lang="en" sz="2000">
                <a:solidFill>
                  <a:schemeClr val="dk1"/>
                </a:solidFill>
              </a:rPr>
              <a:t> when a load/store overlaps with another instruction.</a:t>
            </a:r>
            <a:br>
              <a:rPr lang="en" sz="2000">
                <a:solidFill>
                  <a:schemeClr val="dk1"/>
                </a:solidFill>
              </a:rPr>
            </a:br>
            <a:endParaRPr b="1" sz="2000">
              <a:solidFill>
                <a:schemeClr val="dk1"/>
              </a:solidFill>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0" name="Shape 1310"/>
        <p:cNvGrpSpPr/>
        <p:nvPr/>
      </p:nvGrpSpPr>
      <p:grpSpPr>
        <a:xfrm>
          <a:off x="0" y="0"/>
          <a:ext cx="0" cy="0"/>
          <a:chOff x="0" y="0"/>
          <a:chExt cx="0" cy="0"/>
        </a:xfrm>
      </p:grpSpPr>
      <p:sp>
        <p:nvSpPr>
          <p:cNvPr id="1311" name="Google Shape;1311;p94"/>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312" name="Google Shape;1312;p94"/>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Write Back(Solution)</a:t>
            </a:r>
            <a:endParaRPr sz="2200">
              <a:solidFill>
                <a:schemeClr val="lt1"/>
              </a:solidFill>
            </a:endParaRPr>
          </a:p>
        </p:txBody>
      </p:sp>
      <p:pic>
        <p:nvPicPr>
          <p:cNvPr id="1313" name="Google Shape;1313;p94"/>
          <p:cNvPicPr preferRelativeResize="0"/>
          <p:nvPr/>
        </p:nvPicPr>
        <p:blipFill>
          <a:blip r:embed="rId3">
            <a:alphaModFix/>
          </a:blip>
          <a:stretch>
            <a:fillRect/>
          </a:stretch>
        </p:blipFill>
        <p:spPr>
          <a:xfrm>
            <a:off x="13075" y="4815325"/>
            <a:ext cx="836225" cy="328175"/>
          </a:xfrm>
          <a:prstGeom prst="rect">
            <a:avLst/>
          </a:prstGeom>
          <a:noFill/>
          <a:ln>
            <a:noFill/>
          </a:ln>
        </p:spPr>
      </p:pic>
      <p:sp>
        <p:nvSpPr>
          <p:cNvPr id="1314" name="Google Shape;1314;p94"/>
          <p:cNvSpPr txBox="1"/>
          <p:nvPr/>
        </p:nvSpPr>
        <p:spPr>
          <a:xfrm>
            <a:off x="142000" y="1125175"/>
            <a:ext cx="8087700" cy="1589400"/>
          </a:xfrm>
          <a:prstGeom prst="rect">
            <a:avLst/>
          </a:prstGeom>
          <a:noFill/>
          <a:ln>
            <a:noFill/>
          </a:ln>
        </p:spPr>
        <p:txBody>
          <a:bodyPr anchorCtr="0" anchor="t" bIns="91425" lIns="91425" spcFirstLastPara="1" rIns="91425" wrap="square" tIns="91425">
            <a:noAutofit/>
          </a:bodyPr>
          <a:lstStyle/>
          <a:p>
            <a:pPr indent="-355600" lvl="0" marL="457200" rtl="0" algn="l">
              <a:lnSpc>
                <a:spcPct val="115000"/>
              </a:lnSpc>
              <a:spcBef>
                <a:spcPts val="1200"/>
              </a:spcBef>
              <a:spcAft>
                <a:spcPts val="0"/>
              </a:spcAft>
              <a:buClr>
                <a:schemeClr val="dk1"/>
              </a:buClr>
              <a:buSzPts val="2000"/>
              <a:buChar char="➢"/>
            </a:pPr>
            <a:r>
              <a:rPr lang="en" sz="2000">
                <a:solidFill>
                  <a:schemeClr val="dk1"/>
                </a:solidFill>
              </a:rPr>
              <a:t>Add a </a:t>
            </a:r>
            <a:r>
              <a:rPr b="1" lang="en" sz="2000">
                <a:solidFill>
                  <a:schemeClr val="dk1"/>
                </a:solidFill>
              </a:rPr>
              <a:t>dedicated arbiter</a:t>
            </a:r>
            <a:r>
              <a:rPr lang="en" sz="2000">
                <a:solidFill>
                  <a:schemeClr val="dk1"/>
                </a:solidFill>
              </a:rPr>
              <a:t> for the </a:t>
            </a:r>
            <a:r>
              <a:rPr b="1" lang="en" sz="2000">
                <a:solidFill>
                  <a:schemeClr val="dk1"/>
                </a:solidFill>
              </a:rPr>
              <a:t>Load/Store unit</a:t>
            </a:r>
            <a:r>
              <a:rPr lang="en" sz="2000">
                <a:solidFill>
                  <a:schemeClr val="dk1"/>
                </a:solidFill>
              </a:rPr>
              <a:t>.</a:t>
            </a:r>
            <a:br>
              <a:rPr lang="en" sz="2000">
                <a:solidFill>
                  <a:schemeClr val="dk1"/>
                </a:solidFill>
              </a:rPr>
            </a:br>
            <a:endParaRPr sz="2000">
              <a:solidFill>
                <a:schemeClr val="dk1"/>
              </a:solidFill>
            </a:endParaRPr>
          </a:p>
          <a:p>
            <a:pPr indent="-355600" lvl="0" marL="457200" rtl="0" algn="l">
              <a:lnSpc>
                <a:spcPct val="115000"/>
              </a:lnSpc>
              <a:spcBef>
                <a:spcPts val="0"/>
              </a:spcBef>
              <a:spcAft>
                <a:spcPts val="0"/>
              </a:spcAft>
              <a:buClr>
                <a:schemeClr val="dk1"/>
              </a:buClr>
              <a:buSzPts val="2000"/>
              <a:buChar char="➢"/>
            </a:pPr>
            <a:r>
              <a:rPr lang="en" sz="2000">
                <a:solidFill>
                  <a:schemeClr val="dk1"/>
                </a:solidFill>
              </a:rPr>
              <a:t>Modify the </a:t>
            </a:r>
            <a:r>
              <a:rPr b="1" lang="en" sz="2000">
                <a:solidFill>
                  <a:schemeClr val="dk1"/>
                </a:solidFill>
              </a:rPr>
              <a:t>register file</a:t>
            </a:r>
            <a:r>
              <a:rPr lang="en" sz="2000">
                <a:solidFill>
                  <a:schemeClr val="dk1"/>
                </a:solidFill>
              </a:rPr>
              <a:t> to support </a:t>
            </a:r>
            <a:r>
              <a:rPr b="1" lang="en" sz="2000">
                <a:solidFill>
                  <a:schemeClr val="dk1"/>
                </a:solidFill>
              </a:rPr>
              <a:t>dual write-back ports</a:t>
            </a:r>
            <a:r>
              <a:rPr lang="en" sz="2000">
                <a:solidFill>
                  <a:schemeClr val="dk1"/>
                </a:solidFill>
              </a:rPr>
              <a:t> (i.e., commit </a:t>
            </a:r>
            <a:r>
              <a:rPr b="1" lang="en" sz="2000">
                <a:solidFill>
                  <a:schemeClr val="dk1"/>
                </a:solidFill>
              </a:rPr>
              <a:t>two registers</a:t>
            </a:r>
            <a:r>
              <a:rPr lang="en" sz="2000">
                <a:solidFill>
                  <a:schemeClr val="dk1"/>
                </a:solidFill>
              </a:rPr>
              <a:t> simultaneously).</a:t>
            </a:r>
            <a:br>
              <a:rPr lang="en" sz="2000">
                <a:solidFill>
                  <a:schemeClr val="dk1"/>
                </a:solidFill>
              </a:rPr>
            </a:br>
            <a:endParaRPr sz="2000">
              <a:solidFill>
                <a:schemeClr val="dk1"/>
              </a:solidFill>
            </a:endParaRPr>
          </a:p>
          <a:p>
            <a:pPr indent="-355600" lvl="0" marL="457200" rtl="0" algn="l">
              <a:lnSpc>
                <a:spcPct val="115000"/>
              </a:lnSpc>
              <a:spcBef>
                <a:spcPts val="0"/>
              </a:spcBef>
              <a:spcAft>
                <a:spcPts val="0"/>
              </a:spcAft>
              <a:buClr>
                <a:schemeClr val="dk1"/>
              </a:buClr>
              <a:buSzPts val="2000"/>
              <a:buChar char="➢"/>
            </a:pPr>
            <a:r>
              <a:rPr lang="en" sz="2000">
                <a:solidFill>
                  <a:schemeClr val="dk1"/>
                </a:solidFill>
              </a:rPr>
              <a:t>For </a:t>
            </a:r>
            <a:r>
              <a:rPr b="1" lang="en" sz="2000">
                <a:solidFill>
                  <a:schemeClr val="dk1"/>
                </a:solidFill>
              </a:rPr>
              <a:t>other multi-cycle instructions</a:t>
            </a:r>
            <a:r>
              <a:rPr lang="en" sz="2000">
                <a:solidFill>
                  <a:schemeClr val="dk1"/>
                </a:solidFill>
              </a:rPr>
              <a:t>, apply the </a:t>
            </a:r>
            <a:r>
              <a:rPr b="1" lang="en" sz="2000">
                <a:solidFill>
                  <a:schemeClr val="dk1"/>
                </a:solidFill>
              </a:rPr>
              <a:t>same strategy.</a:t>
            </a:r>
            <a:br>
              <a:rPr lang="en" sz="2000">
                <a:solidFill>
                  <a:schemeClr val="dk1"/>
                </a:solidFill>
              </a:rPr>
            </a:br>
            <a:endParaRPr b="1" sz="200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3"/>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51" name="Google Shape;151;p23"/>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Minimum </a:t>
            </a:r>
            <a:r>
              <a:rPr lang="en" sz="2200">
                <a:solidFill>
                  <a:schemeClr val="lt1"/>
                </a:solidFill>
              </a:rPr>
              <a:t>Configuration</a:t>
            </a:r>
            <a:endParaRPr sz="2200">
              <a:solidFill>
                <a:schemeClr val="lt1"/>
              </a:solidFill>
            </a:endParaRPr>
          </a:p>
        </p:txBody>
      </p:sp>
      <p:sp>
        <p:nvSpPr>
          <p:cNvPr id="152" name="Google Shape;152;p23"/>
          <p:cNvSpPr txBox="1"/>
          <p:nvPr/>
        </p:nvSpPr>
        <p:spPr>
          <a:xfrm>
            <a:off x="136000" y="802225"/>
            <a:ext cx="8087700" cy="1589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Char char="➢"/>
            </a:pPr>
            <a:r>
              <a:rPr lang="en" sz="2000">
                <a:solidFill>
                  <a:schemeClr val="dk1"/>
                </a:solidFill>
              </a:rPr>
              <a:t>The </a:t>
            </a:r>
            <a:r>
              <a:rPr b="1" lang="en" sz="2000">
                <a:solidFill>
                  <a:schemeClr val="dk1"/>
                </a:solidFill>
              </a:rPr>
              <a:t>minimum configuration</a:t>
            </a:r>
            <a:r>
              <a:rPr lang="en" sz="2000">
                <a:solidFill>
                  <a:schemeClr val="dk1"/>
                </a:solidFill>
              </a:rPr>
              <a:t> supports only the </a:t>
            </a:r>
            <a:r>
              <a:rPr b="1" lang="en" sz="2000">
                <a:solidFill>
                  <a:schemeClr val="dk1"/>
                </a:solidFill>
              </a:rPr>
              <a:t>'I' extension of RISC-V</a:t>
            </a:r>
            <a:r>
              <a:rPr lang="en" sz="2000">
                <a:solidFill>
                  <a:schemeClr val="dk1"/>
                </a:solidFill>
              </a:rPr>
              <a:t> (integer instructions).</a:t>
            </a:r>
            <a:br>
              <a:rPr lang="en" sz="2000">
                <a:solidFill>
                  <a:schemeClr val="dk1"/>
                </a:solidFill>
              </a:rPr>
            </a:b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Inclusion of the </a:t>
            </a:r>
            <a:r>
              <a:rPr b="1" lang="en" sz="2000">
                <a:solidFill>
                  <a:schemeClr val="dk1"/>
                </a:solidFill>
              </a:rPr>
              <a:t>branch predictor</a:t>
            </a:r>
            <a:r>
              <a:rPr lang="en" sz="2000">
                <a:solidFill>
                  <a:schemeClr val="dk1"/>
                </a:solidFill>
              </a:rPr>
              <a:t> and </a:t>
            </a:r>
            <a:r>
              <a:rPr b="1" lang="en" sz="2000">
                <a:solidFill>
                  <a:schemeClr val="dk1"/>
                </a:solidFill>
              </a:rPr>
              <a:t>return address stack</a:t>
            </a:r>
            <a:r>
              <a:rPr lang="en" sz="2000">
                <a:solidFill>
                  <a:schemeClr val="dk1"/>
                </a:solidFill>
              </a:rPr>
              <a:t> is </a:t>
            </a:r>
            <a:r>
              <a:rPr b="1" lang="en" sz="2000">
                <a:solidFill>
                  <a:schemeClr val="dk1"/>
                </a:solidFill>
              </a:rPr>
              <a:t>configurable</a:t>
            </a:r>
            <a:r>
              <a:rPr lang="en" sz="2000">
                <a:solidFill>
                  <a:schemeClr val="dk1"/>
                </a:solidFill>
              </a:rPr>
              <a:t>.</a:t>
            </a:r>
            <a:br>
              <a:rPr lang="en" sz="2000">
                <a:solidFill>
                  <a:schemeClr val="dk1"/>
                </a:solidFill>
              </a:rPr>
            </a:br>
            <a:endParaRPr sz="2000">
              <a:solidFill>
                <a:schemeClr val="dk1"/>
              </a:solidFill>
            </a:endParaRPr>
          </a:p>
          <a:p>
            <a:pPr indent="-355600" lvl="0" marL="457200" rtl="0" algn="l">
              <a:spcBef>
                <a:spcPts val="0"/>
              </a:spcBef>
              <a:spcAft>
                <a:spcPts val="0"/>
              </a:spcAft>
              <a:buClr>
                <a:schemeClr val="dk1"/>
              </a:buClr>
              <a:buSzPts val="2000"/>
              <a:buChar char="➢"/>
            </a:pPr>
            <a:r>
              <a:rPr b="1" lang="en" sz="2000">
                <a:solidFill>
                  <a:schemeClr val="dk1"/>
                </a:solidFill>
              </a:rPr>
              <a:t>Memory access options are user-configurable</a:t>
            </a:r>
            <a:r>
              <a:rPr lang="en" sz="2000">
                <a:solidFill>
                  <a:schemeClr val="dk1"/>
                </a:solidFill>
              </a:rPr>
              <a:t>: choose between </a:t>
            </a:r>
            <a:r>
              <a:rPr b="1" lang="en" sz="2000">
                <a:solidFill>
                  <a:schemeClr val="dk1"/>
                </a:solidFill>
              </a:rPr>
              <a:t>cache</a:t>
            </a:r>
            <a:r>
              <a:rPr lang="en" sz="2000">
                <a:solidFill>
                  <a:schemeClr val="dk1"/>
                </a:solidFill>
              </a:rPr>
              <a:t>, </a:t>
            </a:r>
            <a:r>
              <a:rPr b="1" lang="en" sz="2000">
                <a:solidFill>
                  <a:schemeClr val="dk1"/>
                </a:solidFill>
              </a:rPr>
              <a:t>direct bus connection</a:t>
            </a:r>
            <a:r>
              <a:rPr lang="en" sz="2000">
                <a:solidFill>
                  <a:schemeClr val="dk1"/>
                </a:solidFill>
              </a:rPr>
              <a:t>, or </a:t>
            </a:r>
            <a:r>
              <a:rPr b="1" lang="en" sz="2000">
                <a:solidFill>
                  <a:schemeClr val="dk1"/>
                </a:solidFill>
              </a:rPr>
              <a:t>scratchpad (on-chip memory)</a:t>
            </a:r>
            <a:r>
              <a:rPr lang="en" sz="2000">
                <a:solidFill>
                  <a:schemeClr val="dk1"/>
                </a:solidFill>
              </a:rPr>
              <a:t>.</a:t>
            </a:r>
            <a:endParaRPr sz="2000">
              <a:solidFill>
                <a:schemeClr val="dk1"/>
              </a:solidFill>
            </a:endParaRPr>
          </a:p>
        </p:txBody>
      </p:sp>
      <p:pic>
        <p:nvPicPr>
          <p:cNvPr id="153" name="Google Shape;153;p23"/>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8" name="Shape 1318"/>
        <p:cNvGrpSpPr/>
        <p:nvPr/>
      </p:nvGrpSpPr>
      <p:grpSpPr>
        <a:xfrm>
          <a:off x="0" y="0"/>
          <a:ext cx="0" cy="0"/>
          <a:chOff x="0" y="0"/>
          <a:chExt cx="0" cy="0"/>
        </a:xfrm>
      </p:grpSpPr>
      <p:sp>
        <p:nvSpPr>
          <p:cNvPr id="1319" name="Google Shape;1319;p95"/>
          <p:cNvSpPr txBox="1"/>
          <p:nvPr>
            <p:ph type="title"/>
          </p:nvPr>
        </p:nvSpPr>
        <p:spPr>
          <a:xfrm>
            <a:off x="100325" y="887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Closer Look at Execution Unit in Writeback</a:t>
            </a:r>
            <a:endParaRPr sz="2200">
              <a:solidFill>
                <a:schemeClr val="lt1"/>
              </a:solidFill>
            </a:endParaRPr>
          </a:p>
        </p:txBody>
      </p:sp>
      <p:sp>
        <p:nvSpPr>
          <p:cNvPr id="1320" name="Google Shape;1320;p95"/>
          <p:cNvSpPr txBox="1"/>
          <p:nvPr>
            <p:ph idx="1" type="body"/>
          </p:nvPr>
        </p:nvSpPr>
        <p:spPr>
          <a:xfrm>
            <a:off x="311700" y="1152475"/>
            <a:ext cx="8520600" cy="3416400"/>
          </a:xfrm>
          <a:prstGeom prst="rect">
            <a:avLst/>
          </a:prstGeom>
        </p:spPr>
        <p:txBody>
          <a:bodyPr anchorCtr="0" anchor="t" bIns="0" lIns="0" spcFirstLastPara="1" rIns="0" wrap="square" tIns="0">
            <a:normAutofit/>
          </a:bodyPr>
          <a:lstStyle/>
          <a:p>
            <a:pPr indent="-355600" lvl="0" marL="457200" rtl="0" algn="l">
              <a:spcBef>
                <a:spcPts val="0"/>
              </a:spcBef>
              <a:spcAft>
                <a:spcPts val="0"/>
              </a:spcAft>
              <a:buSzPts val="2000"/>
              <a:buChar char="➢"/>
            </a:pPr>
            <a:r>
              <a:rPr lang="en" sz="2000"/>
              <a:t>ALU					Writeback Group 1</a:t>
            </a:r>
            <a:endParaRPr sz="2000"/>
          </a:p>
          <a:p>
            <a:pPr indent="-355600" lvl="0" marL="457200" rtl="0" algn="l">
              <a:spcBef>
                <a:spcPts val="0"/>
              </a:spcBef>
              <a:spcAft>
                <a:spcPts val="0"/>
              </a:spcAft>
              <a:buClr>
                <a:schemeClr val="dk1"/>
              </a:buClr>
              <a:buSzPts val="2000"/>
              <a:buChar char="➢"/>
            </a:pPr>
            <a:r>
              <a:rPr lang="en" sz="2000">
                <a:solidFill>
                  <a:schemeClr val="dk1"/>
                </a:solidFill>
              </a:rPr>
              <a:t>Branch					Writeback Group 1</a:t>
            </a:r>
            <a:endParaRPr sz="2000"/>
          </a:p>
          <a:p>
            <a:pPr indent="-355600" lvl="0" marL="457200" rtl="0" algn="l">
              <a:spcBef>
                <a:spcPts val="0"/>
              </a:spcBef>
              <a:spcAft>
                <a:spcPts val="0"/>
              </a:spcAft>
              <a:buClr>
                <a:schemeClr val="dk1"/>
              </a:buClr>
              <a:buSzPts val="2000"/>
              <a:buChar char="➢"/>
            </a:pPr>
            <a:r>
              <a:rPr lang="en" sz="2000">
                <a:solidFill>
                  <a:schemeClr val="dk1"/>
                </a:solidFill>
                <a:highlight>
                  <a:srgbClr val="FFFF00"/>
                </a:highlight>
              </a:rPr>
              <a:t>CSR</a:t>
            </a:r>
            <a:r>
              <a:rPr lang="en" sz="2000">
                <a:solidFill>
                  <a:schemeClr val="dk1"/>
                </a:solidFill>
              </a:rPr>
              <a:t>					Writeback Group 2</a:t>
            </a:r>
            <a:endParaRPr sz="2000">
              <a:highlight>
                <a:srgbClr val="FFFF00"/>
              </a:highlight>
            </a:endParaRPr>
          </a:p>
          <a:p>
            <a:pPr indent="-355600" lvl="0" marL="457200" rtl="0" algn="l">
              <a:spcBef>
                <a:spcPts val="0"/>
              </a:spcBef>
              <a:spcAft>
                <a:spcPts val="0"/>
              </a:spcAft>
              <a:buSzPts val="2000"/>
              <a:buChar char="➢"/>
            </a:pPr>
            <a:r>
              <a:rPr lang="en" sz="2000">
                <a:highlight>
                  <a:srgbClr val="FFFF00"/>
                </a:highlight>
              </a:rPr>
              <a:t>Multiply</a:t>
            </a:r>
            <a:r>
              <a:rPr lang="en" sz="2000"/>
              <a:t>			             Writeback Group 2</a:t>
            </a:r>
            <a:endParaRPr sz="2000"/>
          </a:p>
          <a:p>
            <a:pPr indent="-355600" lvl="0" marL="457200" rtl="0" algn="l">
              <a:spcBef>
                <a:spcPts val="0"/>
              </a:spcBef>
              <a:spcAft>
                <a:spcPts val="0"/>
              </a:spcAft>
              <a:buSzPts val="2000"/>
              <a:buChar char="➢"/>
            </a:pPr>
            <a:r>
              <a:rPr lang="en" sz="2000">
                <a:highlight>
                  <a:srgbClr val="FFFF00"/>
                </a:highlight>
              </a:rPr>
              <a:t>FPU                            </a:t>
            </a:r>
            <a:r>
              <a:rPr lang="en" sz="2000">
                <a:highlight>
                  <a:srgbClr val="FFFF00"/>
                </a:highlight>
              </a:rPr>
              <a:t>   	</a:t>
            </a:r>
            <a:r>
              <a:rPr lang="en" sz="2000"/>
              <a:t>Writeback Group 2</a:t>
            </a:r>
            <a:endParaRPr sz="2000"/>
          </a:p>
          <a:p>
            <a:pPr indent="-355600" lvl="0" marL="457200" rtl="0" algn="l">
              <a:spcBef>
                <a:spcPts val="0"/>
              </a:spcBef>
              <a:spcAft>
                <a:spcPts val="0"/>
              </a:spcAft>
              <a:buClr>
                <a:schemeClr val="dk1"/>
              </a:buClr>
              <a:buSzPts val="2000"/>
              <a:buChar char="➢"/>
            </a:pPr>
            <a:r>
              <a:rPr lang="en" sz="2000">
                <a:solidFill>
                  <a:schemeClr val="dk1"/>
                </a:solidFill>
                <a:highlight>
                  <a:srgbClr val="FFFF00"/>
                </a:highlight>
              </a:rPr>
              <a:t>Divide</a:t>
            </a:r>
            <a:r>
              <a:rPr lang="en" sz="2000">
                <a:solidFill>
                  <a:schemeClr val="dk1"/>
                </a:solidFill>
              </a:rPr>
              <a:t>					Writeback Group 2</a:t>
            </a:r>
            <a:endParaRPr sz="2000">
              <a:highlight>
                <a:srgbClr val="FFFF00"/>
              </a:highlight>
            </a:endParaRPr>
          </a:p>
          <a:p>
            <a:pPr indent="-355600" lvl="0" marL="457200" rtl="0" algn="l">
              <a:spcBef>
                <a:spcPts val="0"/>
              </a:spcBef>
              <a:spcAft>
                <a:spcPts val="0"/>
              </a:spcAft>
              <a:buSzPts val="2000"/>
              <a:buChar char="➢"/>
            </a:pPr>
            <a:r>
              <a:rPr lang="en" sz="2000">
                <a:highlight>
                  <a:srgbClr val="FFFF00"/>
                </a:highlight>
              </a:rPr>
              <a:t>Custom</a:t>
            </a:r>
            <a:r>
              <a:rPr lang="en" sz="2000"/>
              <a:t>					Writeback Group 2</a:t>
            </a:r>
            <a:endParaRPr sz="2000">
              <a:highlight>
                <a:srgbClr val="FFFF00"/>
              </a:highlight>
            </a:endParaRPr>
          </a:p>
          <a:p>
            <a:pPr indent="-355600" lvl="0" marL="457200" rtl="0" algn="l">
              <a:spcBef>
                <a:spcPts val="0"/>
              </a:spcBef>
              <a:spcAft>
                <a:spcPts val="0"/>
              </a:spcAft>
              <a:buSzPts val="2000"/>
              <a:buChar char="➢"/>
            </a:pPr>
            <a:r>
              <a:rPr lang="en" sz="2000"/>
              <a:t>Load and Store               Writeback Group 3</a:t>
            </a:r>
            <a:endParaRPr sz="2000"/>
          </a:p>
        </p:txBody>
      </p:sp>
      <p:sp>
        <p:nvSpPr>
          <p:cNvPr id="1321" name="Google Shape;1321;p95"/>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322" name="Google Shape;1322;p95"/>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326" name="Shape 1326"/>
        <p:cNvGrpSpPr/>
        <p:nvPr/>
      </p:nvGrpSpPr>
      <p:grpSpPr>
        <a:xfrm>
          <a:off x="0" y="0"/>
          <a:ext cx="0" cy="0"/>
          <a:chOff x="0" y="0"/>
          <a:chExt cx="0" cy="0"/>
        </a:xfrm>
      </p:grpSpPr>
      <p:sp>
        <p:nvSpPr>
          <p:cNvPr id="1327" name="Google Shape;1327;p96"/>
          <p:cNvSpPr txBox="1"/>
          <p:nvPr>
            <p:ph idx="1" type="body"/>
          </p:nvPr>
        </p:nvSpPr>
        <p:spPr>
          <a:xfrm>
            <a:off x="311700" y="1152475"/>
            <a:ext cx="8520600" cy="3416400"/>
          </a:xfrm>
          <a:prstGeom prst="rect">
            <a:avLst/>
          </a:prstGeom>
        </p:spPr>
        <p:txBody>
          <a:bodyPr anchorCtr="0" anchor="t" bIns="0" lIns="0" spcFirstLastPara="1" rIns="0" wrap="square" tIns="0">
            <a:normAutofit/>
          </a:bodyPr>
          <a:lstStyle/>
          <a:p>
            <a:pPr indent="-317500" lvl="0" marL="457200" rtl="0" algn="l">
              <a:spcBef>
                <a:spcPts val="0"/>
              </a:spcBef>
              <a:spcAft>
                <a:spcPts val="0"/>
              </a:spcAft>
              <a:buSzPts val="1400"/>
              <a:buChar char="➢"/>
            </a:pPr>
            <a:r>
              <a:rPr lang="en"/>
              <a:t>Put link here</a:t>
            </a:r>
            <a:endParaRPr/>
          </a:p>
        </p:txBody>
      </p:sp>
      <p:sp>
        <p:nvSpPr>
          <p:cNvPr id="1328" name="Google Shape;1328;p96"/>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Following the Instructions on the DATA-PATH</a:t>
            </a:r>
            <a:endParaRPr sz="2200">
              <a:solidFill>
                <a:schemeClr val="lt1"/>
              </a:solidFill>
            </a:endParaRPr>
          </a:p>
        </p:txBody>
      </p:sp>
      <p:sp>
        <p:nvSpPr>
          <p:cNvPr id="1329" name="Google Shape;1329;p96"/>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330" name="Google Shape;1330;p96"/>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4" name="Shape 1334"/>
        <p:cNvGrpSpPr/>
        <p:nvPr/>
      </p:nvGrpSpPr>
      <p:grpSpPr>
        <a:xfrm>
          <a:off x="0" y="0"/>
          <a:ext cx="0" cy="0"/>
          <a:chOff x="0" y="0"/>
          <a:chExt cx="0" cy="0"/>
        </a:xfrm>
      </p:grpSpPr>
      <p:sp>
        <p:nvSpPr>
          <p:cNvPr id="1335" name="Google Shape;1335;p97"/>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336" name="Google Shape;1336;p97"/>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RISC-V LINUX(IMA+virtual memory+Zicsr+Zifence)</a:t>
            </a:r>
            <a:endParaRPr sz="2200">
              <a:solidFill>
                <a:schemeClr val="lt1"/>
              </a:solidFill>
            </a:endParaRPr>
          </a:p>
        </p:txBody>
      </p:sp>
      <p:pic>
        <p:nvPicPr>
          <p:cNvPr id="1337" name="Google Shape;1337;p97"/>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1338" name="Google Shape;1338;p97" title="CVA5-Page-20.drawio (1).png"/>
          <p:cNvPicPr preferRelativeResize="0"/>
          <p:nvPr/>
        </p:nvPicPr>
        <p:blipFill>
          <a:blip r:embed="rId4">
            <a:alphaModFix/>
          </a:blip>
          <a:stretch>
            <a:fillRect/>
          </a:stretch>
        </p:blipFill>
        <p:spPr>
          <a:xfrm>
            <a:off x="0" y="730300"/>
            <a:ext cx="9143997" cy="3679034"/>
          </a:xfrm>
          <a:prstGeom prst="rect">
            <a:avLst/>
          </a:prstGeom>
          <a:noFill/>
          <a:ln>
            <a:noFill/>
          </a:ln>
        </p:spPr>
      </p:pic>
      <p:sp>
        <p:nvSpPr>
          <p:cNvPr id="1339" name="Google Shape;1339;p97"/>
          <p:cNvSpPr txBox="1"/>
          <p:nvPr/>
        </p:nvSpPr>
        <p:spPr>
          <a:xfrm>
            <a:off x="847750" y="4310000"/>
            <a:ext cx="8265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Fetch</a:t>
            </a:r>
            <a:endParaRPr sz="2000"/>
          </a:p>
        </p:txBody>
      </p:sp>
      <p:sp>
        <p:nvSpPr>
          <p:cNvPr id="1340" name="Google Shape;1340;p97"/>
          <p:cNvSpPr txBox="1"/>
          <p:nvPr/>
        </p:nvSpPr>
        <p:spPr>
          <a:xfrm>
            <a:off x="2673425" y="4310000"/>
            <a:ext cx="20661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ID Assignment</a:t>
            </a:r>
            <a:endParaRPr sz="2000"/>
          </a:p>
        </p:txBody>
      </p:sp>
      <p:sp>
        <p:nvSpPr>
          <p:cNvPr id="1341" name="Google Shape;1341;p97"/>
          <p:cNvSpPr txBox="1"/>
          <p:nvPr/>
        </p:nvSpPr>
        <p:spPr>
          <a:xfrm>
            <a:off x="4978038" y="4310000"/>
            <a:ext cx="177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Decode/Issue</a:t>
            </a:r>
            <a:endParaRPr sz="2000"/>
          </a:p>
        </p:txBody>
      </p:sp>
      <p:sp>
        <p:nvSpPr>
          <p:cNvPr id="1342" name="Google Shape;1342;p97"/>
          <p:cNvSpPr txBox="1"/>
          <p:nvPr/>
        </p:nvSpPr>
        <p:spPr>
          <a:xfrm>
            <a:off x="6854025" y="4310000"/>
            <a:ext cx="1121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Execute</a:t>
            </a:r>
            <a:endParaRPr sz="2000"/>
          </a:p>
        </p:txBody>
      </p:sp>
      <p:sp>
        <p:nvSpPr>
          <p:cNvPr id="1343" name="Google Shape;1343;p97"/>
          <p:cNvSpPr txBox="1"/>
          <p:nvPr/>
        </p:nvSpPr>
        <p:spPr>
          <a:xfrm>
            <a:off x="7873775" y="4310000"/>
            <a:ext cx="14622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Write back</a:t>
            </a:r>
            <a:endParaRPr sz="2000"/>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7" name="Shape 1347"/>
        <p:cNvGrpSpPr/>
        <p:nvPr/>
      </p:nvGrpSpPr>
      <p:grpSpPr>
        <a:xfrm>
          <a:off x="0" y="0"/>
          <a:ext cx="0" cy="0"/>
          <a:chOff x="0" y="0"/>
          <a:chExt cx="0" cy="0"/>
        </a:xfrm>
      </p:grpSpPr>
      <p:sp>
        <p:nvSpPr>
          <p:cNvPr id="1348" name="Google Shape;1348;p98"/>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349" name="Google Shape;1349;p98"/>
          <p:cNvSpPr txBox="1"/>
          <p:nvPr>
            <p:ph type="title"/>
          </p:nvPr>
        </p:nvSpPr>
        <p:spPr>
          <a:xfrm>
            <a:off x="29550" y="76600"/>
            <a:ext cx="91440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Converting</a:t>
            </a:r>
            <a:r>
              <a:rPr lang="en" sz="2200">
                <a:solidFill>
                  <a:schemeClr val="lt1"/>
                </a:solidFill>
              </a:rPr>
              <a:t> Virtual PC to Physical PC - Connected to Original Fetch Logic</a:t>
            </a:r>
            <a:endParaRPr sz="2200">
              <a:solidFill>
                <a:schemeClr val="lt1"/>
              </a:solidFill>
            </a:endParaRPr>
          </a:p>
        </p:txBody>
      </p:sp>
      <p:sp>
        <p:nvSpPr>
          <p:cNvPr id="1350" name="Google Shape;1350;p98"/>
          <p:cNvSpPr/>
          <p:nvPr/>
        </p:nvSpPr>
        <p:spPr>
          <a:xfrm>
            <a:off x="4908800" y="2178825"/>
            <a:ext cx="721500" cy="1076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TLB</a:t>
            </a:r>
            <a:endParaRPr/>
          </a:p>
        </p:txBody>
      </p:sp>
      <p:sp>
        <p:nvSpPr>
          <p:cNvPr id="1351" name="Google Shape;1351;p98"/>
          <p:cNvSpPr/>
          <p:nvPr/>
        </p:nvSpPr>
        <p:spPr>
          <a:xfrm>
            <a:off x="6154275" y="2178825"/>
            <a:ext cx="721500" cy="1076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MMU</a:t>
            </a:r>
            <a:endParaRPr/>
          </a:p>
        </p:txBody>
      </p:sp>
      <p:sp>
        <p:nvSpPr>
          <p:cNvPr id="1352" name="Google Shape;1352;p98"/>
          <p:cNvSpPr txBox="1"/>
          <p:nvPr/>
        </p:nvSpPr>
        <p:spPr>
          <a:xfrm>
            <a:off x="1417425" y="1252750"/>
            <a:ext cx="58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PC+4</a:t>
            </a:r>
            <a:endParaRPr sz="1200"/>
          </a:p>
        </p:txBody>
      </p:sp>
      <p:sp>
        <p:nvSpPr>
          <p:cNvPr id="1353" name="Google Shape;1353;p98"/>
          <p:cNvSpPr txBox="1"/>
          <p:nvPr/>
        </p:nvSpPr>
        <p:spPr>
          <a:xfrm>
            <a:off x="645925" y="3116625"/>
            <a:ext cx="13467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Branch Flush PC</a:t>
            </a:r>
            <a:endParaRPr sz="1200"/>
          </a:p>
        </p:txBody>
      </p:sp>
      <p:sp>
        <p:nvSpPr>
          <p:cNvPr id="1354" name="Google Shape;1354;p98"/>
          <p:cNvSpPr/>
          <p:nvPr/>
        </p:nvSpPr>
        <p:spPr>
          <a:xfrm rot="5400000">
            <a:off x="1616325" y="1698675"/>
            <a:ext cx="352800" cy="2511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1355" name="Google Shape;1355;p98"/>
          <p:cNvCxnSpPr/>
          <p:nvPr/>
        </p:nvCxnSpPr>
        <p:spPr>
          <a:xfrm rot="10800000">
            <a:off x="1942325" y="2865000"/>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356" name="Google Shape;1356;p98"/>
          <p:cNvCxnSpPr/>
          <p:nvPr/>
        </p:nvCxnSpPr>
        <p:spPr>
          <a:xfrm rot="10800000">
            <a:off x="1942325" y="1493400"/>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357" name="Google Shape;1357;p98"/>
          <p:cNvCxnSpPr/>
          <p:nvPr/>
        </p:nvCxnSpPr>
        <p:spPr>
          <a:xfrm rot="10800000">
            <a:off x="1942325" y="1798200"/>
            <a:ext cx="239100" cy="0"/>
          </a:xfrm>
          <a:prstGeom prst="straightConnector1">
            <a:avLst/>
          </a:prstGeom>
          <a:noFill/>
          <a:ln cap="flat" cmpd="sng" w="9525">
            <a:solidFill>
              <a:schemeClr val="dk2"/>
            </a:solidFill>
            <a:prstDash val="solid"/>
            <a:round/>
            <a:headEnd len="med" w="med" type="none"/>
            <a:tailEnd len="med" w="med" type="none"/>
          </a:ln>
        </p:spPr>
      </p:cxnSp>
      <p:sp>
        <p:nvSpPr>
          <p:cNvPr id="1358" name="Google Shape;1358;p98"/>
          <p:cNvSpPr txBox="1"/>
          <p:nvPr/>
        </p:nvSpPr>
        <p:spPr>
          <a:xfrm>
            <a:off x="76075" y="1516425"/>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Return Address PC</a:t>
            </a:r>
            <a:endParaRPr sz="1000"/>
          </a:p>
        </p:txBody>
      </p:sp>
      <p:sp>
        <p:nvSpPr>
          <p:cNvPr id="1359" name="Google Shape;1359;p98"/>
          <p:cNvSpPr txBox="1"/>
          <p:nvPr/>
        </p:nvSpPr>
        <p:spPr>
          <a:xfrm>
            <a:off x="0" y="1745025"/>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Branch Predictor PC</a:t>
            </a:r>
            <a:endParaRPr sz="1000"/>
          </a:p>
        </p:txBody>
      </p:sp>
      <p:cxnSp>
        <p:nvCxnSpPr>
          <p:cNvPr id="1360" name="Google Shape;1360;p98"/>
          <p:cNvCxnSpPr>
            <a:stCxn id="1354" idx="3"/>
          </p:cNvCxnSpPr>
          <p:nvPr/>
        </p:nvCxnSpPr>
        <p:spPr>
          <a:xfrm>
            <a:off x="1792725" y="1969805"/>
            <a:ext cx="0" cy="105600"/>
          </a:xfrm>
          <a:prstGeom prst="straightConnector1">
            <a:avLst/>
          </a:prstGeom>
          <a:noFill/>
          <a:ln cap="flat" cmpd="sng" w="9525">
            <a:solidFill>
              <a:schemeClr val="dk2"/>
            </a:solidFill>
            <a:prstDash val="solid"/>
            <a:round/>
            <a:headEnd len="med" w="med" type="none"/>
            <a:tailEnd len="med" w="med" type="none"/>
          </a:ln>
        </p:spPr>
      </p:cxnSp>
      <p:sp>
        <p:nvSpPr>
          <p:cNvPr id="1361" name="Google Shape;1361;p98"/>
          <p:cNvSpPr txBox="1"/>
          <p:nvPr/>
        </p:nvSpPr>
        <p:spPr>
          <a:xfrm>
            <a:off x="1369575" y="2098313"/>
            <a:ext cx="846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Predicted </a:t>
            </a:r>
            <a:endParaRPr sz="1200"/>
          </a:p>
          <a:p>
            <a:pPr indent="0" lvl="0" marL="0" rtl="0" algn="ctr">
              <a:spcBef>
                <a:spcPts val="0"/>
              </a:spcBef>
              <a:spcAft>
                <a:spcPts val="0"/>
              </a:spcAft>
              <a:buNone/>
            </a:pPr>
            <a:r>
              <a:rPr lang="en" sz="1200"/>
              <a:t>Return</a:t>
            </a:r>
            <a:endParaRPr sz="1000"/>
          </a:p>
        </p:txBody>
      </p:sp>
      <p:cxnSp>
        <p:nvCxnSpPr>
          <p:cNvPr id="1362" name="Google Shape;1362;p98"/>
          <p:cNvCxnSpPr/>
          <p:nvPr/>
        </p:nvCxnSpPr>
        <p:spPr>
          <a:xfrm rot="10800000">
            <a:off x="1535400" y="1722675"/>
            <a:ext cx="125700" cy="0"/>
          </a:xfrm>
          <a:prstGeom prst="straightConnector1">
            <a:avLst/>
          </a:prstGeom>
          <a:noFill/>
          <a:ln cap="flat" cmpd="sng" w="9525">
            <a:solidFill>
              <a:schemeClr val="dk2"/>
            </a:solidFill>
            <a:prstDash val="solid"/>
            <a:round/>
            <a:headEnd len="med" w="med" type="none"/>
            <a:tailEnd len="med" w="med" type="none"/>
          </a:ln>
        </p:spPr>
      </p:cxnSp>
      <p:cxnSp>
        <p:nvCxnSpPr>
          <p:cNvPr id="1363" name="Google Shape;1363;p98"/>
          <p:cNvCxnSpPr/>
          <p:nvPr/>
        </p:nvCxnSpPr>
        <p:spPr>
          <a:xfrm rot="10800000">
            <a:off x="1535400" y="1951275"/>
            <a:ext cx="125700" cy="0"/>
          </a:xfrm>
          <a:prstGeom prst="straightConnector1">
            <a:avLst/>
          </a:prstGeom>
          <a:noFill/>
          <a:ln cap="flat" cmpd="sng" w="9525">
            <a:solidFill>
              <a:schemeClr val="dk2"/>
            </a:solidFill>
            <a:prstDash val="solid"/>
            <a:round/>
            <a:headEnd len="med" w="med" type="none"/>
            <a:tailEnd len="med" w="med" type="none"/>
          </a:ln>
        </p:spPr>
      </p:cxnSp>
      <p:sp>
        <p:nvSpPr>
          <p:cNvPr id="1364" name="Google Shape;1364;p98"/>
          <p:cNvSpPr txBox="1"/>
          <p:nvPr/>
        </p:nvSpPr>
        <p:spPr>
          <a:xfrm>
            <a:off x="793900" y="2675350"/>
            <a:ext cx="12573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Early Flush PC</a:t>
            </a:r>
            <a:endParaRPr sz="1000"/>
          </a:p>
        </p:txBody>
      </p:sp>
      <p:cxnSp>
        <p:nvCxnSpPr>
          <p:cNvPr id="1365" name="Google Shape;1365;p98"/>
          <p:cNvCxnSpPr/>
          <p:nvPr/>
        </p:nvCxnSpPr>
        <p:spPr>
          <a:xfrm rot="10800000">
            <a:off x="1942325" y="3322200"/>
            <a:ext cx="239100" cy="0"/>
          </a:xfrm>
          <a:prstGeom prst="straightConnector1">
            <a:avLst/>
          </a:prstGeom>
          <a:noFill/>
          <a:ln cap="flat" cmpd="sng" w="9525">
            <a:solidFill>
              <a:schemeClr val="dk2"/>
            </a:solidFill>
            <a:prstDash val="solid"/>
            <a:round/>
            <a:headEnd len="med" w="med" type="none"/>
            <a:tailEnd len="med" w="med" type="none"/>
          </a:ln>
        </p:spPr>
      </p:cxnSp>
      <p:sp>
        <p:nvSpPr>
          <p:cNvPr id="1366" name="Google Shape;1366;p98"/>
          <p:cNvSpPr txBox="1"/>
          <p:nvPr/>
        </p:nvSpPr>
        <p:spPr>
          <a:xfrm>
            <a:off x="600950" y="3644600"/>
            <a:ext cx="14229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Global Control PC</a:t>
            </a:r>
            <a:endParaRPr sz="1200"/>
          </a:p>
        </p:txBody>
      </p:sp>
      <p:cxnSp>
        <p:nvCxnSpPr>
          <p:cNvPr id="1367" name="Google Shape;1367;p98"/>
          <p:cNvCxnSpPr/>
          <p:nvPr/>
        </p:nvCxnSpPr>
        <p:spPr>
          <a:xfrm rot="10800000">
            <a:off x="1942325" y="3855600"/>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368" name="Google Shape;1368;p98"/>
          <p:cNvCxnSpPr>
            <a:stCxn id="1369" idx="3"/>
          </p:cNvCxnSpPr>
          <p:nvPr/>
        </p:nvCxnSpPr>
        <p:spPr>
          <a:xfrm>
            <a:off x="2513425" y="4129999"/>
            <a:ext cx="9000" cy="224100"/>
          </a:xfrm>
          <a:prstGeom prst="straightConnector1">
            <a:avLst/>
          </a:prstGeom>
          <a:noFill/>
          <a:ln cap="flat" cmpd="sng" w="9525">
            <a:solidFill>
              <a:schemeClr val="dk2"/>
            </a:solidFill>
            <a:prstDash val="solid"/>
            <a:round/>
            <a:headEnd len="med" w="med" type="none"/>
            <a:tailEnd len="med" w="med" type="none"/>
          </a:ln>
        </p:spPr>
      </p:cxnSp>
      <p:cxnSp>
        <p:nvCxnSpPr>
          <p:cNvPr id="1370" name="Google Shape;1370;p98"/>
          <p:cNvCxnSpPr/>
          <p:nvPr/>
        </p:nvCxnSpPr>
        <p:spPr>
          <a:xfrm rot="10800000">
            <a:off x="2780525" y="2712600"/>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371" name="Google Shape;1371;p98"/>
          <p:cNvCxnSpPr/>
          <p:nvPr/>
        </p:nvCxnSpPr>
        <p:spPr>
          <a:xfrm rot="10800000">
            <a:off x="3466325" y="2712600"/>
            <a:ext cx="239100" cy="0"/>
          </a:xfrm>
          <a:prstGeom prst="straightConnector1">
            <a:avLst/>
          </a:prstGeom>
          <a:noFill/>
          <a:ln cap="flat" cmpd="sng" w="9525">
            <a:solidFill>
              <a:schemeClr val="dk2"/>
            </a:solidFill>
            <a:prstDash val="solid"/>
            <a:round/>
            <a:headEnd len="med" w="med" type="none"/>
            <a:tailEnd len="med" w="med" type="none"/>
          </a:ln>
        </p:spPr>
      </p:cxnSp>
      <p:sp>
        <p:nvSpPr>
          <p:cNvPr id="1369" name="Google Shape;1369;p98"/>
          <p:cNvSpPr/>
          <p:nvPr/>
        </p:nvSpPr>
        <p:spPr>
          <a:xfrm rot="5400000">
            <a:off x="1139275" y="2507650"/>
            <a:ext cx="2748300" cy="6579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72" name="Google Shape;1372;p98"/>
          <p:cNvSpPr/>
          <p:nvPr/>
        </p:nvSpPr>
        <p:spPr>
          <a:xfrm>
            <a:off x="2981750" y="2169675"/>
            <a:ext cx="520500" cy="1094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73" name="Google Shape;1373;p98"/>
          <p:cNvSpPr txBox="1"/>
          <p:nvPr/>
        </p:nvSpPr>
        <p:spPr>
          <a:xfrm flipH="1" rot="5400000">
            <a:off x="2829075" y="2532150"/>
            <a:ext cx="770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Register</a:t>
            </a:r>
            <a:endParaRPr sz="1200"/>
          </a:p>
        </p:txBody>
      </p:sp>
      <p:sp>
        <p:nvSpPr>
          <p:cNvPr id="1374" name="Google Shape;1374;p98"/>
          <p:cNvSpPr txBox="1"/>
          <p:nvPr/>
        </p:nvSpPr>
        <p:spPr>
          <a:xfrm flipH="1" rot="5400000">
            <a:off x="2264175" y="2487425"/>
            <a:ext cx="528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MUX</a:t>
            </a:r>
            <a:endParaRPr sz="1200"/>
          </a:p>
        </p:txBody>
      </p:sp>
      <p:sp>
        <p:nvSpPr>
          <p:cNvPr id="1375" name="Google Shape;1375;p98"/>
          <p:cNvSpPr txBox="1"/>
          <p:nvPr/>
        </p:nvSpPr>
        <p:spPr>
          <a:xfrm>
            <a:off x="3726913" y="2435550"/>
            <a:ext cx="6579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Virtual PC</a:t>
            </a:r>
            <a:endParaRPr sz="1200"/>
          </a:p>
        </p:txBody>
      </p:sp>
      <p:cxnSp>
        <p:nvCxnSpPr>
          <p:cNvPr id="1376" name="Google Shape;1376;p98"/>
          <p:cNvCxnSpPr>
            <a:stCxn id="1375" idx="3"/>
            <a:endCxn id="1350" idx="1"/>
          </p:cNvCxnSpPr>
          <p:nvPr/>
        </p:nvCxnSpPr>
        <p:spPr>
          <a:xfrm>
            <a:off x="4384813" y="2712600"/>
            <a:ext cx="524100" cy="4200"/>
          </a:xfrm>
          <a:prstGeom prst="straightConnector1">
            <a:avLst/>
          </a:prstGeom>
          <a:noFill/>
          <a:ln cap="flat" cmpd="sng" w="9525">
            <a:solidFill>
              <a:schemeClr val="dk2"/>
            </a:solidFill>
            <a:prstDash val="solid"/>
            <a:round/>
            <a:headEnd len="med" w="med" type="none"/>
            <a:tailEnd len="med" w="med" type="triangle"/>
          </a:ln>
        </p:spPr>
      </p:cxnSp>
      <p:cxnSp>
        <p:nvCxnSpPr>
          <p:cNvPr id="1377" name="Google Shape;1377;p98"/>
          <p:cNvCxnSpPr>
            <a:stCxn id="1350" idx="3"/>
            <a:endCxn id="1351" idx="1"/>
          </p:cNvCxnSpPr>
          <p:nvPr/>
        </p:nvCxnSpPr>
        <p:spPr>
          <a:xfrm>
            <a:off x="5630300" y="2716875"/>
            <a:ext cx="524100" cy="0"/>
          </a:xfrm>
          <a:prstGeom prst="straightConnector1">
            <a:avLst/>
          </a:prstGeom>
          <a:noFill/>
          <a:ln cap="flat" cmpd="sng" w="9525">
            <a:solidFill>
              <a:schemeClr val="dk2"/>
            </a:solidFill>
            <a:prstDash val="solid"/>
            <a:round/>
            <a:headEnd len="med" w="med" type="none"/>
            <a:tailEnd len="med" w="med" type="triangle"/>
          </a:ln>
        </p:spPr>
      </p:cxnSp>
      <p:sp>
        <p:nvSpPr>
          <p:cNvPr id="1378" name="Google Shape;1378;p98"/>
          <p:cNvSpPr txBox="1"/>
          <p:nvPr/>
        </p:nvSpPr>
        <p:spPr>
          <a:xfrm>
            <a:off x="4884652" y="3552200"/>
            <a:ext cx="7698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Physical PC</a:t>
            </a:r>
            <a:endParaRPr sz="1200"/>
          </a:p>
        </p:txBody>
      </p:sp>
      <p:cxnSp>
        <p:nvCxnSpPr>
          <p:cNvPr id="1379" name="Google Shape;1379;p98"/>
          <p:cNvCxnSpPr>
            <a:stCxn id="1350" idx="2"/>
            <a:endCxn id="1378" idx="0"/>
          </p:cNvCxnSpPr>
          <p:nvPr/>
        </p:nvCxnSpPr>
        <p:spPr>
          <a:xfrm>
            <a:off x="5269550" y="3254925"/>
            <a:ext cx="0" cy="297300"/>
          </a:xfrm>
          <a:prstGeom prst="straightConnector1">
            <a:avLst/>
          </a:prstGeom>
          <a:noFill/>
          <a:ln cap="flat" cmpd="sng" w="9525">
            <a:solidFill>
              <a:schemeClr val="dk2"/>
            </a:solidFill>
            <a:prstDash val="solid"/>
            <a:round/>
            <a:headEnd len="med" w="med" type="none"/>
            <a:tailEnd len="med" w="med" type="triangle"/>
          </a:ln>
        </p:spPr>
      </p:cxnSp>
      <p:sp>
        <p:nvSpPr>
          <p:cNvPr id="1380" name="Google Shape;1380;p98"/>
          <p:cNvSpPr txBox="1"/>
          <p:nvPr/>
        </p:nvSpPr>
        <p:spPr>
          <a:xfrm rot="3424980">
            <a:off x="4137561" y="3133783"/>
            <a:ext cx="721536" cy="461665"/>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0-1+</a:t>
            </a:r>
            <a:endParaRPr sz="1800"/>
          </a:p>
        </p:txBody>
      </p:sp>
      <p:cxnSp>
        <p:nvCxnSpPr>
          <p:cNvPr id="1381" name="Google Shape;1381;p98"/>
          <p:cNvCxnSpPr/>
          <p:nvPr/>
        </p:nvCxnSpPr>
        <p:spPr>
          <a:xfrm flipH="1">
            <a:off x="5616250" y="2927525"/>
            <a:ext cx="534900" cy="6300"/>
          </a:xfrm>
          <a:prstGeom prst="straightConnector1">
            <a:avLst/>
          </a:prstGeom>
          <a:noFill/>
          <a:ln cap="flat" cmpd="sng" w="9525">
            <a:solidFill>
              <a:schemeClr val="dk2"/>
            </a:solidFill>
            <a:prstDash val="solid"/>
            <a:round/>
            <a:headEnd len="med" w="med" type="none"/>
            <a:tailEnd len="med" w="med" type="triangle"/>
          </a:ln>
        </p:spPr>
      </p:cxnSp>
      <p:sp>
        <p:nvSpPr>
          <p:cNvPr id="1382" name="Google Shape;1382;p98"/>
          <p:cNvSpPr/>
          <p:nvPr/>
        </p:nvSpPr>
        <p:spPr>
          <a:xfrm>
            <a:off x="6878900" y="2520075"/>
            <a:ext cx="1088400" cy="393600"/>
          </a:xfrm>
          <a:prstGeom prst="lef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Mem Request</a:t>
            </a:r>
            <a:endParaRPr/>
          </a:p>
        </p:txBody>
      </p:sp>
      <p:pic>
        <p:nvPicPr>
          <p:cNvPr id="1383" name="Google Shape;1383;p98"/>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7" name="Shape 1387"/>
        <p:cNvGrpSpPr/>
        <p:nvPr/>
      </p:nvGrpSpPr>
      <p:grpSpPr>
        <a:xfrm>
          <a:off x="0" y="0"/>
          <a:ext cx="0" cy="0"/>
          <a:chOff x="0" y="0"/>
          <a:chExt cx="0" cy="0"/>
        </a:xfrm>
      </p:grpSpPr>
      <p:sp>
        <p:nvSpPr>
          <p:cNvPr id="1388" name="Google Shape;1388;p99"/>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389" name="Google Shape;1389;p99"/>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TLB</a:t>
            </a:r>
            <a:endParaRPr sz="2200">
              <a:solidFill>
                <a:schemeClr val="lt1"/>
              </a:solidFill>
            </a:endParaRPr>
          </a:p>
        </p:txBody>
      </p:sp>
      <p:sp>
        <p:nvSpPr>
          <p:cNvPr id="1390" name="Google Shape;1390;p99"/>
          <p:cNvSpPr/>
          <p:nvPr/>
        </p:nvSpPr>
        <p:spPr>
          <a:xfrm rot="5400000">
            <a:off x="6262950" y="2407125"/>
            <a:ext cx="1776000" cy="6579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91" name="Google Shape;1391;p99"/>
          <p:cNvSpPr txBox="1"/>
          <p:nvPr/>
        </p:nvSpPr>
        <p:spPr>
          <a:xfrm flipH="1" rot="5400000">
            <a:off x="6886650" y="2551425"/>
            <a:ext cx="528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MUX</a:t>
            </a:r>
            <a:endParaRPr sz="1200"/>
          </a:p>
        </p:txBody>
      </p:sp>
      <p:cxnSp>
        <p:nvCxnSpPr>
          <p:cNvPr id="1392" name="Google Shape;1392;p99"/>
          <p:cNvCxnSpPr/>
          <p:nvPr/>
        </p:nvCxnSpPr>
        <p:spPr>
          <a:xfrm rot="10800000">
            <a:off x="6362575" y="2187425"/>
            <a:ext cx="466500" cy="0"/>
          </a:xfrm>
          <a:prstGeom prst="straightConnector1">
            <a:avLst/>
          </a:prstGeom>
          <a:noFill/>
          <a:ln cap="flat" cmpd="sng" w="9525">
            <a:solidFill>
              <a:schemeClr val="dk2"/>
            </a:solidFill>
            <a:prstDash val="solid"/>
            <a:round/>
            <a:headEnd len="med" w="med" type="none"/>
            <a:tailEnd len="med" w="med" type="none"/>
          </a:ln>
        </p:spPr>
      </p:cxnSp>
      <p:cxnSp>
        <p:nvCxnSpPr>
          <p:cNvPr id="1393" name="Google Shape;1393;p99"/>
          <p:cNvCxnSpPr/>
          <p:nvPr/>
        </p:nvCxnSpPr>
        <p:spPr>
          <a:xfrm rot="10800000">
            <a:off x="6362575" y="2736075"/>
            <a:ext cx="466500" cy="0"/>
          </a:xfrm>
          <a:prstGeom prst="straightConnector1">
            <a:avLst/>
          </a:prstGeom>
          <a:noFill/>
          <a:ln cap="flat" cmpd="sng" w="9525">
            <a:solidFill>
              <a:schemeClr val="dk2"/>
            </a:solidFill>
            <a:prstDash val="solid"/>
            <a:round/>
            <a:headEnd len="med" w="med" type="none"/>
            <a:tailEnd len="med" w="med" type="none"/>
          </a:ln>
        </p:spPr>
      </p:cxnSp>
      <p:cxnSp>
        <p:nvCxnSpPr>
          <p:cNvPr id="1394" name="Google Shape;1394;p99"/>
          <p:cNvCxnSpPr/>
          <p:nvPr/>
        </p:nvCxnSpPr>
        <p:spPr>
          <a:xfrm rot="10800000">
            <a:off x="6362575" y="3263425"/>
            <a:ext cx="466500" cy="0"/>
          </a:xfrm>
          <a:prstGeom prst="straightConnector1">
            <a:avLst/>
          </a:prstGeom>
          <a:noFill/>
          <a:ln cap="flat" cmpd="sng" w="9525">
            <a:solidFill>
              <a:schemeClr val="dk2"/>
            </a:solidFill>
            <a:prstDash val="solid"/>
            <a:round/>
            <a:headEnd len="med" w="med" type="none"/>
            <a:tailEnd len="med" w="med" type="none"/>
          </a:ln>
        </p:spPr>
      </p:cxnSp>
      <p:cxnSp>
        <p:nvCxnSpPr>
          <p:cNvPr id="1395" name="Google Shape;1395;p99"/>
          <p:cNvCxnSpPr/>
          <p:nvPr/>
        </p:nvCxnSpPr>
        <p:spPr>
          <a:xfrm rot="10800000">
            <a:off x="7479900" y="2736075"/>
            <a:ext cx="466500" cy="0"/>
          </a:xfrm>
          <a:prstGeom prst="straightConnector1">
            <a:avLst/>
          </a:prstGeom>
          <a:noFill/>
          <a:ln cap="flat" cmpd="sng" w="9525">
            <a:solidFill>
              <a:schemeClr val="dk2"/>
            </a:solidFill>
            <a:prstDash val="solid"/>
            <a:round/>
            <a:headEnd len="med" w="med" type="none"/>
            <a:tailEnd len="med" w="med" type="none"/>
          </a:ln>
        </p:spPr>
      </p:cxnSp>
      <p:sp>
        <p:nvSpPr>
          <p:cNvPr id="1396" name="Google Shape;1396;p99"/>
          <p:cNvSpPr txBox="1"/>
          <p:nvPr/>
        </p:nvSpPr>
        <p:spPr>
          <a:xfrm>
            <a:off x="8016075" y="2459025"/>
            <a:ext cx="8157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Physical Address</a:t>
            </a:r>
            <a:endParaRPr sz="1200"/>
          </a:p>
        </p:txBody>
      </p:sp>
      <p:sp>
        <p:nvSpPr>
          <p:cNvPr id="1397" name="Google Shape;1397;p99"/>
          <p:cNvSpPr txBox="1"/>
          <p:nvPr/>
        </p:nvSpPr>
        <p:spPr>
          <a:xfrm>
            <a:off x="4922225" y="1910375"/>
            <a:ext cx="13635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t>Virtual </a:t>
            </a:r>
            <a:endParaRPr b="1" sz="1200"/>
          </a:p>
          <a:p>
            <a:pPr indent="0" lvl="0" marL="0" rtl="0" algn="ctr">
              <a:spcBef>
                <a:spcPts val="0"/>
              </a:spcBef>
              <a:spcAft>
                <a:spcPts val="0"/>
              </a:spcAft>
              <a:buNone/>
            </a:pPr>
            <a:r>
              <a:rPr b="1" lang="en" sz="1200"/>
              <a:t>Address</a:t>
            </a:r>
            <a:endParaRPr b="1" sz="1200"/>
          </a:p>
        </p:txBody>
      </p:sp>
      <p:sp>
        <p:nvSpPr>
          <p:cNvPr id="1398" name="Google Shape;1398;p99"/>
          <p:cNvSpPr txBox="1"/>
          <p:nvPr/>
        </p:nvSpPr>
        <p:spPr>
          <a:xfrm>
            <a:off x="171875" y="1340500"/>
            <a:ext cx="4353000" cy="1589400"/>
          </a:xfrm>
          <a:prstGeom prst="rect">
            <a:avLst/>
          </a:prstGeom>
          <a:noFill/>
          <a:ln>
            <a:noFill/>
          </a:ln>
        </p:spPr>
        <p:txBody>
          <a:bodyPr anchorCtr="0" anchor="t" bIns="91425" lIns="91425" spcFirstLastPara="1" rIns="91425" wrap="square" tIns="91425">
            <a:noAutofit/>
          </a:bodyPr>
          <a:lstStyle/>
          <a:p>
            <a:pPr indent="-400050" lvl="0" marL="457200" rtl="0" algn="l">
              <a:spcBef>
                <a:spcPts val="0"/>
              </a:spcBef>
              <a:spcAft>
                <a:spcPts val="0"/>
              </a:spcAft>
              <a:buSzPts val="2700"/>
              <a:buChar char="➢"/>
            </a:pPr>
            <a:r>
              <a:rPr lang="en" sz="2000">
                <a:solidFill>
                  <a:schemeClr val="dk1"/>
                </a:solidFill>
              </a:rPr>
              <a:t>When </a:t>
            </a:r>
            <a:r>
              <a:rPr b="1" lang="en" sz="2000">
                <a:solidFill>
                  <a:schemeClr val="dk1"/>
                </a:solidFill>
              </a:rPr>
              <a:t>translation is off</a:t>
            </a:r>
            <a:r>
              <a:rPr lang="en" sz="2000">
                <a:solidFill>
                  <a:schemeClr val="dk1"/>
                </a:solidFill>
              </a:rPr>
              <a:t>, address resolution happens instantly.</a:t>
            </a:r>
            <a:br>
              <a:rPr lang="en" sz="2000">
                <a:solidFill>
                  <a:schemeClr val="dk1"/>
                </a:solidFill>
              </a:rPr>
            </a:br>
            <a:endParaRPr sz="2000">
              <a:solidFill>
                <a:schemeClr val="dk1"/>
              </a:solidFill>
            </a:endParaRPr>
          </a:p>
          <a:p>
            <a:pPr indent="-400050" lvl="0" marL="457200" rtl="0" algn="l">
              <a:spcBef>
                <a:spcPts val="0"/>
              </a:spcBef>
              <a:spcAft>
                <a:spcPts val="0"/>
              </a:spcAft>
              <a:buSzPts val="2700"/>
              <a:buChar char="➢"/>
            </a:pPr>
            <a:r>
              <a:rPr b="1" lang="en" sz="2000">
                <a:solidFill>
                  <a:schemeClr val="dk1"/>
                </a:solidFill>
              </a:rPr>
              <a:t>Latency: 0 cycles</a:t>
            </a:r>
            <a:r>
              <a:rPr lang="en" sz="2000">
                <a:solidFill>
                  <a:schemeClr val="dk1"/>
                </a:solidFill>
              </a:rPr>
              <a:t> – No translation overhead.</a:t>
            </a:r>
            <a:endParaRPr sz="2700"/>
          </a:p>
        </p:txBody>
      </p:sp>
      <p:pic>
        <p:nvPicPr>
          <p:cNvPr id="1399" name="Google Shape;1399;p99"/>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3" name="Shape 1403"/>
        <p:cNvGrpSpPr/>
        <p:nvPr/>
      </p:nvGrpSpPr>
      <p:grpSpPr>
        <a:xfrm>
          <a:off x="0" y="0"/>
          <a:ext cx="0" cy="0"/>
          <a:chOff x="0" y="0"/>
          <a:chExt cx="0" cy="0"/>
        </a:xfrm>
      </p:grpSpPr>
      <p:sp>
        <p:nvSpPr>
          <p:cNvPr id="1404" name="Google Shape;1404;p100"/>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405" name="Google Shape;1405;p100"/>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TLB</a:t>
            </a:r>
            <a:endParaRPr sz="2200">
              <a:solidFill>
                <a:schemeClr val="lt1"/>
              </a:solidFill>
            </a:endParaRPr>
          </a:p>
        </p:txBody>
      </p:sp>
      <p:sp>
        <p:nvSpPr>
          <p:cNvPr id="1406" name="Google Shape;1406;p100"/>
          <p:cNvSpPr/>
          <p:nvPr/>
        </p:nvSpPr>
        <p:spPr>
          <a:xfrm rot="5400000">
            <a:off x="6387350" y="1480425"/>
            <a:ext cx="1776000" cy="6579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07" name="Google Shape;1407;p100"/>
          <p:cNvSpPr txBox="1"/>
          <p:nvPr/>
        </p:nvSpPr>
        <p:spPr>
          <a:xfrm flipH="1" rot="5400000">
            <a:off x="7011050" y="1624725"/>
            <a:ext cx="528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MUX</a:t>
            </a:r>
            <a:endParaRPr sz="1200"/>
          </a:p>
        </p:txBody>
      </p:sp>
      <p:cxnSp>
        <p:nvCxnSpPr>
          <p:cNvPr id="1408" name="Google Shape;1408;p100"/>
          <p:cNvCxnSpPr/>
          <p:nvPr/>
        </p:nvCxnSpPr>
        <p:spPr>
          <a:xfrm rot="10800000">
            <a:off x="6486975" y="1260725"/>
            <a:ext cx="466500" cy="0"/>
          </a:xfrm>
          <a:prstGeom prst="straightConnector1">
            <a:avLst/>
          </a:prstGeom>
          <a:noFill/>
          <a:ln cap="flat" cmpd="sng" w="9525">
            <a:solidFill>
              <a:schemeClr val="dk2"/>
            </a:solidFill>
            <a:prstDash val="solid"/>
            <a:round/>
            <a:headEnd len="med" w="med" type="none"/>
            <a:tailEnd len="med" w="med" type="none"/>
          </a:ln>
        </p:spPr>
      </p:cxnSp>
      <p:cxnSp>
        <p:nvCxnSpPr>
          <p:cNvPr id="1409" name="Google Shape;1409;p100"/>
          <p:cNvCxnSpPr/>
          <p:nvPr/>
        </p:nvCxnSpPr>
        <p:spPr>
          <a:xfrm rot="10800000">
            <a:off x="6486975" y="1809375"/>
            <a:ext cx="466500" cy="0"/>
          </a:xfrm>
          <a:prstGeom prst="straightConnector1">
            <a:avLst/>
          </a:prstGeom>
          <a:noFill/>
          <a:ln cap="flat" cmpd="sng" w="9525">
            <a:solidFill>
              <a:schemeClr val="dk2"/>
            </a:solidFill>
            <a:prstDash val="solid"/>
            <a:round/>
            <a:headEnd len="med" w="med" type="none"/>
            <a:tailEnd len="med" w="med" type="none"/>
          </a:ln>
        </p:spPr>
      </p:cxnSp>
      <p:cxnSp>
        <p:nvCxnSpPr>
          <p:cNvPr id="1410" name="Google Shape;1410;p100"/>
          <p:cNvCxnSpPr/>
          <p:nvPr/>
        </p:nvCxnSpPr>
        <p:spPr>
          <a:xfrm rot="10800000">
            <a:off x="6486975" y="2336725"/>
            <a:ext cx="466500" cy="0"/>
          </a:xfrm>
          <a:prstGeom prst="straightConnector1">
            <a:avLst/>
          </a:prstGeom>
          <a:noFill/>
          <a:ln cap="flat" cmpd="sng" w="9525">
            <a:solidFill>
              <a:schemeClr val="dk2"/>
            </a:solidFill>
            <a:prstDash val="solid"/>
            <a:round/>
            <a:headEnd len="med" w="med" type="none"/>
            <a:tailEnd len="med" w="med" type="none"/>
          </a:ln>
        </p:spPr>
      </p:cxnSp>
      <p:cxnSp>
        <p:nvCxnSpPr>
          <p:cNvPr id="1411" name="Google Shape;1411;p100"/>
          <p:cNvCxnSpPr/>
          <p:nvPr/>
        </p:nvCxnSpPr>
        <p:spPr>
          <a:xfrm rot="10800000">
            <a:off x="7604300" y="1809375"/>
            <a:ext cx="466500" cy="0"/>
          </a:xfrm>
          <a:prstGeom prst="straightConnector1">
            <a:avLst/>
          </a:prstGeom>
          <a:noFill/>
          <a:ln cap="flat" cmpd="sng" w="9525">
            <a:solidFill>
              <a:schemeClr val="dk2"/>
            </a:solidFill>
            <a:prstDash val="solid"/>
            <a:round/>
            <a:headEnd len="med" w="med" type="none"/>
            <a:tailEnd len="med" w="med" type="none"/>
          </a:ln>
        </p:spPr>
      </p:cxnSp>
      <p:sp>
        <p:nvSpPr>
          <p:cNvPr id="1412" name="Google Shape;1412;p100"/>
          <p:cNvSpPr txBox="1"/>
          <p:nvPr/>
        </p:nvSpPr>
        <p:spPr>
          <a:xfrm>
            <a:off x="8140475" y="1532325"/>
            <a:ext cx="8157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Physical Address</a:t>
            </a:r>
            <a:endParaRPr sz="1200"/>
          </a:p>
        </p:txBody>
      </p:sp>
      <p:sp>
        <p:nvSpPr>
          <p:cNvPr id="1413" name="Google Shape;1413;p100"/>
          <p:cNvSpPr txBox="1"/>
          <p:nvPr/>
        </p:nvSpPr>
        <p:spPr>
          <a:xfrm>
            <a:off x="58500" y="747325"/>
            <a:ext cx="3447900" cy="1589400"/>
          </a:xfrm>
          <a:prstGeom prst="rect">
            <a:avLst/>
          </a:prstGeom>
          <a:noFill/>
          <a:ln>
            <a:noFill/>
          </a:ln>
        </p:spPr>
        <p:txBody>
          <a:bodyPr anchorCtr="0" anchor="t" bIns="91425" lIns="91425" spcFirstLastPara="1" rIns="91425" wrap="square" tIns="91425">
            <a:noAutofit/>
          </a:bodyPr>
          <a:lstStyle/>
          <a:p>
            <a:pPr indent="-400050" lvl="0" marL="457200" rtl="0" algn="l">
              <a:spcBef>
                <a:spcPts val="0"/>
              </a:spcBef>
              <a:spcAft>
                <a:spcPts val="0"/>
              </a:spcAft>
              <a:buSzPts val="2700"/>
              <a:buChar char="➢"/>
            </a:pPr>
            <a:r>
              <a:rPr b="1" lang="en" sz="2000">
                <a:solidFill>
                  <a:schemeClr val="dk1"/>
                </a:solidFill>
              </a:rPr>
              <a:t>TLB Hit:</a:t>
            </a:r>
            <a:r>
              <a:rPr lang="en" sz="2000">
                <a:solidFill>
                  <a:schemeClr val="dk1"/>
                </a:solidFill>
              </a:rPr>
              <a:t> Takes </a:t>
            </a:r>
            <a:r>
              <a:rPr b="1" lang="en" sz="2000">
                <a:solidFill>
                  <a:schemeClr val="dk1"/>
                </a:solidFill>
              </a:rPr>
              <a:t>1 cycle</a:t>
            </a:r>
            <a:r>
              <a:rPr lang="en" sz="2000">
                <a:solidFill>
                  <a:schemeClr val="dk1"/>
                </a:solidFill>
              </a:rPr>
              <a:t> if the data is in the </a:t>
            </a:r>
            <a:r>
              <a:rPr b="1" lang="en" sz="2000">
                <a:solidFill>
                  <a:schemeClr val="dk1"/>
                </a:solidFill>
              </a:rPr>
              <a:t>Translation Lookaside Buffer (TLB)</a:t>
            </a:r>
            <a:r>
              <a:rPr lang="en" sz="2000">
                <a:solidFill>
                  <a:schemeClr val="dk1"/>
                </a:solidFill>
              </a:rPr>
              <a:t>.</a:t>
            </a:r>
            <a:br>
              <a:rPr lang="en" sz="2000">
                <a:solidFill>
                  <a:schemeClr val="dk1"/>
                </a:solidFill>
              </a:rPr>
            </a:br>
            <a:endParaRPr sz="2000">
              <a:solidFill>
                <a:schemeClr val="dk1"/>
              </a:solidFill>
            </a:endParaRPr>
          </a:p>
          <a:p>
            <a:pPr indent="-400050" lvl="0" marL="457200" rtl="0" algn="l">
              <a:spcBef>
                <a:spcPts val="0"/>
              </a:spcBef>
              <a:spcAft>
                <a:spcPts val="0"/>
              </a:spcAft>
              <a:buSzPts val="2700"/>
              <a:buChar char="➢"/>
            </a:pPr>
            <a:r>
              <a:rPr b="1" lang="en" sz="2000">
                <a:solidFill>
                  <a:schemeClr val="dk1"/>
                </a:solidFill>
              </a:rPr>
              <a:t>TLB Miss:</a:t>
            </a:r>
            <a:r>
              <a:rPr lang="en" sz="2000">
                <a:solidFill>
                  <a:schemeClr val="dk1"/>
                </a:solidFill>
              </a:rPr>
              <a:t> The </a:t>
            </a:r>
            <a:r>
              <a:rPr b="1" lang="en" sz="2000">
                <a:solidFill>
                  <a:schemeClr val="dk1"/>
                </a:solidFill>
              </a:rPr>
              <a:t>MMU</a:t>
            </a:r>
            <a:r>
              <a:rPr lang="en" sz="2000">
                <a:solidFill>
                  <a:schemeClr val="dk1"/>
                </a:solidFill>
              </a:rPr>
              <a:t> requests memory to retrieve the </a:t>
            </a:r>
            <a:r>
              <a:rPr b="1" lang="en" sz="2000">
                <a:solidFill>
                  <a:schemeClr val="dk1"/>
                </a:solidFill>
              </a:rPr>
              <a:t>page information</a:t>
            </a:r>
            <a:r>
              <a:rPr lang="en" sz="2000">
                <a:solidFill>
                  <a:schemeClr val="dk1"/>
                </a:solidFill>
              </a:rPr>
              <a:t>, adding latency.</a:t>
            </a:r>
            <a:endParaRPr sz="2700"/>
          </a:p>
        </p:txBody>
      </p:sp>
      <p:sp>
        <p:nvSpPr>
          <p:cNvPr id="1414" name="Google Shape;1414;p100"/>
          <p:cNvSpPr/>
          <p:nvPr/>
        </p:nvSpPr>
        <p:spPr>
          <a:xfrm>
            <a:off x="2949575" y="3821238"/>
            <a:ext cx="1169400" cy="995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15" name="Google Shape;1415;p100"/>
          <p:cNvSpPr/>
          <p:nvPr/>
        </p:nvSpPr>
        <p:spPr>
          <a:xfrm>
            <a:off x="3101975" y="3973638"/>
            <a:ext cx="1169400" cy="995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16" name="Google Shape;1416;p100"/>
          <p:cNvSpPr txBox="1"/>
          <p:nvPr/>
        </p:nvSpPr>
        <p:spPr>
          <a:xfrm rot="3019898">
            <a:off x="3594309" y="3686861"/>
            <a:ext cx="609547" cy="369439"/>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ways</a:t>
            </a:r>
            <a:endParaRPr sz="1200"/>
          </a:p>
        </p:txBody>
      </p:sp>
      <p:cxnSp>
        <p:nvCxnSpPr>
          <p:cNvPr id="1417" name="Google Shape;1417;p100"/>
          <p:cNvCxnSpPr/>
          <p:nvPr/>
        </p:nvCxnSpPr>
        <p:spPr>
          <a:xfrm>
            <a:off x="2267800" y="4141088"/>
            <a:ext cx="827100" cy="0"/>
          </a:xfrm>
          <a:prstGeom prst="straightConnector1">
            <a:avLst/>
          </a:prstGeom>
          <a:noFill/>
          <a:ln cap="flat" cmpd="sng" w="9525">
            <a:solidFill>
              <a:schemeClr val="dk2"/>
            </a:solidFill>
            <a:prstDash val="solid"/>
            <a:round/>
            <a:headEnd len="med" w="med" type="none"/>
            <a:tailEnd len="med" w="med" type="triangle"/>
          </a:ln>
        </p:spPr>
      </p:cxnSp>
      <p:sp>
        <p:nvSpPr>
          <p:cNvPr id="1418" name="Google Shape;1418;p100"/>
          <p:cNvSpPr txBox="1"/>
          <p:nvPr/>
        </p:nvSpPr>
        <p:spPr>
          <a:xfrm>
            <a:off x="5119325" y="3864038"/>
            <a:ext cx="15768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Virtual Address bit 12 to depth</a:t>
            </a:r>
            <a:endParaRPr sz="1200"/>
          </a:p>
        </p:txBody>
      </p:sp>
      <p:cxnSp>
        <p:nvCxnSpPr>
          <p:cNvPr id="1419" name="Google Shape;1419;p100"/>
          <p:cNvCxnSpPr/>
          <p:nvPr/>
        </p:nvCxnSpPr>
        <p:spPr>
          <a:xfrm rot="10800000">
            <a:off x="4271375" y="4139288"/>
            <a:ext cx="768900" cy="3600"/>
          </a:xfrm>
          <a:prstGeom prst="straightConnector1">
            <a:avLst/>
          </a:prstGeom>
          <a:noFill/>
          <a:ln cap="flat" cmpd="sng" w="9525">
            <a:solidFill>
              <a:schemeClr val="dk2"/>
            </a:solidFill>
            <a:prstDash val="solid"/>
            <a:round/>
            <a:headEnd len="med" w="med" type="none"/>
            <a:tailEnd len="med" w="med" type="triangle"/>
          </a:ln>
        </p:spPr>
      </p:cxnSp>
      <p:sp>
        <p:nvSpPr>
          <p:cNvPr id="1420" name="Google Shape;1420;p100"/>
          <p:cNvSpPr/>
          <p:nvPr/>
        </p:nvSpPr>
        <p:spPr>
          <a:xfrm>
            <a:off x="4271375" y="4476938"/>
            <a:ext cx="827100" cy="3693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Data</a:t>
            </a:r>
            <a:endParaRPr/>
          </a:p>
        </p:txBody>
      </p:sp>
      <p:sp>
        <p:nvSpPr>
          <p:cNvPr id="1421" name="Google Shape;1421;p100"/>
          <p:cNvSpPr txBox="1"/>
          <p:nvPr/>
        </p:nvSpPr>
        <p:spPr>
          <a:xfrm>
            <a:off x="4310900" y="3821238"/>
            <a:ext cx="7689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Address</a:t>
            </a:r>
            <a:endParaRPr sz="1200"/>
          </a:p>
        </p:txBody>
      </p:sp>
      <p:sp>
        <p:nvSpPr>
          <p:cNvPr id="1422" name="Google Shape;1422;p100"/>
          <p:cNvSpPr txBox="1"/>
          <p:nvPr/>
        </p:nvSpPr>
        <p:spPr>
          <a:xfrm>
            <a:off x="2180675" y="3821238"/>
            <a:ext cx="7689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Address</a:t>
            </a:r>
            <a:endParaRPr sz="1200"/>
          </a:p>
        </p:txBody>
      </p:sp>
      <p:sp>
        <p:nvSpPr>
          <p:cNvPr id="1423" name="Google Shape;1423;p100"/>
          <p:cNvSpPr/>
          <p:nvPr/>
        </p:nvSpPr>
        <p:spPr>
          <a:xfrm>
            <a:off x="2267800" y="4447038"/>
            <a:ext cx="827100" cy="3693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Data</a:t>
            </a:r>
            <a:endParaRPr/>
          </a:p>
        </p:txBody>
      </p:sp>
      <p:sp>
        <p:nvSpPr>
          <p:cNvPr id="1424" name="Google Shape;1424;p100"/>
          <p:cNvSpPr txBox="1"/>
          <p:nvPr/>
        </p:nvSpPr>
        <p:spPr>
          <a:xfrm>
            <a:off x="5250875" y="4430738"/>
            <a:ext cx="1364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Page Information</a:t>
            </a:r>
            <a:endParaRPr sz="1200"/>
          </a:p>
        </p:txBody>
      </p:sp>
      <p:sp>
        <p:nvSpPr>
          <p:cNvPr id="1425" name="Google Shape;1425;p100"/>
          <p:cNvSpPr/>
          <p:nvPr/>
        </p:nvSpPr>
        <p:spPr>
          <a:xfrm>
            <a:off x="7119213" y="3640125"/>
            <a:ext cx="721500" cy="1076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MMU</a:t>
            </a:r>
            <a:endParaRPr/>
          </a:p>
        </p:txBody>
      </p:sp>
      <p:sp>
        <p:nvSpPr>
          <p:cNvPr id="1426" name="Google Shape;1426;p100"/>
          <p:cNvSpPr/>
          <p:nvPr/>
        </p:nvSpPr>
        <p:spPr>
          <a:xfrm>
            <a:off x="7843838" y="3981375"/>
            <a:ext cx="1088400" cy="393600"/>
          </a:xfrm>
          <a:prstGeom prst="lef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Mem Request</a:t>
            </a:r>
            <a:endParaRPr/>
          </a:p>
        </p:txBody>
      </p:sp>
      <p:cxnSp>
        <p:nvCxnSpPr>
          <p:cNvPr id="1427" name="Google Shape;1427;p100"/>
          <p:cNvCxnSpPr/>
          <p:nvPr/>
        </p:nvCxnSpPr>
        <p:spPr>
          <a:xfrm flipH="1" rot="10800000">
            <a:off x="6614975" y="4606988"/>
            <a:ext cx="478200" cy="8400"/>
          </a:xfrm>
          <a:prstGeom prst="straightConnector1">
            <a:avLst/>
          </a:prstGeom>
          <a:noFill/>
          <a:ln cap="flat" cmpd="sng" w="9525">
            <a:solidFill>
              <a:schemeClr val="dk2"/>
            </a:solidFill>
            <a:prstDash val="solid"/>
            <a:round/>
            <a:headEnd len="med" w="med" type="none"/>
            <a:tailEnd len="med" w="med" type="triangle"/>
          </a:ln>
        </p:spPr>
      </p:cxnSp>
      <p:sp>
        <p:nvSpPr>
          <p:cNvPr id="1428" name="Google Shape;1428;p100"/>
          <p:cNvSpPr txBox="1"/>
          <p:nvPr/>
        </p:nvSpPr>
        <p:spPr>
          <a:xfrm>
            <a:off x="6074600" y="4716213"/>
            <a:ext cx="1713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If doesn’t exist</a:t>
            </a:r>
            <a:endParaRPr sz="1800"/>
          </a:p>
        </p:txBody>
      </p:sp>
      <p:sp>
        <p:nvSpPr>
          <p:cNvPr id="1429" name="Google Shape;1429;p100"/>
          <p:cNvSpPr txBox="1"/>
          <p:nvPr/>
        </p:nvSpPr>
        <p:spPr>
          <a:xfrm>
            <a:off x="3138938" y="4240338"/>
            <a:ext cx="1088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Memory</a:t>
            </a:r>
            <a:endParaRPr sz="1800"/>
          </a:p>
        </p:txBody>
      </p:sp>
      <p:pic>
        <p:nvPicPr>
          <p:cNvPr id="1430" name="Google Shape;1430;p100"/>
          <p:cNvPicPr preferRelativeResize="0"/>
          <p:nvPr/>
        </p:nvPicPr>
        <p:blipFill>
          <a:blip r:embed="rId3">
            <a:alphaModFix/>
          </a:blip>
          <a:stretch>
            <a:fillRect/>
          </a:stretch>
        </p:blipFill>
        <p:spPr>
          <a:xfrm>
            <a:off x="13075" y="4815325"/>
            <a:ext cx="836225" cy="328175"/>
          </a:xfrm>
          <a:prstGeom prst="rect">
            <a:avLst/>
          </a:prstGeom>
          <a:noFill/>
          <a:ln>
            <a:noFill/>
          </a:ln>
        </p:spPr>
      </p:pic>
      <p:sp>
        <p:nvSpPr>
          <p:cNvPr id="1431" name="Google Shape;1431;p100"/>
          <p:cNvSpPr txBox="1"/>
          <p:nvPr/>
        </p:nvSpPr>
        <p:spPr>
          <a:xfrm>
            <a:off x="4351188" y="1052975"/>
            <a:ext cx="2166600" cy="415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500"/>
              <a:t>Virtual Address</a:t>
            </a:r>
            <a:endParaRPr sz="1500"/>
          </a:p>
        </p:txBody>
      </p:sp>
      <p:sp>
        <p:nvSpPr>
          <p:cNvPr id="1432" name="Google Shape;1432;p100"/>
          <p:cNvSpPr txBox="1"/>
          <p:nvPr/>
        </p:nvSpPr>
        <p:spPr>
          <a:xfrm>
            <a:off x="3301425" y="1590975"/>
            <a:ext cx="32694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500"/>
              <a:t>{ppn1,ppn0,virtual_address[11:0]}</a:t>
            </a:r>
            <a:endParaRPr b="1" sz="1500"/>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6" name="Shape 1436"/>
        <p:cNvGrpSpPr/>
        <p:nvPr/>
      </p:nvGrpSpPr>
      <p:grpSpPr>
        <a:xfrm>
          <a:off x="0" y="0"/>
          <a:ext cx="0" cy="0"/>
          <a:chOff x="0" y="0"/>
          <a:chExt cx="0" cy="0"/>
        </a:xfrm>
      </p:grpSpPr>
      <p:sp>
        <p:nvSpPr>
          <p:cNvPr id="1437" name="Google Shape;1437;p101"/>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438" name="Google Shape;1438;p101"/>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TLB(Super Pages)</a:t>
            </a:r>
            <a:endParaRPr sz="2200">
              <a:solidFill>
                <a:schemeClr val="lt1"/>
              </a:solidFill>
            </a:endParaRPr>
          </a:p>
        </p:txBody>
      </p:sp>
      <p:sp>
        <p:nvSpPr>
          <p:cNvPr id="1439" name="Google Shape;1439;p101"/>
          <p:cNvSpPr/>
          <p:nvPr/>
        </p:nvSpPr>
        <p:spPr>
          <a:xfrm rot="5400000">
            <a:off x="6387350" y="1480425"/>
            <a:ext cx="1776000" cy="6579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40" name="Google Shape;1440;p101"/>
          <p:cNvSpPr txBox="1"/>
          <p:nvPr/>
        </p:nvSpPr>
        <p:spPr>
          <a:xfrm flipH="1" rot="5400000">
            <a:off x="7011050" y="1624725"/>
            <a:ext cx="528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MUX</a:t>
            </a:r>
            <a:endParaRPr sz="1200"/>
          </a:p>
        </p:txBody>
      </p:sp>
      <p:cxnSp>
        <p:nvCxnSpPr>
          <p:cNvPr id="1441" name="Google Shape;1441;p101"/>
          <p:cNvCxnSpPr/>
          <p:nvPr/>
        </p:nvCxnSpPr>
        <p:spPr>
          <a:xfrm rot="10800000">
            <a:off x="6486975" y="1260725"/>
            <a:ext cx="466500" cy="0"/>
          </a:xfrm>
          <a:prstGeom prst="straightConnector1">
            <a:avLst/>
          </a:prstGeom>
          <a:noFill/>
          <a:ln cap="flat" cmpd="sng" w="9525">
            <a:solidFill>
              <a:schemeClr val="dk2"/>
            </a:solidFill>
            <a:prstDash val="solid"/>
            <a:round/>
            <a:headEnd len="med" w="med" type="none"/>
            <a:tailEnd len="med" w="med" type="none"/>
          </a:ln>
        </p:spPr>
      </p:cxnSp>
      <p:cxnSp>
        <p:nvCxnSpPr>
          <p:cNvPr id="1442" name="Google Shape;1442;p101"/>
          <p:cNvCxnSpPr/>
          <p:nvPr/>
        </p:nvCxnSpPr>
        <p:spPr>
          <a:xfrm rot="10800000">
            <a:off x="6486975" y="1809375"/>
            <a:ext cx="466500" cy="0"/>
          </a:xfrm>
          <a:prstGeom prst="straightConnector1">
            <a:avLst/>
          </a:prstGeom>
          <a:noFill/>
          <a:ln cap="flat" cmpd="sng" w="9525">
            <a:solidFill>
              <a:schemeClr val="dk2"/>
            </a:solidFill>
            <a:prstDash val="solid"/>
            <a:round/>
            <a:headEnd len="med" w="med" type="none"/>
            <a:tailEnd len="med" w="med" type="none"/>
          </a:ln>
        </p:spPr>
      </p:cxnSp>
      <p:cxnSp>
        <p:nvCxnSpPr>
          <p:cNvPr id="1443" name="Google Shape;1443;p101"/>
          <p:cNvCxnSpPr/>
          <p:nvPr/>
        </p:nvCxnSpPr>
        <p:spPr>
          <a:xfrm rot="10800000">
            <a:off x="6486975" y="2336725"/>
            <a:ext cx="466500" cy="0"/>
          </a:xfrm>
          <a:prstGeom prst="straightConnector1">
            <a:avLst/>
          </a:prstGeom>
          <a:noFill/>
          <a:ln cap="flat" cmpd="sng" w="9525">
            <a:solidFill>
              <a:schemeClr val="dk2"/>
            </a:solidFill>
            <a:prstDash val="solid"/>
            <a:round/>
            <a:headEnd len="med" w="med" type="none"/>
            <a:tailEnd len="med" w="med" type="none"/>
          </a:ln>
        </p:spPr>
      </p:cxnSp>
      <p:cxnSp>
        <p:nvCxnSpPr>
          <p:cNvPr id="1444" name="Google Shape;1444;p101"/>
          <p:cNvCxnSpPr/>
          <p:nvPr/>
        </p:nvCxnSpPr>
        <p:spPr>
          <a:xfrm rot="10800000">
            <a:off x="7604300" y="1809375"/>
            <a:ext cx="466500" cy="0"/>
          </a:xfrm>
          <a:prstGeom prst="straightConnector1">
            <a:avLst/>
          </a:prstGeom>
          <a:noFill/>
          <a:ln cap="flat" cmpd="sng" w="9525">
            <a:solidFill>
              <a:schemeClr val="dk2"/>
            </a:solidFill>
            <a:prstDash val="solid"/>
            <a:round/>
            <a:headEnd len="med" w="med" type="none"/>
            <a:tailEnd len="med" w="med" type="none"/>
          </a:ln>
        </p:spPr>
      </p:cxnSp>
      <p:sp>
        <p:nvSpPr>
          <p:cNvPr id="1445" name="Google Shape;1445;p101"/>
          <p:cNvSpPr txBox="1"/>
          <p:nvPr/>
        </p:nvSpPr>
        <p:spPr>
          <a:xfrm>
            <a:off x="8140475" y="1532325"/>
            <a:ext cx="8157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Physical Address</a:t>
            </a:r>
            <a:endParaRPr sz="1200"/>
          </a:p>
        </p:txBody>
      </p:sp>
      <p:sp>
        <p:nvSpPr>
          <p:cNvPr id="1446" name="Google Shape;1446;p101"/>
          <p:cNvSpPr txBox="1"/>
          <p:nvPr/>
        </p:nvSpPr>
        <p:spPr>
          <a:xfrm>
            <a:off x="4320363" y="1052975"/>
            <a:ext cx="2166600" cy="415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500"/>
              <a:t>Virtual Address</a:t>
            </a:r>
            <a:endParaRPr sz="1500"/>
          </a:p>
        </p:txBody>
      </p:sp>
      <p:sp>
        <p:nvSpPr>
          <p:cNvPr id="1447" name="Google Shape;1447;p101"/>
          <p:cNvSpPr txBox="1"/>
          <p:nvPr/>
        </p:nvSpPr>
        <p:spPr>
          <a:xfrm>
            <a:off x="106350" y="772325"/>
            <a:ext cx="3447900" cy="1589400"/>
          </a:xfrm>
          <a:prstGeom prst="rect">
            <a:avLst/>
          </a:prstGeom>
          <a:noFill/>
          <a:ln>
            <a:noFill/>
          </a:ln>
        </p:spPr>
        <p:txBody>
          <a:bodyPr anchorCtr="0" anchor="t" bIns="91425" lIns="91425" spcFirstLastPara="1" rIns="91425" wrap="square" tIns="91425">
            <a:noAutofit/>
          </a:bodyPr>
          <a:lstStyle/>
          <a:p>
            <a:pPr indent="-400050" lvl="0" marL="457200" rtl="0" algn="l">
              <a:spcBef>
                <a:spcPts val="0"/>
              </a:spcBef>
              <a:spcAft>
                <a:spcPts val="0"/>
              </a:spcAft>
              <a:buSzPts val="2700"/>
              <a:buChar char="➢"/>
            </a:pPr>
            <a:r>
              <a:rPr lang="en" sz="2000">
                <a:solidFill>
                  <a:schemeClr val="dk1"/>
                </a:solidFill>
              </a:rPr>
              <a:t>Handled the same way as </a:t>
            </a:r>
            <a:r>
              <a:rPr b="1" lang="en" sz="2000">
                <a:solidFill>
                  <a:schemeClr val="dk1"/>
                </a:solidFill>
              </a:rPr>
              <a:t>ordinary pages</a:t>
            </a:r>
            <a:r>
              <a:rPr lang="en" sz="2000">
                <a:solidFill>
                  <a:schemeClr val="dk1"/>
                </a:solidFill>
              </a:rPr>
              <a:t>, with the primary difference being size.</a:t>
            </a:r>
            <a:br>
              <a:rPr lang="en" sz="2000">
                <a:solidFill>
                  <a:schemeClr val="dk1"/>
                </a:solidFill>
              </a:rPr>
            </a:br>
            <a:endParaRPr sz="2000">
              <a:solidFill>
                <a:schemeClr val="dk1"/>
              </a:solidFill>
            </a:endParaRPr>
          </a:p>
          <a:p>
            <a:pPr indent="-400050" lvl="0" marL="457200" rtl="0" algn="l">
              <a:spcBef>
                <a:spcPts val="0"/>
              </a:spcBef>
              <a:spcAft>
                <a:spcPts val="0"/>
              </a:spcAft>
              <a:buSzPts val="2700"/>
              <a:buChar char="➢"/>
            </a:pPr>
            <a:r>
              <a:rPr b="1" lang="en" sz="2000">
                <a:solidFill>
                  <a:schemeClr val="dk1"/>
                </a:solidFill>
              </a:rPr>
              <a:t>Larger page</a:t>
            </a:r>
            <a:r>
              <a:rPr lang="en" sz="2000">
                <a:solidFill>
                  <a:schemeClr val="dk1"/>
                </a:solidFill>
              </a:rPr>
              <a:t> size than ordinary pages.</a:t>
            </a:r>
            <a:br>
              <a:rPr lang="en" sz="2000">
                <a:solidFill>
                  <a:schemeClr val="dk1"/>
                </a:solidFill>
              </a:rPr>
            </a:br>
            <a:endParaRPr sz="2000">
              <a:solidFill>
                <a:schemeClr val="dk1"/>
              </a:solidFill>
            </a:endParaRPr>
          </a:p>
          <a:p>
            <a:pPr indent="-400050" lvl="0" marL="457200" rtl="0" algn="l">
              <a:spcBef>
                <a:spcPts val="0"/>
              </a:spcBef>
              <a:spcAft>
                <a:spcPts val="0"/>
              </a:spcAft>
              <a:buSzPts val="2700"/>
              <a:buChar char="➢"/>
            </a:pPr>
            <a:r>
              <a:rPr lang="en" sz="2000">
                <a:solidFill>
                  <a:schemeClr val="dk1"/>
                </a:solidFill>
              </a:rPr>
              <a:t>Only </a:t>
            </a:r>
            <a:r>
              <a:rPr b="1" lang="en" sz="2000">
                <a:solidFill>
                  <a:schemeClr val="dk1"/>
                </a:solidFill>
              </a:rPr>
              <a:t>PPN1</a:t>
            </a:r>
            <a:r>
              <a:rPr lang="en" sz="2000">
                <a:solidFill>
                  <a:schemeClr val="dk1"/>
                </a:solidFill>
              </a:rPr>
              <a:t> is used for the conversion.</a:t>
            </a:r>
            <a:endParaRPr sz="2700"/>
          </a:p>
        </p:txBody>
      </p:sp>
      <p:sp>
        <p:nvSpPr>
          <p:cNvPr id="1448" name="Google Shape;1448;p101"/>
          <p:cNvSpPr txBox="1"/>
          <p:nvPr/>
        </p:nvSpPr>
        <p:spPr>
          <a:xfrm>
            <a:off x="3398175" y="1625625"/>
            <a:ext cx="30888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500"/>
              <a:t>{ppn1,ppn0,virtual_address[11:0]}</a:t>
            </a:r>
            <a:endParaRPr sz="1500"/>
          </a:p>
        </p:txBody>
      </p:sp>
      <p:sp>
        <p:nvSpPr>
          <p:cNvPr id="1449" name="Google Shape;1449;p101"/>
          <p:cNvSpPr txBox="1"/>
          <p:nvPr/>
        </p:nvSpPr>
        <p:spPr>
          <a:xfrm>
            <a:off x="3623975" y="2128975"/>
            <a:ext cx="29130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500"/>
              <a:t>{ppn1,virtual_address[21:0]}</a:t>
            </a:r>
            <a:endParaRPr b="1" sz="1500"/>
          </a:p>
        </p:txBody>
      </p:sp>
      <p:pic>
        <p:nvPicPr>
          <p:cNvPr id="1450" name="Google Shape;1450;p101"/>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4" name="Shape 1454"/>
        <p:cNvGrpSpPr/>
        <p:nvPr/>
      </p:nvGrpSpPr>
      <p:grpSpPr>
        <a:xfrm>
          <a:off x="0" y="0"/>
          <a:ext cx="0" cy="0"/>
          <a:chOff x="0" y="0"/>
          <a:chExt cx="0" cy="0"/>
        </a:xfrm>
      </p:grpSpPr>
      <p:sp>
        <p:nvSpPr>
          <p:cNvPr id="1455" name="Google Shape;1455;p102"/>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456" name="Google Shape;1456;p102"/>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MMU</a:t>
            </a:r>
            <a:endParaRPr sz="2200">
              <a:solidFill>
                <a:schemeClr val="lt1"/>
              </a:solidFill>
            </a:endParaRPr>
          </a:p>
        </p:txBody>
      </p:sp>
      <p:sp>
        <p:nvSpPr>
          <p:cNvPr id="1457" name="Google Shape;1457;p102"/>
          <p:cNvSpPr txBox="1"/>
          <p:nvPr/>
        </p:nvSpPr>
        <p:spPr>
          <a:xfrm>
            <a:off x="171875" y="1340500"/>
            <a:ext cx="8901000" cy="1589400"/>
          </a:xfrm>
          <a:prstGeom prst="rect">
            <a:avLst/>
          </a:prstGeom>
          <a:noFill/>
          <a:ln>
            <a:noFill/>
          </a:ln>
        </p:spPr>
        <p:txBody>
          <a:bodyPr anchorCtr="0" anchor="t" bIns="91425" lIns="91425" spcFirstLastPara="1" rIns="91425" wrap="square" tIns="91425">
            <a:noAutofit/>
          </a:bodyPr>
          <a:lstStyle/>
          <a:p>
            <a:pPr indent="-400050" lvl="0" marL="457200" rtl="0" algn="l">
              <a:spcBef>
                <a:spcPts val="0"/>
              </a:spcBef>
              <a:spcAft>
                <a:spcPts val="0"/>
              </a:spcAft>
              <a:buSzPts val="2700"/>
              <a:buChar char="➢"/>
            </a:pPr>
            <a:r>
              <a:rPr lang="en" sz="2000">
                <a:solidFill>
                  <a:schemeClr val="dk1"/>
                </a:solidFill>
              </a:rPr>
              <a:t>The </a:t>
            </a:r>
            <a:r>
              <a:rPr b="1" lang="en" sz="2000">
                <a:solidFill>
                  <a:schemeClr val="dk1"/>
                </a:solidFill>
              </a:rPr>
              <a:t>MMU</a:t>
            </a:r>
            <a:r>
              <a:rPr lang="en" sz="2000">
                <a:solidFill>
                  <a:schemeClr val="dk1"/>
                </a:solidFill>
              </a:rPr>
              <a:t> sends a request to memory to retrieve the </a:t>
            </a:r>
            <a:r>
              <a:rPr b="1" lang="en" sz="2000">
                <a:solidFill>
                  <a:schemeClr val="dk1"/>
                </a:solidFill>
              </a:rPr>
              <a:t>Page Table Entry (PTE)</a:t>
            </a:r>
            <a:r>
              <a:rPr lang="en" sz="2000">
                <a:solidFill>
                  <a:schemeClr val="dk1"/>
                </a:solidFill>
              </a:rPr>
              <a:t> for the virtual address.</a:t>
            </a:r>
            <a:br>
              <a:rPr lang="en" sz="2000">
                <a:solidFill>
                  <a:schemeClr val="dk1"/>
                </a:solidFill>
              </a:rPr>
            </a:br>
            <a:endParaRPr sz="2000">
              <a:solidFill>
                <a:schemeClr val="dk1"/>
              </a:solidFill>
            </a:endParaRPr>
          </a:p>
          <a:p>
            <a:pPr indent="-400050" lvl="0" marL="457200" rtl="0" algn="l">
              <a:spcBef>
                <a:spcPts val="0"/>
              </a:spcBef>
              <a:spcAft>
                <a:spcPts val="0"/>
              </a:spcAft>
              <a:buSzPts val="2700"/>
              <a:buChar char="➢"/>
            </a:pPr>
            <a:r>
              <a:rPr lang="en" sz="2000">
                <a:solidFill>
                  <a:schemeClr val="dk1"/>
                </a:solidFill>
              </a:rPr>
              <a:t>If the </a:t>
            </a:r>
            <a:r>
              <a:rPr b="1" lang="en" sz="2000">
                <a:solidFill>
                  <a:schemeClr val="dk1"/>
                </a:solidFill>
              </a:rPr>
              <a:t>PTE is valid</a:t>
            </a:r>
            <a:r>
              <a:rPr lang="en" sz="2000">
                <a:solidFill>
                  <a:schemeClr val="dk1"/>
                </a:solidFill>
              </a:rPr>
              <a:t> and has the necessary </a:t>
            </a:r>
            <a:r>
              <a:rPr b="1" lang="en" sz="2000">
                <a:solidFill>
                  <a:schemeClr val="dk1"/>
                </a:solidFill>
              </a:rPr>
              <a:t>permissions</a:t>
            </a:r>
            <a:r>
              <a:rPr lang="en" sz="2000">
                <a:solidFill>
                  <a:schemeClr val="dk1"/>
                </a:solidFill>
              </a:rPr>
              <a:t>, it is sent to the </a:t>
            </a:r>
            <a:r>
              <a:rPr b="1" lang="en" sz="2000">
                <a:solidFill>
                  <a:schemeClr val="dk1"/>
                </a:solidFill>
              </a:rPr>
              <a:t>TLB</a:t>
            </a:r>
            <a:r>
              <a:rPr lang="en" sz="2000">
                <a:solidFill>
                  <a:schemeClr val="dk1"/>
                </a:solidFill>
              </a:rPr>
              <a:t>.</a:t>
            </a:r>
            <a:br>
              <a:rPr lang="en" sz="2000">
                <a:solidFill>
                  <a:schemeClr val="dk1"/>
                </a:solidFill>
              </a:rPr>
            </a:br>
            <a:endParaRPr sz="2000">
              <a:solidFill>
                <a:schemeClr val="dk1"/>
              </a:solidFill>
            </a:endParaRPr>
          </a:p>
          <a:p>
            <a:pPr indent="-400050" lvl="0" marL="457200" rtl="0" algn="l">
              <a:spcBef>
                <a:spcPts val="0"/>
              </a:spcBef>
              <a:spcAft>
                <a:spcPts val="0"/>
              </a:spcAft>
              <a:buSzPts val="2700"/>
              <a:buChar char="➢"/>
            </a:pPr>
            <a:r>
              <a:rPr lang="en" sz="2000">
                <a:solidFill>
                  <a:schemeClr val="dk1"/>
                </a:solidFill>
              </a:rPr>
              <a:t>If the </a:t>
            </a:r>
            <a:r>
              <a:rPr b="1" lang="en" sz="2000">
                <a:solidFill>
                  <a:schemeClr val="dk1"/>
                </a:solidFill>
              </a:rPr>
              <a:t>PTE is invalid</a:t>
            </a:r>
            <a:r>
              <a:rPr lang="en" sz="2000">
                <a:solidFill>
                  <a:schemeClr val="dk1"/>
                </a:solidFill>
              </a:rPr>
              <a:t>, a </a:t>
            </a:r>
            <a:r>
              <a:rPr b="1" lang="en" sz="2000">
                <a:solidFill>
                  <a:schemeClr val="dk1"/>
                </a:solidFill>
              </a:rPr>
              <a:t>page fault</a:t>
            </a:r>
            <a:r>
              <a:rPr lang="en" sz="2000">
                <a:solidFill>
                  <a:schemeClr val="dk1"/>
                </a:solidFill>
              </a:rPr>
              <a:t> is triggered and sent to the </a:t>
            </a:r>
            <a:r>
              <a:rPr b="1" lang="en" sz="2000">
                <a:solidFill>
                  <a:schemeClr val="dk1"/>
                </a:solidFill>
              </a:rPr>
              <a:t>CPU</a:t>
            </a:r>
            <a:r>
              <a:rPr lang="en" sz="2000">
                <a:solidFill>
                  <a:schemeClr val="dk1"/>
                </a:solidFill>
              </a:rPr>
              <a:t>.</a:t>
            </a:r>
            <a:endParaRPr sz="2700"/>
          </a:p>
        </p:txBody>
      </p:sp>
      <p:pic>
        <p:nvPicPr>
          <p:cNvPr id="1458" name="Google Shape;1458;p102"/>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2" name="Shape 1462"/>
        <p:cNvGrpSpPr/>
        <p:nvPr/>
      </p:nvGrpSpPr>
      <p:grpSpPr>
        <a:xfrm>
          <a:off x="0" y="0"/>
          <a:ext cx="0" cy="0"/>
          <a:chOff x="0" y="0"/>
          <a:chExt cx="0" cy="0"/>
        </a:xfrm>
      </p:grpSpPr>
      <p:sp>
        <p:nvSpPr>
          <p:cNvPr id="1463" name="Google Shape;1463;p103"/>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464" name="Google Shape;1464;p103"/>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Fetch Instruction with Virtual Memory</a:t>
            </a:r>
            <a:endParaRPr sz="2200">
              <a:solidFill>
                <a:schemeClr val="lt1"/>
              </a:solidFill>
            </a:endParaRPr>
          </a:p>
        </p:txBody>
      </p:sp>
      <p:sp>
        <p:nvSpPr>
          <p:cNvPr id="1465" name="Google Shape;1465;p103"/>
          <p:cNvSpPr txBox="1"/>
          <p:nvPr/>
        </p:nvSpPr>
        <p:spPr>
          <a:xfrm>
            <a:off x="119975" y="695150"/>
            <a:ext cx="8803500" cy="1311300"/>
          </a:xfrm>
          <a:prstGeom prst="rect">
            <a:avLst/>
          </a:prstGeom>
          <a:noFill/>
          <a:ln>
            <a:noFill/>
          </a:ln>
        </p:spPr>
        <p:txBody>
          <a:bodyPr anchorCtr="0" anchor="t" bIns="91425" lIns="91425" spcFirstLastPara="1" rIns="91425" wrap="square" tIns="91425">
            <a:noAutofit/>
          </a:bodyPr>
          <a:lstStyle/>
          <a:p>
            <a:pPr indent="-457200" lvl="0" marL="457200" rtl="0" algn="l">
              <a:spcBef>
                <a:spcPts val="0"/>
              </a:spcBef>
              <a:spcAft>
                <a:spcPts val="0"/>
              </a:spcAft>
              <a:buSzPts val="3600"/>
              <a:buChar char="➢"/>
            </a:pPr>
            <a:r>
              <a:rPr b="1" lang="en" sz="2000">
                <a:solidFill>
                  <a:schemeClr val="dk1"/>
                </a:solidFill>
              </a:rPr>
              <a:t>Estimated Duration for Virtual-to-Physical (V2P) Conversion:</a:t>
            </a:r>
            <a:r>
              <a:rPr lang="en" sz="2000">
                <a:solidFill>
                  <a:schemeClr val="dk1"/>
                </a:solidFill>
              </a:rPr>
              <a:t> The entire process is expected to take approximately </a:t>
            </a:r>
            <a:r>
              <a:rPr b="1" lang="en" sz="2000">
                <a:solidFill>
                  <a:schemeClr val="dk1"/>
                </a:solidFill>
              </a:rPr>
              <a:t>0 to 1+ cycles.</a:t>
            </a:r>
            <a:endParaRPr sz="3600"/>
          </a:p>
        </p:txBody>
      </p:sp>
      <p:sp>
        <p:nvSpPr>
          <p:cNvPr id="1466" name="Google Shape;1466;p103"/>
          <p:cNvSpPr/>
          <p:nvPr/>
        </p:nvSpPr>
        <p:spPr>
          <a:xfrm>
            <a:off x="4908800" y="2881550"/>
            <a:ext cx="721500" cy="1076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TLB</a:t>
            </a:r>
            <a:endParaRPr/>
          </a:p>
        </p:txBody>
      </p:sp>
      <p:sp>
        <p:nvSpPr>
          <p:cNvPr id="1467" name="Google Shape;1467;p103"/>
          <p:cNvSpPr/>
          <p:nvPr/>
        </p:nvSpPr>
        <p:spPr>
          <a:xfrm>
            <a:off x="6154275" y="2881550"/>
            <a:ext cx="721500" cy="1076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MMU</a:t>
            </a:r>
            <a:endParaRPr/>
          </a:p>
        </p:txBody>
      </p:sp>
      <p:sp>
        <p:nvSpPr>
          <p:cNvPr id="1468" name="Google Shape;1468;p103"/>
          <p:cNvSpPr txBox="1"/>
          <p:nvPr/>
        </p:nvSpPr>
        <p:spPr>
          <a:xfrm>
            <a:off x="1417425" y="1955475"/>
            <a:ext cx="58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PC+4</a:t>
            </a:r>
            <a:endParaRPr sz="1200"/>
          </a:p>
        </p:txBody>
      </p:sp>
      <p:sp>
        <p:nvSpPr>
          <p:cNvPr id="1469" name="Google Shape;1469;p103"/>
          <p:cNvSpPr txBox="1"/>
          <p:nvPr/>
        </p:nvSpPr>
        <p:spPr>
          <a:xfrm>
            <a:off x="645925" y="3819350"/>
            <a:ext cx="13467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Branch Flush PC</a:t>
            </a:r>
            <a:endParaRPr sz="1200"/>
          </a:p>
        </p:txBody>
      </p:sp>
      <p:sp>
        <p:nvSpPr>
          <p:cNvPr id="1470" name="Google Shape;1470;p103"/>
          <p:cNvSpPr/>
          <p:nvPr/>
        </p:nvSpPr>
        <p:spPr>
          <a:xfrm rot="5400000">
            <a:off x="1616325" y="2401400"/>
            <a:ext cx="352800" cy="2511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1471" name="Google Shape;1471;p103"/>
          <p:cNvCxnSpPr/>
          <p:nvPr/>
        </p:nvCxnSpPr>
        <p:spPr>
          <a:xfrm rot="10800000">
            <a:off x="1942325" y="35677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472" name="Google Shape;1472;p103"/>
          <p:cNvCxnSpPr/>
          <p:nvPr/>
        </p:nvCxnSpPr>
        <p:spPr>
          <a:xfrm rot="10800000">
            <a:off x="1942325" y="21961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473" name="Google Shape;1473;p103"/>
          <p:cNvCxnSpPr/>
          <p:nvPr/>
        </p:nvCxnSpPr>
        <p:spPr>
          <a:xfrm rot="10800000">
            <a:off x="1942325" y="2500925"/>
            <a:ext cx="239100" cy="0"/>
          </a:xfrm>
          <a:prstGeom prst="straightConnector1">
            <a:avLst/>
          </a:prstGeom>
          <a:noFill/>
          <a:ln cap="flat" cmpd="sng" w="9525">
            <a:solidFill>
              <a:schemeClr val="dk2"/>
            </a:solidFill>
            <a:prstDash val="solid"/>
            <a:round/>
            <a:headEnd len="med" w="med" type="none"/>
            <a:tailEnd len="med" w="med" type="none"/>
          </a:ln>
        </p:spPr>
      </p:cxnSp>
      <p:sp>
        <p:nvSpPr>
          <p:cNvPr id="1474" name="Google Shape;1474;p103"/>
          <p:cNvSpPr txBox="1"/>
          <p:nvPr/>
        </p:nvSpPr>
        <p:spPr>
          <a:xfrm>
            <a:off x="76075" y="2219150"/>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Return Address PC</a:t>
            </a:r>
            <a:endParaRPr sz="1000"/>
          </a:p>
        </p:txBody>
      </p:sp>
      <p:sp>
        <p:nvSpPr>
          <p:cNvPr id="1475" name="Google Shape;1475;p103"/>
          <p:cNvSpPr txBox="1"/>
          <p:nvPr/>
        </p:nvSpPr>
        <p:spPr>
          <a:xfrm>
            <a:off x="0" y="2447750"/>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Branch Predictor PC</a:t>
            </a:r>
            <a:endParaRPr sz="1000"/>
          </a:p>
        </p:txBody>
      </p:sp>
      <p:cxnSp>
        <p:nvCxnSpPr>
          <p:cNvPr id="1476" name="Google Shape;1476;p103"/>
          <p:cNvCxnSpPr>
            <a:stCxn id="1470" idx="3"/>
          </p:cNvCxnSpPr>
          <p:nvPr/>
        </p:nvCxnSpPr>
        <p:spPr>
          <a:xfrm>
            <a:off x="1792725" y="2672530"/>
            <a:ext cx="0" cy="105600"/>
          </a:xfrm>
          <a:prstGeom prst="straightConnector1">
            <a:avLst/>
          </a:prstGeom>
          <a:noFill/>
          <a:ln cap="flat" cmpd="sng" w="9525">
            <a:solidFill>
              <a:schemeClr val="dk2"/>
            </a:solidFill>
            <a:prstDash val="solid"/>
            <a:round/>
            <a:headEnd len="med" w="med" type="none"/>
            <a:tailEnd len="med" w="med" type="none"/>
          </a:ln>
        </p:spPr>
      </p:cxnSp>
      <p:sp>
        <p:nvSpPr>
          <p:cNvPr id="1477" name="Google Shape;1477;p103"/>
          <p:cNvSpPr txBox="1"/>
          <p:nvPr/>
        </p:nvSpPr>
        <p:spPr>
          <a:xfrm>
            <a:off x="1369575" y="2801038"/>
            <a:ext cx="846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Predicted </a:t>
            </a:r>
            <a:endParaRPr sz="1200"/>
          </a:p>
          <a:p>
            <a:pPr indent="0" lvl="0" marL="0" rtl="0" algn="ctr">
              <a:spcBef>
                <a:spcPts val="0"/>
              </a:spcBef>
              <a:spcAft>
                <a:spcPts val="0"/>
              </a:spcAft>
              <a:buNone/>
            </a:pPr>
            <a:r>
              <a:rPr lang="en" sz="1200"/>
              <a:t>Return</a:t>
            </a:r>
            <a:endParaRPr sz="1000"/>
          </a:p>
        </p:txBody>
      </p:sp>
      <p:cxnSp>
        <p:nvCxnSpPr>
          <p:cNvPr id="1478" name="Google Shape;1478;p103"/>
          <p:cNvCxnSpPr/>
          <p:nvPr/>
        </p:nvCxnSpPr>
        <p:spPr>
          <a:xfrm rot="10800000">
            <a:off x="1535400" y="2425400"/>
            <a:ext cx="125700" cy="0"/>
          </a:xfrm>
          <a:prstGeom prst="straightConnector1">
            <a:avLst/>
          </a:prstGeom>
          <a:noFill/>
          <a:ln cap="flat" cmpd="sng" w="9525">
            <a:solidFill>
              <a:schemeClr val="dk2"/>
            </a:solidFill>
            <a:prstDash val="solid"/>
            <a:round/>
            <a:headEnd len="med" w="med" type="none"/>
            <a:tailEnd len="med" w="med" type="none"/>
          </a:ln>
        </p:spPr>
      </p:cxnSp>
      <p:cxnSp>
        <p:nvCxnSpPr>
          <p:cNvPr id="1479" name="Google Shape;1479;p103"/>
          <p:cNvCxnSpPr/>
          <p:nvPr/>
        </p:nvCxnSpPr>
        <p:spPr>
          <a:xfrm rot="10800000">
            <a:off x="1535400" y="2654000"/>
            <a:ext cx="125700" cy="0"/>
          </a:xfrm>
          <a:prstGeom prst="straightConnector1">
            <a:avLst/>
          </a:prstGeom>
          <a:noFill/>
          <a:ln cap="flat" cmpd="sng" w="9525">
            <a:solidFill>
              <a:schemeClr val="dk2"/>
            </a:solidFill>
            <a:prstDash val="solid"/>
            <a:round/>
            <a:headEnd len="med" w="med" type="none"/>
            <a:tailEnd len="med" w="med" type="none"/>
          </a:ln>
        </p:spPr>
      </p:cxnSp>
      <p:sp>
        <p:nvSpPr>
          <p:cNvPr id="1480" name="Google Shape;1480;p103"/>
          <p:cNvSpPr txBox="1"/>
          <p:nvPr/>
        </p:nvSpPr>
        <p:spPr>
          <a:xfrm>
            <a:off x="793900" y="3378075"/>
            <a:ext cx="12573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Early Flush PC</a:t>
            </a:r>
            <a:endParaRPr sz="1000"/>
          </a:p>
        </p:txBody>
      </p:sp>
      <p:cxnSp>
        <p:nvCxnSpPr>
          <p:cNvPr id="1481" name="Google Shape;1481;p103"/>
          <p:cNvCxnSpPr/>
          <p:nvPr/>
        </p:nvCxnSpPr>
        <p:spPr>
          <a:xfrm rot="10800000">
            <a:off x="1942325" y="4024925"/>
            <a:ext cx="239100" cy="0"/>
          </a:xfrm>
          <a:prstGeom prst="straightConnector1">
            <a:avLst/>
          </a:prstGeom>
          <a:noFill/>
          <a:ln cap="flat" cmpd="sng" w="9525">
            <a:solidFill>
              <a:schemeClr val="dk2"/>
            </a:solidFill>
            <a:prstDash val="solid"/>
            <a:round/>
            <a:headEnd len="med" w="med" type="none"/>
            <a:tailEnd len="med" w="med" type="none"/>
          </a:ln>
        </p:spPr>
      </p:cxnSp>
      <p:sp>
        <p:nvSpPr>
          <p:cNvPr id="1482" name="Google Shape;1482;p103"/>
          <p:cNvSpPr txBox="1"/>
          <p:nvPr/>
        </p:nvSpPr>
        <p:spPr>
          <a:xfrm>
            <a:off x="600950" y="4347325"/>
            <a:ext cx="14229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Global Control PC</a:t>
            </a:r>
            <a:endParaRPr sz="1200"/>
          </a:p>
        </p:txBody>
      </p:sp>
      <p:cxnSp>
        <p:nvCxnSpPr>
          <p:cNvPr id="1483" name="Google Shape;1483;p103"/>
          <p:cNvCxnSpPr/>
          <p:nvPr/>
        </p:nvCxnSpPr>
        <p:spPr>
          <a:xfrm rot="10800000">
            <a:off x="1942325" y="45583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484" name="Google Shape;1484;p103"/>
          <p:cNvCxnSpPr>
            <a:stCxn id="1485" idx="3"/>
          </p:cNvCxnSpPr>
          <p:nvPr/>
        </p:nvCxnSpPr>
        <p:spPr>
          <a:xfrm>
            <a:off x="2513425" y="4832724"/>
            <a:ext cx="9000" cy="224100"/>
          </a:xfrm>
          <a:prstGeom prst="straightConnector1">
            <a:avLst/>
          </a:prstGeom>
          <a:noFill/>
          <a:ln cap="flat" cmpd="sng" w="9525">
            <a:solidFill>
              <a:schemeClr val="dk2"/>
            </a:solidFill>
            <a:prstDash val="solid"/>
            <a:round/>
            <a:headEnd len="med" w="med" type="none"/>
            <a:tailEnd len="med" w="med" type="none"/>
          </a:ln>
        </p:spPr>
      </p:cxnSp>
      <p:cxnSp>
        <p:nvCxnSpPr>
          <p:cNvPr id="1486" name="Google Shape;1486;p103"/>
          <p:cNvCxnSpPr/>
          <p:nvPr/>
        </p:nvCxnSpPr>
        <p:spPr>
          <a:xfrm rot="10800000">
            <a:off x="2780525" y="34153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487" name="Google Shape;1487;p103"/>
          <p:cNvCxnSpPr/>
          <p:nvPr/>
        </p:nvCxnSpPr>
        <p:spPr>
          <a:xfrm rot="10800000">
            <a:off x="3466325" y="3415325"/>
            <a:ext cx="239100" cy="0"/>
          </a:xfrm>
          <a:prstGeom prst="straightConnector1">
            <a:avLst/>
          </a:prstGeom>
          <a:noFill/>
          <a:ln cap="flat" cmpd="sng" w="9525">
            <a:solidFill>
              <a:schemeClr val="dk2"/>
            </a:solidFill>
            <a:prstDash val="solid"/>
            <a:round/>
            <a:headEnd len="med" w="med" type="none"/>
            <a:tailEnd len="med" w="med" type="none"/>
          </a:ln>
        </p:spPr>
      </p:cxnSp>
      <p:sp>
        <p:nvSpPr>
          <p:cNvPr id="1485" name="Google Shape;1485;p103"/>
          <p:cNvSpPr/>
          <p:nvPr/>
        </p:nvSpPr>
        <p:spPr>
          <a:xfrm rot="5400000">
            <a:off x="1139275" y="3210375"/>
            <a:ext cx="2748300" cy="6579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88" name="Google Shape;1488;p103"/>
          <p:cNvSpPr/>
          <p:nvPr/>
        </p:nvSpPr>
        <p:spPr>
          <a:xfrm>
            <a:off x="2981750" y="2872400"/>
            <a:ext cx="520500" cy="1094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89" name="Google Shape;1489;p103"/>
          <p:cNvSpPr txBox="1"/>
          <p:nvPr/>
        </p:nvSpPr>
        <p:spPr>
          <a:xfrm flipH="1" rot="5400000">
            <a:off x="2829075" y="3234875"/>
            <a:ext cx="770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Register</a:t>
            </a:r>
            <a:endParaRPr sz="1200"/>
          </a:p>
        </p:txBody>
      </p:sp>
      <p:sp>
        <p:nvSpPr>
          <p:cNvPr id="1490" name="Google Shape;1490;p103"/>
          <p:cNvSpPr txBox="1"/>
          <p:nvPr/>
        </p:nvSpPr>
        <p:spPr>
          <a:xfrm flipH="1" rot="5400000">
            <a:off x="2252175" y="3494975"/>
            <a:ext cx="528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MUX</a:t>
            </a:r>
            <a:endParaRPr sz="1200"/>
          </a:p>
        </p:txBody>
      </p:sp>
      <p:sp>
        <p:nvSpPr>
          <p:cNvPr id="1491" name="Google Shape;1491;p103"/>
          <p:cNvSpPr txBox="1"/>
          <p:nvPr/>
        </p:nvSpPr>
        <p:spPr>
          <a:xfrm>
            <a:off x="3726913" y="3138275"/>
            <a:ext cx="6579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Virtual PC</a:t>
            </a:r>
            <a:endParaRPr sz="1200"/>
          </a:p>
        </p:txBody>
      </p:sp>
      <p:cxnSp>
        <p:nvCxnSpPr>
          <p:cNvPr id="1492" name="Google Shape;1492;p103"/>
          <p:cNvCxnSpPr>
            <a:stCxn id="1491" idx="3"/>
            <a:endCxn id="1466" idx="1"/>
          </p:cNvCxnSpPr>
          <p:nvPr/>
        </p:nvCxnSpPr>
        <p:spPr>
          <a:xfrm>
            <a:off x="4384813" y="3415325"/>
            <a:ext cx="524100" cy="4200"/>
          </a:xfrm>
          <a:prstGeom prst="straightConnector1">
            <a:avLst/>
          </a:prstGeom>
          <a:noFill/>
          <a:ln cap="flat" cmpd="sng" w="9525">
            <a:solidFill>
              <a:schemeClr val="dk2"/>
            </a:solidFill>
            <a:prstDash val="solid"/>
            <a:round/>
            <a:headEnd len="med" w="med" type="none"/>
            <a:tailEnd len="med" w="med" type="triangle"/>
          </a:ln>
        </p:spPr>
      </p:cxnSp>
      <p:cxnSp>
        <p:nvCxnSpPr>
          <p:cNvPr id="1493" name="Google Shape;1493;p103"/>
          <p:cNvCxnSpPr>
            <a:stCxn id="1466" idx="3"/>
            <a:endCxn id="1467" idx="1"/>
          </p:cNvCxnSpPr>
          <p:nvPr/>
        </p:nvCxnSpPr>
        <p:spPr>
          <a:xfrm>
            <a:off x="5630300" y="3419600"/>
            <a:ext cx="524100" cy="0"/>
          </a:xfrm>
          <a:prstGeom prst="straightConnector1">
            <a:avLst/>
          </a:prstGeom>
          <a:noFill/>
          <a:ln cap="flat" cmpd="sng" w="9525">
            <a:solidFill>
              <a:schemeClr val="dk2"/>
            </a:solidFill>
            <a:prstDash val="solid"/>
            <a:round/>
            <a:headEnd len="med" w="med" type="none"/>
            <a:tailEnd len="med" w="med" type="triangle"/>
          </a:ln>
        </p:spPr>
      </p:cxnSp>
      <p:sp>
        <p:nvSpPr>
          <p:cNvPr id="1494" name="Google Shape;1494;p103"/>
          <p:cNvSpPr txBox="1"/>
          <p:nvPr/>
        </p:nvSpPr>
        <p:spPr>
          <a:xfrm>
            <a:off x="4884652" y="4254925"/>
            <a:ext cx="7698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Physical PC</a:t>
            </a:r>
            <a:endParaRPr sz="1200"/>
          </a:p>
        </p:txBody>
      </p:sp>
      <p:cxnSp>
        <p:nvCxnSpPr>
          <p:cNvPr id="1495" name="Google Shape;1495;p103"/>
          <p:cNvCxnSpPr>
            <a:stCxn id="1466" idx="2"/>
            <a:endCxn id="1494" idx="0"/>
          </p:cNvCxnSpPr>
          <p:nvPr/>
        </p:nvCxnSpPr>
        <p:spPr>
          <a:xfrm>
            <a:off x="5269550" y="3957650"/>
            <a:ext cx="0" cy="297300"/>
          </a:xfrm>
          <a:prstGeom prst="straightConnector1">
            <a:avLst/>
          </a:prstGeom>
          <a:noFill/>
          <a:ln cap="flat" cmpd="sng" w="9525">
            <a:solidFill>
              <a:schemeClr val="dk2"/>
            </a:solidFill>
            <a:prstDash val="solid"/>
            <a:round/>
            <a:headEnd len="med" w="med" type="none"/>
            <a:tailEnd len="med" w="med" type="triangle"/>
          </a:ln>
        </p:spPr>
      </p:cxnSp>
      <p:sp>
        <p:nvSpPr>
          <p:cNvPr id="1496" name="Google Shape;1496;p103"/>
          <p:cNvSpPr txBox="1"/>
          <p:nvPr/>
        </p:nvSpPr>
        <p:spPr>
          <a:xfrm rot="3424980">
            <a:off x="4137561" y="3836508"/>
            <a:ext cx="721536" cy="461665"/>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0-1+</a:t>
            </a:r>
            <a:endParaRPr sz="1800"/>
          </a:p>
        </p:txBody>
      </p:sp>
      <p:cxnSp>
        <p:nvCxnSpPr>
          <p:cNvPr id="1497" name="Google Shape;1497;p103"/>
          <p:cNvCxnSpPr/>
          <p:nvPr/>
        </p:nvCxnSpPr>
        <p:spPr>
          <a:xfrm flipH="1">
            <a:off x="5616250" y="3630250"/>
            <a:ext cx="534900" cy="6300"/>
          </a:xfrm>
          <a:prstGeom prst="straightConnector1">
            <a:avLst/>
          </a:prstGeom>
          <a:noFill/>
          <a:ln cap="flat" cmpd="sng" w="9525">
            <a:solidFill>
              <a:schemeClr val="dk2"/>
            </a:solidFill>
            <a:prstDash val="solid"/>
            <a:round/>
            <a:headEnd len="med" w="med" type="none"/>
            <a:tailEnd len="med" w="med" type="triangle"/>
          </a:ln>
        </p:spPr>
      </p:cxnSp>
      <p:sp>
        <p:nvSpPr>
          <p:cNvPr id="1498" name="Google Shape;1498;p103"/>
          <p:cNvSpPr/>
          <p:nvPr/>
        </p:nvSpPr>
        <p:spPr>
          <a:xfrm>
            <a:off x="6878900" y="3222800"/>
            <a:ext cx="1088400" cy="393600"/>
          </a:xfrm>
          <a:prstGeom prst="lef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Mem Request</a:t>
            </a:r>
            <a:endParaRPr/>
          </a:p>
        </p:txBody>
      </p:sp>
      <p:pic>
        <p:nvPicPr>
          <p:cNvPr id="1499" name="Google Shape;1499;p103"/>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3" name="Shape 1503"/>
        <p:cNvGrpSpPr/>
        <p:nvPr/>
      </p:nvGrpSpPr>
      <p:grpSpPr>
        <a:xfrm>
          <a:off x="0" y="0"/>
          <a:ext cx="0" cy="0"/>
          <a:chOff x="0" y="0"/>
          <a:chExt cx="0" cy="0"/>
        </a:xfrm>
      </p:grpSpPr>
      <p:sp>
        <p:nvSpPr>
          <p:cNvPr id="1504" name="Google Shape;1504;p104"/>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505" name="Google Shape;1505;p104"/>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Fetch Instruction with Virtual Memory</a:t>
            </a:r>
            <a:endParaRPr sz="2200">
              <a:solidFill>
                <a:schemeClr val="lt1"/>
              </a:solidFill>
            </a:endParaRPr>
          </a:p>
        </p:txBody>
      </p:sp>
      <p:sp>
        <p:nvSpPr>
          <p:cNvPr id="1506" name="Google Shape;1506;p104"/>
          <p:cNvSpPr txBox="1"/>
          <p:nvPr/>
        </p:nvSpPr>
        <p:spPr>
          <a:xfrm>
            <a:off x="119975" y="695150"/>
            <a:ext cx="8803500" cy="1311300"/>
          </a:xfrm>
          <a:prstGeom prst="rect">
            <a:avLst/>
          </a:prstGeom>
          <a:noFill/>
          <a:ln>
            <a:noFill/>
          </a:ln>
        </p:spPr>
        <p:txBody>
          <a:bodyPr anchorCtr="0" anchor="t" bIns="91425" lIns="91425" spcFirstLastPara="1" rIns="91425" wrap="square" tIns="91425">
            <a:noAutofit/>
          </a:bodyPr>
          <a:lstStyle/>
          <a:p>
            <a:pPr indent="-400050" lvl="0" marL="457200" rtl="0" algn="l">
              <a:spcBef>
                <a:spcPts val="0"/>
              </a:spcBef>
              <a:spcAft>
                <a:spcPts val="0"/>
              </a:spcAft>
              <a:buSzPts val="2700"/>
              <a:buChar char="➢"/>
            </a:pPr>
            <a:r>
              <a:rPr b="1" lang="en" sz="2000">
                <a:solidFill>
                  <a:schemeClr val="dk1"/>
                </a:solidFill>
              </a:rPr>
              <a:t>Read from BUS</a:t>
            </a:r>
            <a:r>
              <a:rPr lang="en" sz="2000">
                <a:solidFill>
                  <a:schemeClr val="dk1"/>
                </a:solidFill>
              </a:rPr>
              <a:t>: Data is fetched from the system bus.</a:t>
            </a:r>
            <a:endParaRPr sz="2700"/>
          </a:p>
        </p:txBody>
      </p:sp>
      <p:sp>
        <p:nvSpPr>
          <p:cNvPr id="1507" name="Google Shape;1507;p104"/>
          <p:cNvSpPr/>
          <p:nvPr/>
        </p:nvSpPr>
        <p:spPr>
          <a:xfrm>
            <a:off x="4908800" y="2881550"/>
            <a:ext cx="721500" cy="1076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TLB</a:t>
            </a:r>
            <a:endParaRPr/>
          </a:p>
        </p:txBody>
      </p:sp>
      <p:sp>
        <p:nvSpPr>
          <p:cNvPr id="1508" name="Google Shape;1508;p104"/>
          <p:cNvSpPr/>
          <p:nvPr/>
        </p:nvSpPr>
        <p:spPr>
          <a:xfrm>
            <a:off x="6154275" y="2881550"/>
            <a:ext cx="721500" cy="1076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MMU</a:t>
            </a:r>
            <a:endParaRPr/>
          </a:p>
        </p:txBody>
      </p:sp>
      <p:sp>
        <p:nvSpPr>
          <p:cNvPr id="1509" name="Google Shape;1509;p104"/>
          <p:cNvSpPr txBox="1"/>
          <p:nvPr/>
        </p:nvSpPr>
        <p:spPr>
          <a:xfrm>
            <a:off x="1417425" y="1955475"/>
            <a:ext cx="58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PC+4</a:t>
            </a:r>
            <a:endParaRPr sz="1200"/>
          </a:p>
        </p:txBody>
      </p:sp>
      <p:sp>
        <p:nvSpPr>
          <p:cNvPr id="1510" name="Google Shape;1510;p104"/>
          <p:cNvSpPr txBox="1"/>
          <p:nvPr/>
        </p:nvSpPr>
        <p:spPr>
          <a:xfrm>
            <a:off x="645925" y="3819350"/>
            <a:ext cx="13467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Branch Flush PC</a:t>
            </a:r>
            <a:endParaRPr sz="1200"/>
          </a:p>
        </p:txBody>
      </p:sp>
      <p:sp>
        <p:nvSpPr>
          <p:cNvPr id="1511" name="Google Shape;1511;p104"/>
          <p:cNvSpPr/>
          <p:nvPr/>
        </p:nvSpPr>
        <p:spPr>
          <a:xfrm rot="5400000">
            <a:off x="1616325" y="2401400"/>
            <a:ext cx="352800" cy="2511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1512" name="Google Shape;1512;p104"/>
          <p:cNvCxnSpPr/>
          <p:nvPr/>
        </p:nvCxnSpPr>
        <p:spPr>
          <a:xfrm rot="10800000">
            <a:off x="1942325" y="35677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513" name="Google Shape;1513;p104"/>
          <p:cNvCxnSpPr/>
          <p:nvPr/>
        </p:nvCxnSpPr>
        <p:spPr>
          <a:xfrm rot="10800000">
            <a:off x="1942325" y="21961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514" name="Google Shape;1514;p104"/>
          <p:cNvCxnSpPr/>
          <p:nvPr/>
        </p:nvCxnSpPr>
        <p:spPr>
          <a:xfrm rot="10800000">
            <a:off x="1942325" y="2500925"/>
            <a:ext cx="239100" cy="0"/>
          </a:xfrm>
          <a:prstGeom prst="straightConnector1">
            <a:avLst/>
          </a:prstGeom>
          <a:noFill/>
          <a:ln cap="flat" cmpd="sng" w="9525">
            <a:solidFill>
              <a:schemeClr val="dk2"/>
            </a:solidFill>
            <a:prstDash val="solid"/>
            <a:round/>
            <a:headEnd len="med" w="med" type="none"/>
            <a:tailEnd len="med" w="med" type="none"/>
          </a:ln>
        </p:spPr>
      </p:cxnSp>
      <p:sp>
        <p:nvSpPr>
          <p:cNvPr id="1515" name="Google Shape;1515;p104"/>
          <p:cNvSpPr txBox="1"/>
          <p:nvPr/>
        </p:nvSpPr>
        <p:spPr>
          <a:xfrm>
            <a:off x="76075" y="2219150"/>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Return Address PC</a:t>
            </a:r>
            <a:endParaRPr sz="1000"/>
          </a:p>
        </p:txBody>
      </p:sp>
      <p:sp>
        <p:nvSpPr>
          <p:cNvPr id="1516" name="Google Shape;1516;p104"/>
          <p:cNvSpPr txBox="1"/>
          <p:nvPr/>
        </p:nvSpPr>
        <p:spPr>
          <a:xfrm>
            <a:off x="0" y="2447750"/>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Branch Predictor PC</a:t>
            </a:r>
            <a:endParaRPr sz="1000"/>
          </a:p>
        </p:txBody>
      </p:sp>
      <p:cxnSp>
        <p:nvCxnSpPr>
          <p:cNvPr id="1517" name="Google Shape;1517;p104"/>
          <p:cNvCxnSpPr>
            <a:stCxn id="1511" idx="3"/>
          </p:cNvCxnSpPr>
          <p:nvPr/>
        </p:nvCxnSpPr>
        <p:spPr>
          <a:xfrm>
            <a:off x="1792725" y="2672530"/>
            <a:ext cx="0" cy="105600"/>
          </a:xfrm>
          <a:prstGeom prst="straightConnector1">
            <a:avLst/>
          </a:prstGeom>
          <a:noFill/>
          <a:ln cap="flat" cmpd="sng" w="9525">
            <a:solidFill>
              <a:schemeClr val="dk2"/>
            </a:solidFill>
            <a:prstDash val="solid"/>
            <a:round/>
            <a:headEnd len="med" w="med" type="none"/>
            <a:tailEnd len="med" w="med" type="none"/>
          </a:ln>
        </p:spPr>
      </p:cxnSp>
      <p:sp>
        <p:nvSpPr>
          <p:cNvPr id="1518" name="Google Shape;1518;p104"/>
          <p:cNvSpPr txBox="1"/>
          <p:nvPr/>
        </p:nvSpPr>
        <p:spPr>
          <a:xfrm>
            <a:off x="1369575" y="2801038"/>
            <a:ext cx="846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Predicted </a:t>
            </a:r>
            <a:endParaRPr sz="1200"/>
          </a:p>
          <a:p>
            <a:pPr indent="0" lvl="0" marL="0" rtl="0" algn="ctr">
              <a:spcBef>
                <a:spcPts val="0"/>
              </a:spcBef>
              <a:spcAft>
                <a:spcPts val="0"/>
              </a:spcAft>
              <a:buNone/>
            </a:pPr>
            <a:r>
              <a:rPr lang="en" sz="1200"/>
              <a:t>Return</a:t>
            </a:r>
            <a:endParaRPr sz="1000"/>
          </a:p>
        </p:txBody>
      </p:sp>
      <p:cxnSp>
        <p:nvCxnSpPr>
          <p:cNvPr id="1519" name="Google Shape;1519;p104"/>
          <p:cNvCxnSpPr/>
          <p:nvPr/>
        </p:nvCxnSpPr>
        <p:spPr>
          <a:xfrm rot="10800000">
            <a:off x="1535400" y="2425400"/>
            <a:ext cx="125700" cy="0"/>
          </a:xfrm>
          <a:prstGeom prst="straightConnector1">
            <a:avLst/>
          </a:prstGeom>
          <a:noFill/>
          <a:ln cap="flat" cmpd="sng" w="9525">
            <a:solidFill>
              <a:schemeClr val="dk2"/>
            </a:solidFill>
            <a:prstDash val="solid"/>
            <a:round/>
            <a:headEnd len="med" w="med" type="none"/>
            <a:tailEnd len="med" w="med" type="none"/>
          </a:ln>
        </p:spPr>
      </p:cxnSp>
      <p:cxnSp>
        <p:nvCxnSpPr>
          <p:cNvPr id="1520" name="Google Shape;1520;p104"/>
          <p:cNvCxnSpPr/>
          <p:nvPr/>
        </p:nvCxnSpPr>
        <p:spPr>
          <a:xfrm rot="10800000">
            <a:off x="1535400" y="2654000"/>
            <a:ext cx="125700" cy="0"/>
          </a:xfrm>
          <a:prstGeom prst="straightConnector1">
            <a:avLst/>
          </a:prstGeom>
          <a:noFill/>
          <a:ln cap="flat" cmpd="sng" w="9525">
            <a:solidFill>
              <a:schemeClr val="dk2"/>
            </a:solidFill>
            <a:prstDash val="solid"/>
            <a:round/>
            <a:headEnd len="med" w="med" type="none"/>
            <a:tailEnd len="med" w="med" type="none"/>
          </a:ln>
        </p:spPr>
      </p:cxnSp>
      <p:sp>
        <p:nvSpPr>
          <p:cNvPr id="1521" name="Google Shape;1521;p104"/>
          <p:cNvSpPr txBox="1"/>
          <p:nvPr/>
        </p:nvSpPr>
        <p:spPr>
          <a:xfrm>
            <a:off x="793900" y="3378075"/>
            <a:ext cx="12573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Early Flush PC</a:t>
            </a:r>
            <a:endParaRPr sz="1000"/>
          </a:p>
        </p:txBody>
      </p:sp>
      <p:cxnSp>
        <p:nvCxnSpPr>
          <p:cNvPr id="1522" name="Google Shape;1522;p104"/>
          <p:cNvCxnSpPr/>
          <p:nvPr/>
        </p:nvCxnSpPr>
        <p:spPr>
          <a:xfrm rot="10800000">
            <a:off x="1942325" y="4024925"/>
            <a:ext cx="239100" cy="0"/>
          </a:xfrm>
          <a:prstGeom prst="straightConnector1">
            <a:avLst/>
          </a:prstGeom>
          <a:noFill/>
          <a:ln cap="flat" cmpd="sng" w="9525">
            <a:solidFill>
              <a:schemeClr val="dk2"/>
            </a:solidFill>
            <a:prstDash val="solid"/>
            <a:round/>
            <a:headEnd len="med" w="med" type="none"/>
            <a:tailEnd len="med" w="med" type="none"/>
          </a:ln>
        </p:spPr>
      </p:cxnSp>
      <p:sp>
        <p:nvSpPr>
          <p:cNvPr id="1523" name="Google Shape;1523;p104"/>
          <p:cNvSpPr txBox="1"/>
          <p:nvPr/>
        </p:nvSpPr>
        <p:spPr>
          <a:xfrm>
            <a:off x="600950" y="4347325"/>
            <a:ext cx="14229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Global Control PC</a:t>
            </a:r>
            <a:endParaRPr sz="1200"/>
          </a:p>
        </p:txBody>
      </p:sp>
      <p:cxnSp>
        <p:nvCxnSpPr>
          <p:cNvPr id="1524" name="Google Shape;1524;p104"/>
          <p:cNvCxnSpPr/>
          <p:nvPr/>
        </p:nvCxnSpPr>
        <p:spPr>
          <a:xfrm rot="10800000">
            <a:off x="1942325" y="45583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525" name="Google Shape;1525;p104"/>
          <p:cNvCxnSpPr>
            <a:stCxn id="1526" idx="3"/>
          </p:cNvCxnSpPr>
          <p:nvPr/>
        </p:nvCxnSpPr>
        <p:spPr>
          <a:xfrm>
            <a:off x="2513425" y="4832724"/>
            <a:ext cx="9000" cy="224100"/>
          </a:xfrm>
          <a:prstGeom prst="straightConnector1">
            <a:avLst/>
          </a:prstGeom>
          <a:noFill/>
          <a:ln cap="flat" cmpd="sng" w="9525">
            <a:solidFill>
              <a:schemeClr val="dk2"/>
            </a:solidFill>
            <a:prstDash val="solid"/>
            <a:round/>
            <a:headEnd len="med" w="med" type="none"/>
            <a:tailEnd len="med" w="med" type="none"/>
          </a:ln>
        </p:spPr>
      </p:cxnSp>
      <p:cxnSp>
        <p:nvCxnSpPr>
          <p:cNvPr id="1527" name="Google Shape;1527;p104"/>
          <p:cNvCxnSpPr/>
          <p:nvPr/>
        </p:nvCxnSpPr>
        <p:spPr>
          <a:xfrm rot="10800000">
            <a:off x="2780525" y="34153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528" name="Google Shape;1528;p104"/>
          <p:cNvCxnSpPr/>
          <p:nvPr/>
        </p:nvCxnSpPr>
        <p:spPr>
          <a:xfrm rot="10800000">
            <a:off x="3466325" y="3415325"/>
            <a:ext cx="239100" cy="0"/>
          </a:xfrm>
          <a:prstGeom prst="straightConnector1">
            <a:avLst/>
          </a:prstGeom>
          <a:noFill/>
          <a:ln cap="flat" cmpd="sng" w="9525">
            <a:solidFill>
              <a:schemeClr val="dk2"/>
            </a:solidFill>
            <a:prstDash val="solid"/>
            <a:round/>
            <a:headEnd len="med" w="med" type="none"/>
            <a:tailEnd len="med" w="med" type="none"/>
          </a:ln>
        </p:spPr>
      </p:cxnSp>
      <p:sp>
        <p:nvSpPr>
          <p:cNvPr id="1526" name="Google Shape;1526;p104"/>
          <p:cNvSpPr/>
          <p:nvPr/>
        </p:nvSpPr>
        <p:spPr>
          <a:xfrm rot="5400000">
            <a:off x="1139275" y="3210375"/>
            <a:ext cx="2748300" cy="6579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29" name="Google Shape;1529;p104"/>
          <p:cNvSpPr/>
          <p:nvPr/>
        </p:nvSpPr>
        <p:spPr>
          <a:xfrm>
            <a:off x="2981750" y="2872400"/>
            <a:ext cx="520500" cy="1094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30" name="Google Shape;1530;p104"/>
          <p:cNvSpPr txBox="1"/>
          <p:nvPr/>
        </p:nvSpPr>
        <p:spPr>
          <a:xfrm flipH="1" rot="5400000">
            <a:off x="2829075" y="3234875"/>
            <a:ext cx="770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Register</a:t>
            </a:r>
            <a:endParaRPr sz="1200"/>
          </a:p>
        </p:txBody>
      </p:sp>
      <p:sp>
        <p:nvSpPr>
          <p:cNvPr id="1531" name="Google Shape;1531;p104"/>
          <p:cNvSpPr txBox="1"/>
          <p:nvPr/>
        </p:nvSpPr>
        <p:spPr>
          <a:xfrm flipH="1" rot="5400000">
            <a:off x="2252175" y="3494975"/>
            <a:ext cx="528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MUX</a:t>
            </a:r>
            <a:endParaRPr sz="1200"/>
          </a:p>
        </p:txBody>
      </p:sp>
      <p:sp>
        <p:nvSpPr>
          <p:cNvPr id="1532" name="Google Shape;1532;p104"/>
          <p:cNvSpPr txBox="1"/>
          <p:nvPr/>
        </p:nvSpPr>
        <p:spPr>
          <a:xfrm>
            <a:off x="3726913" y="3138275"/>
            <a:ext cx="6579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Virtual PC</a:t>
            </a:r>
            <a:endParaRPr sz="1200"/>
          </a:p>
        </p:txBody>
      </p:sp>
      <p:cxnSp>
        <p:nvCxnSpPr>
          <p:cNvPr id="1533" name="Google Shape;1533;p104"/>
          <p:cNvCxnSpPr>
            <a:stCxn id="1532" idx="3"/>
            <a:endCxn id="1507" idx="1"/>
          </p:cNvCxnSpPr>
          <p:nvPr/>
        </p:nvCxnSpPr>
        <p:spPr>
          <a:xfrm>
            <a:off x="4384813" y="3415325"/>
            <a:ext cx="524100" cy="4200"/>
          </a:xfrm>
          <a:prstGeom prst="straightConnector1">
            <a:avLst/>
          </a:prstGeom>
          <a:noFill/>
          <a:ln cap="flat" cmpd="sng" w="9525">
            <a:solidFill>
              <a:schemeClr val="dk2"/>
            </a:solidFill>
            <a:prstDash val="solid"/>
            <a:round/>
            <a:headEnd len="med" w="med" type="none"/>
            <a:tailEnd len="med" w="med" type="triangle"/>
          </a:ln>
        </p:spPr>
      </p:cxnSp>
      <p:cxnSp>
        <p:nvCxnSpPr>
          <p:cNvPr id="1534" name="Google Shape;1534;p104"/>
          <p:cNvCxnSpPr>
            <a:stCxn id="1507" idx="3"/>
            <a:endCxn id="1508" idx="1"/>
          </p:cNvCxnSpPr>
          <p:nvPr/>
        </p:nvCxnSpPr>
        <p:spPr>
          <a:xfrm>
            <a:off x="5630300" y="3419600"/>
            <a:ext cx="524100" cy="0"/>
          </a:xfrm>
          <a:prstGeom prst="straightConnector1">
            <a:avLst/>
          </a:prstGeom>
          <a:noFill/>
          <a:ln cap="flat" cmpd="sng" w="9525">
            <a:solidFill>
              <a:schemeClr val="dk2"/>
            </a:solidFill>
            <a:prstDash val="solid"/>
            <a:round/>
            <a:headEnd len="med" w="med" type="none"/>
            <a:tailEnd len="med" w="med" type="triangle"/>
          </a:ln>
        </p:spPr>
      </p:cxnSp>
      <p:sp>
        <p:nvSpPr>
          <p:cNvPr id="1535" name="Google Shape;1535;p104"/>
          <p:cNvSpPr txBox="1"/>
          <p:nvPr/>
        </p:nvSpPr>
        <p:spPr>
          <a:xfrm>
            <a:off x="4884652" y="4254925"/>
            <a:ext cx="7698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Physical PC</a:t>
            </a:r>
            <a:endParaRPr sz="1200"/>
          </a:p>
        </p:txBody>
      </p:sp>
      <p:cxnSp>
        <p:nvCxnSpPr>
          <p:cNvPr id="1536" name="Google Shape;1536;p104"/>
          <p:cNvCxnSpPr>
            <a:stCxn id="1507" idx="2"/>
            <a:endCxn id="1535" idx="0"/>
          </p:cNvCxnSpPr>
          <p:nvPr/>
        </p:nvCxnSpPr>
        <p:spPr>
          <a:xfrm>
            <a:off x="5269550" y="3957650"/>
            <a:ext cx="0" cy="297300"/>
          </a:xfrm>
          <a:prstGeom prst="straightConnector1">
            <a:avLst/>
          </a:prstGeom>
          <a:noFill/>
          <a:ln cap="flat" cmpd="sng" w="9525">
            <a:solidFill>
              <a:schemeClr val="dk2"/>
            </a:solidFill>
            <a:prstDash val="solid"/>
            <a:round/>
            <a:headEnd len="med" w="med" type="none"/>
            <a:tailEnd len="med" w="med" type="triangle"/>
          </a:ln>
        </p:spPr>
      </p:cxnSp>
      <p:sp>
        <p:nvSpPr>
          <p:cNvPr id="1537" name="Google Shape;1537;p104"/>
          <p:cNvSpPr txBox="1"/>
          <p:nvPr/>
        </p:nvSpPr>
        <p:spPr>
          <a:xfrm rot="3424980">
            <a:off x="4137561" y="3836508"/>
            <a:ext cx="721536" cy="461665"/>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0-1+</a:t>
            </a:r>
            <a:endParaRPr sz="1800"/>
          </a:p>
        </p:txBody>
      </p:sp>
      <p:cxnSp>
        <p:nvCxnSpPr>
          <p:cNvPr id="1538" name="Google Shape;1538;p104"/>
          <p:cNvCxnSpPr/>
          <p:nvPr/>
        </p:nvCxnSpPr>
        <p:spPr>
          <a:xfrm flipH="1">
            <a:off x="5616250" y="3630250"/>
            <a:ext cx="534900" cy="6300"/>
          </a:xfrm>
          <a:prstGeom prst="straightConnector1">
            <a:avLst/>
          </a:prstGeom>
          <a:noFill/>
          <a:ln cap="flat" cmpd="sng" w="9525">
            <a:solidFill>
              <a:schemeClr val="dk2"/>
            </a:solidFill>
            <a:prstDash val="solid"/>
            <a:round/>
            <a:headEnd len="med" w="med" type="none"/>
            <a:tailEnd len="med" w="med" type="triangle"/>
          </a:ln>
        </p:spPr>
      </p:cxnSp>
      <p:sp>
        <p:nvSpPr>
          <p:cNvPr id="1539" name="Google Shape;1539;p104"/>
          <p:cNvSpPr/>
          <p:nvPr/>
        </p:nvSpPr>
        <p:spPr>
          <a:xfrm>
            <a:off x="6878900" y="3222800"/>
            <a:ext cx="1088400" cy="393600"/>
          </a:xfrm>
          <a:prstGeom prst="lef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Mem Request</a:t>
            </a:r>
            <a:endParaRPr/>
          </a:p>
        </p:txBody>
      </p:sp>
      <p:sp>
        <p:nvSpPr>
          <p:cNvPr id="1540" name="Google Shape;1540;p104"/>
          <p:cNvSpPr/>
          <p:nvPr/>
        </p:nvSpPr>
        <p:spPr>
          <a:xfrm rot="-5400000">
            <a:off x="5969775" y="4229375"/>
            <a:ext cx="1026900" cy="6579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1541" name="Google Shape;1541;p104"/>
          <p:cNvCxnSpPr/>
          <p:nvPr/>
        </p:nvCxnSpPr>
        <p:spPr>
          <a:xfrm rot="10800000">
            <a:off x="5671113" y="4558325"/>
            <a:ext cx="466500" cy="0"/>
          </a:xfrm>
          <a:prstGeom prst="straightConnector1">
            <a:avLst/>
          </a:prstGeom>
          <a:noFill/>
          <a:ln cap="flat" cmpd="sng" w="9525">
            <a:solidFill>
              <a:schemeClr val="dk2"/>
            </a:solidFill>
            <a:prstDash val="solid"/>
            <a:round/>
            <a:headEnd len="med" w="med" type="none"/>
            <a:tailEnd len="med" w="med" type="none"/>
          </a:ln>
        </p:spPr>
      </p:cxnSp>
      <p:cxnSp>
        <p:nvCxnSpPr>
          <p:cNvPr id="1542" name="Google Shape;1542;p104"/>
          <p:cNvCxnSpPr/>
          <p:nvPr/>
        </p:nvCxnSpPr>
        <p:spPr>
          <a:xfrm rot="10800000">
            <a:off x="6812175" y="4254925"/>
            <a:ext cx="466500" cy="0"/>
          </a:xfrm>
          <a:prstGeom prst="straightConnector1">
            <a:avLst/>
          </a:prstGeom>
          <a:noFill/>
          <a:ln cap="flat" cmpd="sng" w="9525">
            <a:solidFill>
              <a:schemeClr val="dk2"/>
            </a:solidFill>
            <a:prstDash val="solid"/>
            <a:round/>
            <a:headEnd len="med" w="med" type="none"/>
            <a:tailEnd len="med" w="med" type="none"/>
          </a:ln>
        </p:spPr>
      </p:cxnSp>
      <p:sp>
        <p:nvSpPr>
          <p:cNvPr id="1543" name="Google Shape;1543;p104"/>
          <p:cNvSpPr txBox="1"/>
          <p:nvPr/>
        </p:nvSpPr>
        <p:spPr>
          <a:xfrm>
            <a:off x="7370175" y="3966800"/>
            <a:ext cx="6579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t>Bus</a:t>
            </a:r>
            <a:endParaRPr b="1" sz="1800"/>
          </a:p>
        </p:txBody>
      </p:sp>
      <p:pic>
        <p:nvPicPr>
          <p:cNvPr id="1544" name="Google Shape;1544;p104"/>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4"/>
          <p:cNvSpPr txBox="1"/>
          <p:nvPr>
            <p:ph idx="1" type="body"/>
          </p:nvPr>
        </p:nvSpPr>
        <p:spPr>
          <a:xfrm>
            <a:off x="311700" y="1152475"/>
            <a:ext cx="8520600" cy="3416400"/>
          </a:xfrm>
          <a:prstGeom prst="rect">
            <a:avLst/>
          </a:prstGeom>
        </p:spPr>
        <p:txBody>
          <a:bodyPr anchorCtr="0" anchor="t" bIns="0" lIns="0" spcFirstLastPara="1" rIns="0" wrap="square" tIns="0">
            <a:normAutofit/>
          </a:bodyPr>
          <a:lstStyle/>
          <a:p>
            <a:pPr indent="-317500" lvl="0" marL="457200" rtl="0" algn="l">
              <a:spcBef>
                <a:spcPts val="0"/>
              </a:spcBef>
              <a:spcAft>
                <a:spcPts val="0"/>
              </a:spcAft>
              <a:buSzPts val="1400"/>
              <a:buChar char="➢"/>
            </a:pPr>
            <a:r>
              <a:rPr lang="en" u="sng">
                <a:solidFill>
                  <a:schemeClr val="hlink"/>
                </a:solidFill>
                <a:hlinkClick r:id="rId3"/>
              </a:rPr>
              <a:t>Changing CPU Configuration</a:t>
            </a:r>
            <a:endParaRPr/>
          </a:p>
        </p:txBody>
      </p:sp>
      <p:sp>
        <p:nvSpPr>
          <p:cNvPr id="159" name="Google Shape;159;p24"/>
          <p:cNvSpPr txBox="1"/>
          <p:nvPr>
            <p:ph type="title"/>
          </p:nvPr>
        </p:nvSpPr>
        <p:spPr>
          <a:xfrm>
            <a:off x="184850" y="1128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Changing the CPU Configuration</a:t>
            </a:r>
            <a:endParaRPr sz="2200">
              <a:solidFill>
                <a:schemeClr val="lt1"/>
              </a:solidFill>
            </a:endParaRPr>
          </a:p>
        </p:txBody>
      </p:sp>
      <p:sp>
        <p:nvSpPr>
          <p:cNvPr id="160" name="Google Shape;160;p24"/>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61" name="Google Shape;161;p24"/>
          <p:cNvPicPr preferRelativeResize="0"/>
          <p:nvPr/>
        </p:nvPicPr>
        <p:blipFill>
          <a:blip r:embed="rId4">
            <a:alphaModFix/>
          </a:blip>
          <a:stretch>
            <a:fillRect/>
          </a:stretch>
        </p:blipFill>
        <p:spPr>
          <a:xfrm>
            <a:off x="13075" y="4815325"/>
            <a:ext cx="836225" cy="328175"/>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8" name="Shape 1548"/>
        <p:cNvGrpSpPr/>
        <p:nvPr/>
      </p:nvGrpSpPr>
      <p:grpSpPr>
        <a:xfrm>
          <a:off x="0" y="0"/>
          <a:ext cx="0" cy="0"/>
          <a:chOff x="0" y="0"/>
          <a:chExt cx="0" cy="0"/>
        </a:xfrm>
      </p:grpSpPr>
      <p:sp>
        <p:nvSpPr>
          <p:cNvPr id="1549" name="Google Shape;1549;p105"/>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550" name="Google Shape;1550;p105"/>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Fetch Instruction with Virtual Memory</a:t>
            </a:r>
            <a:endParaRPr sz="2200">
              <a:solidFill>
                <a:schemeClr val="lt1"/>
              </a:solidFill>
            </a:endParaRPr>
          </a:p>
        </p:txBody>
      </p:sp>
      <p:sp>
        <p:nvSpPr>
          <p:cNvPr id="1551" name="Google Shape;1551;p105"/>
          <p:cNvSpPr txBox="1"/>
          <p:nvPr/>
        </p:nvSpPr>
        <p:spPr>
          <a:xfrm>
            <a:off x="119975" y="695150"/>
            <a:ext cx="8803500" cy="1311300"/>
          </a:xfrm>
          <a:prstGeom prst="rect">
            <a:avLst/>
          </a:prstGeom>
          <a:noFill/>
          <a:ln>
            <a:noFill/>
          </a:ln>
        </p:spPr>
        <p:txBody>
          <a:bodyPr anchorCtr="0" anchor="t" bIns="91425" lIns="91425" spcFirstLastPara="1" rIns="91425" wrap="square" tIns="91425">
            <a:noAutofit/>
          </a:bodyPr>
          <a:lstStyle/>
          <a:p>
            <a:pPr indent="-400050" lvl="0" marL="457200" rtl="0" algn="l">
              <a:spcBef>
                <a:spcPts val="0"/>
              </a:spcBef>
              <a:spcAft>
                <a:spcPts val="0"/>
              </a:spcAft>
              <a:buSzPts val="2700"/>
              <a:buChar char="➢"/>
            </a:pPr>
            <a:r>
              <a:rPr b="1" lang="en" sz="2000">
                <a:solidFill>
                  <a:schemeClr val="dk1"/>
                </a:solidFill>
              </a:rPr>
              <a:t>Read from L1$</a:t>
            </a:r>
            <a:r>
              <a:rPr lang="en" sz="2000">
                <a:solidFill>
                  <a:schemeClr val="dk1"/>
                </a:solidFill>
              </a:rPr>
              <a:t>: Data is fetched from the </a:t>
            </a:r>
            <a:r>
              <a:rPr b="1" lang="en" sz="2000">
                <a:solidFill>
                  <a:schemeClr val="dk1"/>
                </a:solidFill>
              </a:rPr>
              <a:t>Level 1 Cache (L1)</a:t>
            </a:r>
            <a:r>
              <a:rPr lang="en" sz="2000">
                <a:solidFill>
                  <a:schemeClr val="dk1"/>
                </a:solidFill>
              </a:rPr>
              <a:t>.</a:t>
            </a:r>
            <a:endParaRPr sz="2700"/>
          </a:p>
        </p:txBody>
      </p:sp>
      <p:sp>
        <p:nvSpPr>
          <p:cNvPr id="1552" name="Google Shape;1552;p105"/>
          <p:cNvSpPr/>
          <p:nvPr/>
        </p:nvSpPr>
        <p:spPr>
          <a:xfrm>
            <a:off x="4908800" y="2881550"/>
            <a:ext cx="721500" cy="1076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TLB</a:t>
            </a:r>
            <a:endParaRPr/>
          </a:p>
        </p:txBody>
      </p:sp>
      <p:sp>
        <p:nvSpPr>
          <p:cNvPr id="1553" name="Google Shape;1553;p105"/>
          <p:cNvSpPr/>
          <p:nvPr/>
        </p:nvSpPr>
        <p:spPr>
          <a:xfrm>
            <a:off x="6154275" y="2881550"/>
            <a:ext cx="721500" cy="1076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MMU</a:t>
            </a:r>
            <a:endParaRPr/>
          </a:p>
        </p:txBody>
      </p:sp>
      <p:sp>
        <p:nvSpPr>
          <p:cNvPr id="1554" name="Google Shape;1554;p105"/>
          <p:cNvSpPr txBox="1"/>
          <p:nvPr/>
        </p:nvSpPr>
        <p:spPr>
          <a:xfrm>
            <a:off x="1417425" y="1955475"/>
            <a:ext cx="58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PC+4</a:t>
            </a:r>
            <a:endParaRPr sz="1200"/>
          </a:p>
        </p:txBody>
      </p:sp>
      <p:sp>
        <p:nvSpPr>
          <p:cNvPr id="1555" name="Google Shape;1555;p105"/>
          <p:cNvSpPr txBox="1"/>
          <p:nvPr/>
        </p:nvSpPr>
        <p:spPr>
          <a:xfrm>
            <a:off x="645925" y="3819350"/>
            <a:ext cx="13467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Branch Flush PC</a:t>
            </a:r>
            <a:endParaRPr sz="1200"/>
          </a:p>
        </p:txBody>
      </p:sp>
      <p:sp>
        <p:nvSpPr>
          <p:cNvPr id="1556" name="Google Shape;1556;p105"/>
          <p:cNvSpPr/>
          <p:nvPr/>
        </p:nvSpPr>
        <p:spPr>
          <a:xfrm rot="5400000">
            <a:off x="1616325" y="2401400"/>
            <a:ext cx="352800" cy="2511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1557" name="Google Shape;1557;p105"/>
          <p:cNvCxnSpPr/>
          <p:nvPr/>
        </p:nvCxnSpPr>
        <p:spPr>
          <a:xfrm rot="10800000">
            <a:off x="1942325" y="35677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558" name="Google Shape;1558;p105"/>
          <p:cNvCxnSpPr/>
          <p:nvPr/>
        </p:nvCxnSpPr>
        <p:spPr>
          <a:xfrm rot="10800000">
            <a:off x="1942325" y="21961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559" name="Google Shape;1559;p105"/>
          <p:cNvCxnSpPr/>
          <p:nvPr/>
        </p:nvCxnSpPr>
        <p:spPr>
          <a:xfrm rot="10800000">
            <a:off x="1942325" y="2500925"/>
            <a:ext cx="239100" cy="0"/>
          </a:xfrm>
          <a:prstGeom prst="straightConnector1">
            <a:avLst/>
          </a:prstGeom>
          <a:noFill/>
          <a:ln cap="flat" cmpd="sng" w="9525">
            <a:solidFill>
              <a:schemeClr val="dk2"/>
            </a:solidFill>
            <a:prstDash val="solid"/>
            <a:round/>
            <a:headEnd len="med" w="med" type="none"/>
            <a:tailEnd len="med" w="med" type="none"/>
          </a:ln>
        </p:spPr>
      </p:cxnSp>
      <p:sp>
        <p:nvSpPr>
          <p:cNvPr id="1560" name="Google Shape;1560;p105"/>
          <p:cNvSpPr txBox="1"/>
          <p:nvPr/>
        </p:nvSpPr>
        <p:spPr>
          <a:xfrm>
            <a:off x="76075" y="2219150"/>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Return Address PC</a:t>
            </a:r>
            <a:endParaRPr sz="1000"/>
          </a:p>
        </p:txBody>
      </p:sp>
      <p:sp>
        <p:nvSpPr>
          <p:cNvPr id="1561" name="Google Shape;1561;p105"/>
          <p:cNvSpPr txBox="1"/>
          <p:nvPr/>
        </p:nvSpPr>
        <p:spPr>
          <a:xfrm>
            <a:off x="0" y="2447750"/>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Branch Predictor PC</a:t>
            </a:r>
            <a:endParaRPr sz="1000"/>
          </a:p>
        </p:txBody>
      </p:sp>
      <p:cxnSp>
        <p:nvCxnSpPr>
          <p:cNvPr id="1562" name="Google Shape;1562;p105"/>
          <p:cNvCxnSpPr>
            <a:stCxn id="1556" idx="3"/>
          </p:cNvCxnSpPr>
          <p:nvPr/>
        </p:nvCxnSpPr>
        <p:spPr>
          <a:xfrm>
            <a:off x="1792725" y="2672530"/>
            <a:ext cx="0" cy="105600"/>
          </a:xfrm>
          <a:prstGeom prst="straightConnector1">
            <a:avLst/>
          </a:prstGeom>
          <a:noFill/>
          <a:ln cap="flat" cmpd="sng" w="9525">
            <a:solidFill>
              <a:schemeClr val="dk2"/>
            </a:solidFill>
            <a:prstDash val="solid"/>
            <a:round/>
            <a:headEnd len="med" w="med" type="none"/>
            <a:tailEnd len="med" w="med" type="none"/>
          </a:ln>
        </p:spPr>
      </p:cxnSp>
      <p:sp>
        <p:nvSpPr>
          <p:cNvPr id="1563" name="Google Shape;1563;p105"/>
          <p:cNvSpPr txBox="1"/>
          <p:nvPr/>
        </p:nvSpPr>
        <p:spPr>
          <a:xfrm>
            <a:off x="1369575" y="2801038"/>
            <a:ext cx="846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Predicted </a:t>
            </a:r>
            <a:endParaRPr sz="1200"/>
          </a:p>
          <a:p>
            <a:pPr indent="0" lvl="0" marL="0" rtl="0" algn="ctr">
              <a:spcBef>
                <a:spcPts val="0"/>
              </a:spcBef>
              <a:spcAft>
                <a:spcPts val="0"/>
              </a:spcAft>
              <a:buNone/>
            </a:pPr>
            <a:r>
              <a:rPr lang="en" sz="1200"/>
              <a:t>Return</a:t>
            </a:r>
            <a:endParaRPr sz="1000"/>
          </a:p>
        </p:txBody>
      </p:sp>
      <p:cxnSp>
        <p:nvCxnSpPr>
          <p:cNvPr id="1564" name="Google Shape;1564;p105"/>
          <p:cNvCxnSpPr/>
          <p:nvPr/>
        </p:nvCxnSpPr>
        <p:spPr>
          <a:xfrm rot="10800000">
            <a:off x="1535400" y="2425400"/>
            <a:ext cx="125700" cy="0"/>
          </a:xfrm>
          <a:prstGeom prst="straightConnector1">
            <a:avLst/>
          </a:prstGeom>
          <a:noFill/>
          <a:ln cap="flat" cmpd="sng" w="9525">
            <a:solidFill>
              <a:schemeClr val="dk2"/>
            </a:solidFill>
            <a:prstDash val="solid"/>
            <a:round/>
            <a:headEnd len="med" w="med" type="none"/>
            <a:tailEnd len="med" w="med" type="none"/>
          </a:ln>
        </p:spPr>
      </p:cxnSp>
      <p:cxnSp>
        <p:nvCxnSpPr>
          <p:cNvPr id="1565" name="Google Shape;1565;p105"/>
          <p:cNvCxnSpPr/>
          <p:nvPr/>
        </p:nvCxnSpPr>
        <p:spPr>
          <a:xfrm rot="10800000">
            <a:off x="1535400" y="2654000"/>
            <a:ext cx="125700" cy="0"/>
          </a:xfrm>
          <a:prstGeom prst="straightConnector1">
            <a:avLst/>
          </a:prstGeom>
          <a:noFill/>
          <a:ln cap="flat" cmpd="sng" w="9525">
            <a:solidFill>
              <a:schemeClr val="dk2"/>
            </a:solidFill>
            <a:prstDash val="solid"/>
            <a:round/>
            <a:headEnd len="med" w="med" type="none"/>
            <a:tailEnd len="med" w="med" type="none"/>
          </a:ln>
        </p:spPr>
      </p:cxnSp>
      <p:sp>
        <p:nvSpPr>
          <p:cNvPr id="1566" name="Google Shape;1566;p105"/>
          <p:cNvSpPr txBox="1"/>
          <p:nvPr/>
        </p:nvSpPr>
        <p:spPr>
          <a:xfrm>
            <a:off x="793900" y="3378075"/>
            <a:ext cx="12573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Early Flush PC</a:t>
            </a:r>
            <a:endParaRPr sz="1000"/>
          </a:p>
        </p:txBody>
      </p:sp>
      <p:cxnSp>
        <p:nvCxnSpPr>
          <p:cNvPr id="1567" name="Google Shape;1567;p105"/>
          <p:cNvCxnSpPr/>
          <p:nvPr/>
        </p:nvCxnSpPr>
        <p:spPr>
          <a:xfrm rot="10800000">
            <a:off x="1942325" y="4024925"/>
            <a:ext cx="239100" cy="0"/>
          </a:xfrm>
          <a:prstGeom prst="straightConnector1">
            <a:avLst/>
          </a:prstGeom>
          <a:noFill/>
          <a:ln cap="flat" cmpd="sng" w="9525">
            <a:solidFill>
              <a:schemeClr val="dk2"/>
            </a:solidFill>
            <a:prstDash val="solid"/>
            <a:round/>
            <a:headEnd len="med" w="med" type="none"/>
            <a:tailEnd len="med" w="med" type="none"/>
          </a:ln>
        </p:spPr>
      </p:cxnSp>
      <p:sp>
        <p:nvSpPr>
          <p:cNvPr id="1568" name="Google Shape;1568;p105"/>
          <p:cNvSpPr txBox="1"/>
          <p:nvPr/>
        </p:nvSpPr>
        <p:spPr>
          <a:xfrm>
            <a:off x="600950" y="4347325"/>
            <a:ext cx="14229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Global Control PC</a:t>
            </a:r>
            <a:endParaRPr sz="1200"/>
          </a:p>
        </p:txBody>
      </p:sp>
      <p:cxnSp>
        <p:nvCxnSpPr>
          <p:cNvPr id="1569" name="Google Shape;1569;p105"/>
          <p:cNvCxnSpPr/>
          <p:nvPr/>
        </p:nvCxnSpPr>
        <p:spPr>
          <a:xfrm rot="10800000">
            <a:off x="1942325" y="45583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570" name="Google Shape;1570;p105"/>
          <p:cNvCxnSpPr>
            <a:stCxn id="1571" idx="3"/>
          </p:cNvCxnSpPr>
          <p:nvPr/>
        </p:nvCxnSpPr>
        <p:spPr>
          <a:xfrm>
            <a:off x="2513425" y="4832724"/>
            <a:ext cx="9000" cy="224100"/>
          </a:xfrm>
          <a:prstGeom prst="straightConnector1">
            <a:avLst/>
          </a:prstGeom>
          <a:noFill/>
          <a:ln cap="flat" cmpd="sng" w="9525">
            <a:solidFill>
              <a:schemeClr val="dk2"/>
            </a:solidFill>
            <a:prstDash val="solid"/>
            <a:round/>
            <a:headEnd len="med" w="med" type="none"/>
            <a:tailEnd len="med" w="med" type="none"/>
          </a:ln>
        </p:spPr>
      </p:cxnSp>
      <p:cxnSp>
        <p:nvCxnSpPr>
          <p:cNvPr id="1572" name="Google Shape;1572;p105"/>
          <p:cNvCxnSpPr/>
          <p:nvPr/>
        </p:nvCxnSpPr>
        <p:spPr>
          <a:xfrm rot="10800000">
            <a:off x="2780525" y="34153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573" name="Google Shape;1573;p105"/>
          <p:cNvCxnSpPr/>
          <p:nvPr/>
        </p:nvCxnSpPr>
        <p:spPr>
          <a:xfrm rot="10800000">
            <a:off x="3466325" y="3415325"/>
            <a:ext cx="239100" cy="0"/>
          </a:xfrm>
          <a:prstGeom prst="straightConnector1">
            <a:avLst/>
          </a:prstGeom>
          <a:noFill/>
          <a:ln cap="flat" cmpd="sng" w="9525">
            <a:solidFill>
              <a:schemeClr val="dk2"/>
            </a:solidFill>
            <a:prstDash val="solid"/>
            <a:round/>
            <a:headEnd len="med" w="med" type="none"/>
            <a:tailEnd len="med" w="med" type="none"/>
          </a:ln>
        </p:spPr>
      </p:cxnSp>
      <p:sp>
        <p:nvSpPr>
          <p:cNvPr id="1571" name="Google Shape;1571;p105"/>
          <p:cNvSpPr/>
          <p:nvPr/>
        </p:nvSpPr>
        <p:spPr>
          <a:xfrm rot="5400000">
            <a:off x="1139275" y="3210375"/>
            <a:ext cx="2748300" cy="6579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74" name="Google Shape;1574;p105"/>
          <p:cNvSpPr/>
          <p:nvPr/>
        </p:nvSpPr>
        <p:spPr>
          <a:xfrm>
            <a:off x="2981750" y="2872400"/>
            <a:ext cx="520500" cy="1094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75" name="Google Shape;1575;p105"/>
          <p:cNvSpPr txBox="1"/>
          <p:nvPr/>
        </p:nvSpPr>
        <p:spPr>
          <a:xfrm flipH="1" rot="5400000">
            <a:off x="2829075" y="3234875"/>
            <a:ext cx="770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Register</a:t>
            </a:r>
            <a:endParaRPr sz="1200"/>
          </a:p>
        </p:txBody>
      </p:sp>
      <p:sp>
        <p:nvSpPr>
          <p:cNvPr id="1576" name="Google Shape;1576;p105"/>
          <p:cNvSpPr txBox="1"/>
          <p:nvPr/>
        </p:nvSpPr>
        <p:spPr>
          <a:xfrm flipH="1" rot="5400000">
            <a:off x="2252175" y="3494975"/>
            <a:ext cx="528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MUX</a:t>
            </a:r>
            <a:endParaRPr sz="1200"/>
          </a:p>
        </p:txBody>
      </p:sp>
      <p:sp>
        <p:nvSpPr>
          <p:cNvPr id="1577" name="Google Shape;1577;p105"/>
          <p:cNvSpPr txBox="1"/>
          <p:nvPr/>
        </p:nvSpPr>
        <p:spPr>
          <a:xfrm>
            <a:off x="3726913" y="3138275"/>
            <a:ext cx="6579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Virtual PC</a:t>
            </a:r>
            <a:endParaRPr sz="1200"/>
          </a:p>
        </p:txBody>
      </p:sp>
      <p:cxnSp>
        <p:nvCxnSpPr>
          <p:cNvPr id="1578" name="Google Shape;1578;p105"/>
          <p:cNvCxnSpPr>
            <a:stCxn id="1577" idx="3"/>
            <a:endCxn id="1552" idx="1"/>
          </p:cNvCxnSpPr>
          <p:nvPr/>
        </p:nvCxnSpPr>
        <p:spPr>
          <a:xfrm>
            <a:off x="4384813" y="3415325"/>
            <a:ext cx="524100" cy="4200"/>
          </a:xfrm>
          <a:prstGeom prst="straightConnector1">
            <a:avLst/>
          </a:prstGeom>
          <a:noFill/>
          <a:ln cap="flat" cmpd="sng" w="9525">
            <a:solidFill>
              <a:schemeClr val="dk2"/>
            </a:solidFill>
            <a:prstDash val="solid"/>
            <a:round/>
            <a:headEnd len="med" w="med" type="none"/>
            <a:tailEnd len="med" w="med" type="triangle"/>
          </a:ln>
        </p:spPr>
      </p:cxnSp>
      <p:cxnSp>
        <p:nvCxnSpPr>
          <p:cNvPr id="1579" name="Google Shape;1579;p105"/>
          <p:cNvCxnSpPr>
            <a:stCxn id="1552" idx="3"/>
            <a:endCxn id="1553" idx="1"/>
          </p:cNvCxnSpPr>
          <p:nvPr/>
        </p:nvCxnSpPr>
        <p:spPr>
          <a:xfrm>
            <a:off x="5630300" y="3419600"/>
            <a:ext cx="524100" cy="0"/>
          </a:xfrm>
          <a:prstGeom prst="straightConnector1">
            <a:avLst/>
          </a:prstGeom>
          <a:noFill/>
          <a:ln cap="flat" cmpd="sng" w="9525">
            <a:solidFill>
              <a:schemeClr val="dk2"/>
            </a:solidFill>
            <a:prstDash val="solid"/>
            <a:round/>
            <a:headEnd len="med" w="med" type="none"/>
            <a:tailEnd len="med" w="med" type="triangle"/>
          </a:ln>
        </p:spPr>
      </p:cxnSp>
      <p:sp>
        <p:nvSpPr>
          <p:cNvPr id="1580" name="Google Shape;1580;p105"/>
          <p:cNvSpPr txBox="1"/>
          <p:nvPr/>
        </p:nvSpPr>
        <p:spPr>
          <a:xfrm>
            <a:off x="4884652" y="4254925"/>
            <a:ext cx="7698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Physical PC</a:t>
            </a:r>
            <a:endParaRPr sz="1200"/>
          </a:p>
        </p:txBody>
      </p:sp>
      <p:cxnSp>
        <p:nvCxnSpPr>
          <p:cNvPr id="1581" name="Google Shape;1581;p105"/>
          <p:cNvCxnSpPr>
            <a:stCxn id="1552" idx="2"/>
            <a:endCxn id="1580" idx="0"/>
          </p:cNvCxnSpPr>
          <p:nvPr/>
        </p:nvCxnSpPr>
        <p:spPr>
          <a:xfrm>
            <a:off x="5269550" y="3957650"/>
            <a:ext cx="0" cy="297300"/>
          </a:xfrm>
          <a:prstGeom prst="straightConnector1">
            <a:avLst/>
          </a:prstGeom>
          <a:noFill/>
          <a:ln cap="flat" cmpd="sng" w="9525">
            <a:solidFill>
              <a:schemeClr val="dk2"/>
            </a:solidFill>
            <a:prstDash val="solid"/>
            <a:round/>
            <a:headEnd len="med" w="med" type="none"/>
            <a:tailEnd len="med" w="med" type="triangle"/>
          </a:ln>
        </p:spPr>
      </p:cxnSp>
      <p:sp>
        <p:nvSpPr>
          <p:cNvPr id="1582" name="Google Shape;1582;p105"/>
          <p:cNvSpPr txBox="1"/>
          <p:nvPr/>
        </p:nvSpPr>
        <p:spPr>
          <a:xfrm rot="3424980">
            <a:off x="4137561" y="3836508"/>
            <a:ext cx="721536" cy="461665"/>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0-1+</a:t>
            </a:r>
            <a:endParaRPr sz="1800"/>
          </a:p>
        </p:txBody>
      </p:sp>
      <p:cxnSp>
        <p:nvCxnSpPr>
          <p:cNvPr id="1583" name="Google Shape;1583;p105"/>
          <p:cNvCxnSpPr/>
          <p:nvPr/>
        </p:nvCxnSpPr>
        <p:spPr>
          <a:xfrm flipH="1">
            <a:off x="5616250" y="3630250"/>
            <a:ext cx="534900" cy="6300"/>
          </a:xfrm>
          <a:prstGeom prst="straightConnector1">
            <a:avLst/>
          </a:prstGeom>
          <a:noFill/>
          <a:ln cap="flat" cmpd="sng" w="9525">
            <a:solidFill>
              <a:schemeClr val="dk2"/>
            </a:solidFill>
            <a:prstDash val="solid"/>
            <a:round/>
            <a:headEnd len="med" w="med" type="none"/>
            <a:tailEnd len="med" w="med" type="triangle"/>
          </a:ln>
        </p:spPr>
      </p:cxnSp>
      <p:sp>
        <p:nvSpPr>
          <p:cNvPr id="1584" name="Google Shape;1584;p105"/>
          <p:cNvSpPr/>
          <p:nvPr/>
        </p:nvSpPr>
        <p:spPr>
          <a:xfrm>
            <a:off x="6878900" y="3222800"/>
            <a:ext cx="1088400" cy="393600"/>
          </a:xfrm>
          <a:prstGeom prst="lef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Mem Request</a:t>
            </a:r>
            <a:endParaRPr/>
          </a:p>
        </p:txBody>
      </p:sp>
      <p:sp>
        <p:nvSpPr>
          <p:cNvPr id="1585" name="Google Shape;1585;p105"/>
          <p:cNvSpPr/>
          <p:nvPr/>
        </p:nvSpPr>
        <p:spPr>
          <a:xfrm rot="-5400000">
            <a:off x="5969775" y="4229375"/>
            <a:ext cx="1026900" cy="6579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1586" name="Google Shape;1586;p105"/>
          <p:cNvCxnSpPr/>
          <p:nvPr/>
        </p:nvCxnSpPr>
        <p:spPr>
          <a:xfrm rot="10800000">
            <a:off x="5671113" y="4558325"/>
            <a:ext cx="466500" cy="0"/>
          </a:xfrm>
          <a:prstGeom prst="straightConnector1">
            <a:avLst/>
          </a:prstGeom>
          <a:noFill/>
          <a:ln cap="flat" cmpd="sng" w="9525">
            <a:solidFill>
              <a:schemeClr val="dk2"/>
            </a:solidFill>
            <a:prstDash val="solid"/>
            <a:round/>
            <a:headEnd len="med" w="med" type="none"/>
            <a:tailEnd len="med" w="med" type="none"/>
          </a:ln>
        </p:spPr>
      </p:cxnSp>
      <p:cxnSp>
        <p:nvCxnSpPr>
          <p:cNvPr id="1587" name="Google Shape;1587;p105"/>
          <p:cNvCxnSpPr/>
          <p:nvPr/>
        </p:nvCxnSpPr>
        <p:spPr>
          <a:xfrm rot="10800000">
            <a:off x="6812175" y="4254925"/>
            <a:ext cx="466500" cy="0"/>
          </a:xfrm>
          <a:prstGeom prst="straightConnector1">
            <a:avLst/>
          </a:prstGeom>
          <a:noFill/>
          <a:ln cap="flat" cmpd="sng" w="9525">
            <a:solidFill>
              <a:schemeClr val="dk2"/>
            </a:solidFill>
            <a:prstDash val="solid"/>
            <a:round/>
            <a:headEnd len="med" w="med" type="none"/>
            <a:tailEnd len="med" w="med" type="none"/>
          </a:ln>
        </p:spPr>
      </p:cxnSp>
      <p:cxnSp>
        <p:nvCxnSpPr>
          <p:cNvPr id="1588" name="Google Shape;1588;p105"/>
          <p:cNvCxnSpPr/>
          <p:nvPr/>
        </p:nvCxnSpPr>
        <p:spPr>
          <a:xfrm rot="10800000">
            <a:off x="6812175" y="4531975"/>
            <a:ext cx="466500" cy="0"/>
          </a:xfrm>
          <a:prstGeom prst="straightConnector1">
            <a:avLst/>
          </a:prstGeom>
          <a:noFill/>
          <a:ln cap="flat" cmpd="sng" w="9525">
            <a:solidFill>
              <a:schemeClr val="dk2"/>
            </a:solidFill>
            <a:prstDash val="solid"/>
            <a:round/>
            <a:headEnd len="med" w="med" type="none"/>
            <a:tailEnd len="med" w="med" type="none"/>
          </a:ln>
        </p:spPr>
      </p:cxnSp>
      <p:sp>
        <p:nvSpPr>
          <p:cNvPr id="1589" name="Google Shape;1589;p105"/>
          <p:cNvSpPr txBox="1"/>
          <p:nvPr/>
        </p:nvSpPr>
        <p:spPr>
          <a:xfrm>
            <a:off x="7370175" y="3966800"/>
            <a:ext cx="6579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Bus</a:t>
            </a:r>
            <a:endParaRPr sz="1800"/>
          </a:p>
        </p:txBody>
      </p:sp>
      <p:sp>
        <p:nvSpPr>
          <p:cNvPr id="1590" name="Google Shape;1590;p105"/>
          <p:cNvSpPr txBox="1"/>
          <p:nvPr/>
        </p:nvSpPr>
        <p:spPr>
          <a:xfrm>
            <a:off x="7370175" y="4301125"/>
            <a:ext cx="6579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t>L1$</a:t>
            </a:r>
            <a:endParaRPr b="1" sz="1800"/>
          </a:p>
        </p:txBody>
      </p:sp>
      <p:sp>
        <p:nvSpPr>
          <p:cNvPr id="1591" name="Google Shape;1591;p105"/>
          <p:cNvSpPr txBox="1"/>
          <p:nvPr/>
        </p:nvSpPr>
        <p:spPr>
          <a:xfrm>
            <a:off x="6783929" y="4254925"/>
            <a:ext cx="466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t>2+</a:t>
            </a:r>
            <a:endParaRPr b="1" sz="1800"/>
          </a:p>
        </p:txBody>
      </p:sp>
      <p:pic>
        <p:nvPicPr>
          <p:cNvPr id="1592" name="Google Shape;1592;p105"/>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6" name="Shape 1596"/>
        <p:cNvGrpSpPr/>
        <p:nvPr/>
      </p:nvGrpSpPr>
      <p:grpSpPr>
        <a:xfrm>
          <a:off x="0" y="0"/>
          <a:ext cx="0" cy="0"/>
          <a:chOff x="0" y="0"/>
          <a:chExt cx="0" cy="0"/>
        </a:xfrm>
      </p:grpSpPr>
      <p:sp>
        <p:nvSpPr>
          <p:cNvPr id="1597" name="Google Shape;1597;p106"/>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598" name="Google Shape;1598;p106"/>
          <p:cNvSpPr txBox="1"/>
          <p:nvPr>
            <p:ph type="title"/>
          </p:nvPr>
        </p:nvSpPr>
        <p:spPr>
          <a:xfrm>
            <a:off x="106350" y="7660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Fetch Instruction with Virtual Memory</a:t>
            </a:r>
            <a:endParaRPr sz="2200">
              <a:solidFill>
                <a:schemeClr val="lt1"/>
              </a:solidFill>
            </a:endParaRPr>
          </a:p>
        </p:txBody>
      </p:sp>
      <p:sp>
        <p:nvSpPr>
          <p:cNvPr id="1599" name="Google Shape;1599;p106"/>
          <p:cNvSpPr txBox="1"/>
          <p:nvPr/>
        </p:nvSpPr>
        <p:spPr>
          <a:xfrm>
            <a:off x="119975" y="695150"/>
            <a:ext cx="8803500" cy="1311300"/>
          </a:xfrm>
          <a:prstGeom prst="rect">
            <a:avLst/>
          </a:prstGeom>
          <a:noFill/>
          <a:ln>
            <a:noFill/>
          </a:ln>
        </p:spPr>
        <p:txBody>
          <a:bodyPr anchorCtr="0" anchor="t" bIns="91425" lIns="91425" spcFirstLastPara="1" rIns="91425" wrap="square" tIns="91425">
            <a:noAutofit/>
          </a:bodyPr>
          <a:lstStyle/>
          <a:p>
            <a:pPr indent="-400050" lvl="0" marL="457200" rtl="0" algn="l">
              <a:spcBef>
                <a:spcPts val="0"/>
              </a:spcBef>
              <a:spcAft>
                <a:spcPts val="0"/>
              </a:spcAft>
              <a:buSzPts val="2700"/>
              <a:buChar char="➢"/>
            </a:pPr>
            <a:r>
              <a:rPr b="1" lang="en" sz="2000">
                <a:solidFill>
                  <a:schemeClr val="dk1"/>
                </a:solidFill>
              </a:rPr>
              <a:t>Read from Scratchpad (On-chip RAM)</a:t>
            </a:r>
            <a:r>
              <a:rPr lang="en" sz="2000">
                <a:solidFill>
                  <a:schemeClr val="dk1"/>
                </a:solidFill>
              </a:rPr>
              <a:t>: Data is retrieved from the </a:t>
            </a:r>
            <a:r>
              <a:rPr b="1" lang="en" sz="2000">
                <a:solidFill>
                  <a:schemeClr val="dk1"/>
                </a:solidFill>
              </a:rPr>
              <a:t>scratchpad memory</a:t>
            </a:r>
            <a:r>
              <a:rPr lang="en" sz="2000">
                <a:solidFill>
                  <a:schemeClr val="dk1"/>
                </a:solidFill>
              </a:rPr>
              <a:t>, a small but fast on-chip RAM.</a:t>
            </a:r>
            <a:endParaRPr sz="2700"/>
          </a:p>
        </p:txBody>
      </p:sp>
      <p:sp>
        <p:nvSpPr>
          <p:cNvPr id="1600" name="Google Shape;1600;p106"/>
          <p:cNvSpPr/>
          <p:nvPr/>
        </p:nvSpPr>
        <p:spPr>
          <a:xfrm>
            <a:off x="4908800" y="2881550"/>
            <a:ext cx="721500" cy="1076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TLB</a:t>
            </a:r>
            <a:endParaRPr/>
          </a:p>
        </p:txBody>
      </p:sp>
      <p:sp>
        <p:nvSpPr>
          <p:cNvPr id="1601" name="Google Shape;1601;p106"/>
          <p:cNvSpPr/>
          <p:nvPr/>
        </p:nvSpPr>
        <p:spPr>
          <a:xfrm>
            <a:off x="6154275" y="2881550"/>
            <a:ext cx="721500" cy="1076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MMU</a:t>
            </a:r>
            <a:endParaRPr/>
          </a:p>
        </p:txBody>
      </p:sp>
      <p:sp>
        <p:nvSpPr>
          <p:cNvPr id="1602" name="Google Shape;1602;p106"/>
          <p:cNvSpPr txBox="1"/>
          <p:nvPr/>
        </p:nvSpPr>
        <p:spPr>
          <a:xfrm>
            <a:off x="1417425" y="1955475"/>
            <a:ext cx="580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PC+4</a:t>
            </a:r>
            <a:endParaRPr sz="1200"/>
          </a:p>
        </p:txBody>
      </p:sp>
      <p:sp>
        <p:nvSpPr>
          <p:cNvPr id="1603" name="Google Shape;1603;p106"/>
          <p:cNvSpPr txBox="1"/>
          <p:nvPr/>
        </p:nvSpPr>
        <p:spPr>
          <a:xfrm>
            <a:off x="645925" y="3819350"/>
            <a:ext cx="13467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Branch Flush PC</a:t>
            </a:r>
            <a:endParaRPr sz="1200"/>
          </a:p>
        </p:txBody>
      </p:sp>
      <p:sp>
        <p:nvSpPr>
          <p:cNvPr id="1604" name="Google Shape;1604;p106"/>
          <p:cNvSpPr/>
          <p:nvPr/>
        </p:nvSpPr>
        <p:spPr>
          <a:xfrm rot="5400000">
            <a:off x="1616325" y="2401400"/>
            <a:ext cx="352800" cy="2511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1605" name="Google Shape;1605;p106"/>
          <p:cNvCxnSpPr/>
          <p:nvPr/>
        </p:nvCxnSpPr>
        <p:spPr>
          <a:xfrm rot="10800000">
            <a:off x="1942325" y="35677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606" name="Google Shape;1606;p106"/>
          <p:cNvCxnSpPr/>
          <p:nvPr/>
        </p:nvCxnSpPr>
        <p:spPr>
          <a:xfrm rot="10800000">
            <a:off x="1942325" y="21961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607" name="Google Shape;1607;p106"/>
          <p:cNvCxnSpPr/>
          <p:nvPr/>
        </p:nvCxnSpPr>
        <p:spPr>
          <a:xfrm rot="10800000">
            <a:off x="1942325" y="2500925"/>
            <a:ext cx="239100" cy="0"/>
          </a:xfrm>
          <a:prstGeom prst="straightConnector1">
            <a:avLst/>
          </a:prstGeom>
          <a:noFill/>
          <a:ln cap="flat" cmpd="sng" w="9525">
            <a:solidFill>
              <a:schemeClr val="dk2"/>
            </a:solidFill>
            <a:prstDash val="solid"/>
            <a:round/>
            <a:headEnd len="med" w="med" type="none"/>
            <a:tailEnd len="med" w="med" type="none"/>
          </a:ln>
        </p:spPr>
      </p:cxnSp>
      <p:sp>
        <p:nvSpPr>
          <p:cNvPr id="1608" name="Google Shape;1608;p106"/>
          <p:cNvSpPr txBox="1"/>
          <p:nvPr/>
        </p:nvSpPr>
        <p:spPr>
          <a:xfrm>
            <a:off x="76075" y="2219150"/>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Return Address PC</a:t>
            </a:r>
            <a:endParaRPr sz="1000"/>
          </a:p>
        </p:txBody>
      </p:sp>
      <p:sp>
        <p:nvSpPr>
          <p:cNvPr id="1609" name="Google Shape;1609;p106"/>
          <p:cNvSpPr txBox="1"/>
          <p:nvPr/>
        </p:nvSpPr>
        <p:spPr>
          <a:xfrm>
            <a:off x="0" y="2447750"/>
            <a:ext cx="161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Branch Predictor PC</a:t>
            </a:r>
            <a:endParaRPr sz="1000"/>
          </a:p>
        </p:txBody>
      </p:sp>
      <p:cxnSp>
        <p:nvCxnSpPr>
          <p:cNvPr id="1610" name="Google Shape;1610;p106"/>
          <p:cNvCxnSpPr>
            <a:stCxn id="1604" idx="3"/>
          </p:cNvCxnSpPr>
          <p:nvPr/>
        </p:nvCxnSpPr>
        <p:spPr>
          <a:xfrm>
            <a:off x="1792725" y="2672530"/>
            <a:ext cx="0" cy="105600"/>
          </a:xfrm>
          <a:prstGeom prst="straightConnector1">
            <a:avLst/>
          </a:prstGeom>
          <a:noFill/>
          <a:ln cap="flat" cmpd="sng" w="9525">
            <a:solidFill>
              <a:schemeClr val="dk2"/>
            </a:solidFill>
            <a:prstDash val="solid"/>
            <a:round/>
            <a:headEnd len="med" w="med" type="none"/>
            <a:tailEnd len="med" w="med" type="none"/>
          </a:ln>
        </p:spPr>
      </p:cxnSp>
      <p:sp>
        <p:nvSpPr>
          <p:cNvPr id="1611" name="Google Shape;1611;p106"/>
          <p:cNvSpPr txBox="1"/>
          <p:nvPr/>
        </p:nvSpPr>
        <p:spPr>
          <a:xfrm>
            <a:off x="1369575" y="2801038"/>
            <a:ext cx="846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Predicted </a:t>
            </a:r>
            <a:endParaRPr sz="1200"/>
          </a:p>
          <a:p>
            <a:pPr indent="0" lvl="0" marL="0" rtl="0" algn="ctr">
              <a:spcBef>
                <a:spcPts val="0"/>
              </a:spcBef>
              <a:spcAft>
                <a:spcPts val="0"/>
              </a:spcAft>
              <a:buNone/>
            </a:pPr>
            <a:r>
              <a:rPr lang="en" sz="1200"/>
              <a:t>Return</a:t>
            </a:r>
            <a:endParaRPr sz="1000"/>
          </a:p>
        </p:txBody>
      </p:sp>
      <p:cxnSp>
        <p:nvCxnSpPr>
          <p:cNvPr id="1612" name="Google Shape;1612;p106"/>
          <p:cNvCxnSpPr/>
          <p:nvPr/>
        </p:nvCxnSpPr>
        <p:spPr>
          <a:xfrm rot="10800000">
            <a:off x="1535400" y="2425400"/>
            <a:ext cx="125700" cy="0"/>
          </a:xfrm>
          <a:prstGeom prst="straightConnector1">
            <a:avLst/>
          </a:prstGeom>
          <a:noFill/>
          <a:ln cap="flat" cmpd="sng" w="9525">
            <a:solidFill>
              <a:schemeClr val="dk2"/>
            </a:solidFill>
            <a:prstDash val="solid"/>
            <a:round/>
            <a:headEnd len="med" w="med" type="none"/>
            <a:tailEnd len="med" w="med" type="none"/>
          </a:ln>
        </p:spPr>
      </p:cxnSp>
      <p:cxnSp>
        <p:nvCxnSpPr>
          <p:cNvPr id="1613" name="Google Shape;1613;p106"/>
          <p:cNvCxnSpPr/>
          <p:nvPr/>
        </p:nvCxnSpPr>
        <p:spPr>
          <a:xfrm rot="10800000">
            <a:off x="1535400" y="2654000"/>
            <a:ext cx="125700" cy="0"/>
          </a:xfrm>
          <a:prstGeom prst="straightConnector1">
            <a:avLst/>
          </a:prstGeom>
          <a:noFill/>
          <a:ln cap="flat" cmpd="sng" w="9525">
            <a:solidFill>
              <a:schemeClr val="dk2"/>
            </a:solidFill>
            <a:prstDash val="solid"/>
            <a:round/>
            <a:headEnd len="med" w="med" type="none"/>
            <a:tailEnd len="med" w="med" type="none"/>
          </a:ln>
        </p:spPr>
      </p:cxnSp>
      <p:sp>
        <p:nvSpPr>
          <p:cNvPr id="1614" name="Google Shape;1614;p106"/>
          <p:cNvSpPr txBox="1"/>
          <p:nvPr/>
        </p:nvSpPr>
        <p:spPr>
          <a:xfrm>
            <a:off x="793900" y="3378075"/>
            <a:ext cx="12573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Early Flush PC</a:t>
            </a:r>
            <a:endParaRPr sz="1000"/>
          </a:p>
        </p:txBody>
      </p:sp>
      <p:cxnSp>
        <p:nvCxnSpPr>
          <p:cNvPr id="1615" name="Google Shape;1615;p106"/>
          <p:cNvCxnSpPr/>
          <p:nvPr/>
        </p:nvCxnSpPr>
        <p:spPr>
          <a:xfrm rot="10800000">
            <a:off x="1942325" y="4024925"/>
            <a:ext cx="239100" cy="0"/>
          </a:xfrm>
          <a:prstGeom prst="straightConnector1">
            <a:avLst/>
          </a:prstGeom>
          <a:noFill/>
          <a:ln cap="flat" cmpd="sng" w="9525">
            <a:solidFill>
              <a:schemeClr val="dk2"/>
            </a:solidFill>
            <a:prstDash val="solid"/>
            <a:round/>
            <a:headEnd len="med" w="med" type="none"/>
            <a:tailEnd len="med" w="med" type="none"/>
          </a:ln>
        </p:spPr>
      </p:cxnSp>
      <p:sp>
        <p:nvSpPr>
          <p:cNvPr id="1616" name="Google Shape;1616;p106"/>
          <p:cNvSpPr txBox="1"/>
          <p:nvPr/>
        </p:nvSpPr>
        <p:spPr>
          <a:xfrm>
            <a:off x="600950" y="4347325"/>
            <a:ext cx="14229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Global Control PC</a:t>
            </a:r>
            <a:endParaRPr sz="1200"/>
          </a:p>
        </p:txBody>
      </p:sp>
      <p:cxnSp>
        <p:nvCxnSpPr>
          <p:cNvPr id="1617" name="Google Shape;1617;p106"/>
          <p:cNvCxnSpPr/>
          <p:nvPr/>
        </p:nvCxnSpPr>
        <p:spPr>
          <a:xfrm rot="10800000">
            <a:off x="1942325" y="45583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618" name="Google Shape;1618;p106"/>
          <p:cNvCxnSpPr>
            <a:stCxn id="1619" idx="3"/>
          </p:cNvCxnSpPr>
          <p:nvPr/>
        </p:nvCxnSpPr>
        <p:spPr>
          <a:xfrm>
            <a:off x="2513425" y="4832724"/>
            <a:ext cx="9000" cy="224100"/>
          </a:xfrm>
          <a:prstGeom prst="straightConnector1">
            <a:avLst/>
          </a:prstGeom>
          <a:noFill/>
          <a:ln cap="flat" cmpd="sng" w="9525">
            <a:solidFill>
              <a:schemeClr val="dk2"/>
            </a:solidFill>
            <a:prstDash val="solid"/>
            <a:round/>
            <a:headEnd len="med" w="med" type="none"/>
            <a:tailEnd len="med" w="med" type="none"/>
          </a:ln>
        </p:spPr>
      </p:cxnSp>
      <p:cxnSp>
        <p:nvCxnSpPr>
          <p:cNvPr id="1620" name="Google Shape;1620;p106"/>
          <p:cNvCxnSpPr/>
          <p:nvPr/>
        </p:nvCxnSpPr>
        <p:spPr>
          <a:xfrm rot="10800000">
            <a:off x="2780525" y="3415325"/>
            <a:ext cx="239100" cy="0"/>
          </a:xfrm>
          <a:prstGeom prst="straightConnector1">
            <a:avLst/>
          </a:prstGeom>
          <a:noFill/>
          <a:ln cap="flat" cmpd="sng" w="9525">
            <a:solidFill>
              <a:schemeClr val="dk2"/>
            </a:solidFill>
            <a:prstDash val="solid"/>
            <a:round/>
            <a:headEnd len="med" w="med" type="none"/>
            <a:tailEnd len="med" w="med" type="none"/>
          </a:ln>
        </p:spPr>
      </p:cxnSp>
      <p:cxnSp>
        <p:nvCxnSpPr>
          <p:cNvPr id="1621" name="Google Shape;1621;p106"/>
          <p:cNvCxnSpPr/>
          <p:nvPr/>
        </p:nvCxnSpPr>
        <p:spPr>
          <a:xfrm rot="10800000">
            <a:off x="3466325" y="3415325"/>
            <a:ext cx="239100" cy="0"/>
          </a:xfrm>
          <a:prstGeom prst="straightConnector1">
            <a:avLst/>
          </a:prstGeom>
          <a:noFill/>
          <a:ln cap="flat" cmpd="sng" w="9525">
            <a:solidFill>
              <a:schemeClr val="dk2"/>
            </a:solidFill>
            <a:prstDash val="solid"/>
            <a:round/>
            <a:headEnd len="med" w="med" type="none"/>
            <a:tailEnd len="med" w="med" type="none"/>
          </a:ln>
        </p:spPr>
      </p:cxnSp>
      <p:sp>
        <p:nvSpPr>
          <p:cNvPr id="1619" name="Google Shape;1619;p106"/>
          <p:cNvSpPr/>
          <p:nvPr/>
        </p:nvSpPr>
        <p:spPr>
          <a:xfrm rot="5400000">
            <a:off x="1139275" y="3210375"/>
            <a:ext cx="2748300" cy="6579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622" name="Google Shape;1622;p106"/>
          <p:cNvSpPr/>
          <p:nvPr/>
        </p:nvSpPr>
        <p:spPr>
          <a:xfrm>
            <a:off x="2981750" y="2872400"/>
            <a:ext cx="520500" cy="1094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623" name="Google Shape;1623;p106"/>
          <p:cNvSpPr txBox="1"/>
          <p:nvPr/>
        </p:nvSpPr>
        <p:spPr>
          <a:xfrm flipH="1" rot="5400000">
            <a:off x="2829075" y="3234875"/>
            <a:ext cx="770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Register</a:t>
            </a:r>
            <a:endParaRPr sz="1200"/>
          </a:p>
        </p:txBody>
      </p:sp>
      <p:sp>
        <p:nvSpPr>
          <p:cNvPr id="1624" name="Google Shape;1624;p106"/>
          <p:cNvSpPr txBox="1"/>
          <p:nvPr/>
        </p:nvSpPr>
        <p:spPr>
          <a:xfrm flipH="1" rot="5400000">
            <a:off x="2252175" y="3494975"/>
            <a:ext cx="528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MUX</a:t>
            </a:r>
            <a:endParaRPr sz="1200"/>
          </a:p>
        </p:txBody>
      </p:sp>
      <p:sp>
        <p:nvSpPr>
          <p:cNvPr id="1625" name="Google Shape;1625;p106"/>
          <p:cNvSpPr txBox="1"/>
          <p:nvPr/>
        </p:nvSpPr>
        <p:spPr>
          <a:xfrm>
            <a:off x="3726913" y="3138275"/>
            <a:ext cx="6579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Virtual PC</a:t>
            </a:r>
            <a:endParaRPr sz="1200"/>
          </a:p>
        </p:txBody>
      </p:sp>
      <p:cxnSp>
        <p:nvCxnSpPr>
          <p:cNvPr id="1626" name="Google Shape;1626;p106"/>
          <p:cNvCxnSpPr>
            <a:stCxn id="1625" idx="3"/>
            <a:endCxn id="1600" idx="1"/>
          </p:cNvCxnSpPr>
          <p:nvPr/>
        </p:nvCxnSpPr>
        <p:spPr>
          <a:xfrm>
            <a:off x="4384813" y="3415325"/>
            <a:ext cx="524100" cy="4200"/>
          </a:xfrm>
          <a:prstGeom prst="straightConnector1">
            <a:avLst/>
          </a:prstGeom>
          <a:noFill/>
          <a:ln cap="flat" cmpd="sng" w="9525">
            <a:solidFill>
              <a:schemeClr val="dk2"/>
            </a:solidFill>
            <a:prstDash val="solid"/>
            <a:round/>
            <a:headEnd len="med" w="med" type="none"/>
            <a:tailEnd len="med" w="med" type="triangle"/>
          </a:ln>
        </p:spPr>
      </p:cxnSp>
      <p:cxnSp>
        <p:nvCxnSpPr>
          <p:cNvPr id="1627" name="Google Shape;1627;p106"/>
          <p:cNvCxnSpPr>
            <a:stCxn id="1600" idx="3"/>
            <a:endCxn id="1601" idx="1"/>
          </p:cNvCxnSpPr>
          <p:nvPr/>
        </p:nvCxnSpPr>
        <p:spPr>
          <a:xfrm>
            <a:off x="5630300" y="3419600"/>
            <a:ext cx="524100" cy="0"/>
          </a:xfrm>
          <a:prstGeom prst="straightConnector1">
            <a:avLst/>
          </a:prstGeom>
          <a:noFill/>
          <a:ln cap="flat" cmpd="sng" w="9525">
            <a:solidFill>
              <a:schemeClr val="dk2"/>
            </a:solidFill>
            <a:prstDash val="solid"/>
            <a:round/>
            <a:headEnd len="med" w="med" type="none"/>
            <a:tailEnd len="med" w="med" type="triangle"/>
          </a:ln>
        </p:spPr>
      </p:cxnSp>
      <p:sp>
        <p:nvSpPr>
          <p:cNvPr id="1628" name="Google Shape;1628;p106"/>
          <p:cNvSpPr txBox="1"/>
          <p:nvPr/>
        </p:nvSpPr>
        <p:spPr>
          <a:xfrm>
            <a:off x="4884652" y="4254925"/>
            <a:ext cx="7698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t>Physical PC</a:t>
            </a:r>
            <a:endParaRPr sz="1200"/>
          </a:p>
        </p:txBody>
      </p:sp>
      <p:cxnSp>
        <p:nvCxnSpPr>
          <p:cNvPr id="1629" name="Google Shape;1629;p106"/>
          <p:cNvCxnSpPr>
            <a:stCxn id="1600" idx="2"/>
            <a:endCxn id="1628" idx="0"/>
          </p:cNvCxnSpPr>
          <p:nvPr/>
        </p:nvCxnSpPr>
        <p:spPr>
          <a:xfrm>
            <a:off x="5269550" y="3957650"/>
            <a:ext cx="0" cy="297300"/>
          </a:xfrm>
          <a:prstGeom prst="straightConnector1">
            <a:avLst/>
          </a:prstGeom>
          <a:noFill/>
          <a:ln cap="flat" cmpd="sng" w="9525">
            <a:solidFill>
              <a:schemeClr val="dk2"/>
            </a:solidFill>
            <a:prstDash val="solid"/>
            <a:round/>
            <a:headEnd len="med" w="med" type="none"/>
            <a:tailEnd len="med" w="med" type="triangle"/>
          </a:ln>
        </p:spPr>
      </p:cxnSp>
      <p:sp>
        <p:nvSpPr>
          <p:cNvPr id="1630" name="Google Shape;1630;p106"/>
          <p:cNvSpPr txBox="1"/>
          <p:nvPr/>
        </p:nvSpPr>
        <p:spPr>
          <a:xfrm rot="3424980">
            <a:off x="4137561" y="3836508"/>
            <a:ext cx="721536" cy="461665"/>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0-1+</a:t>
            </a:r>
            <a:endParaRPr sz="1800"/>
          </a:p>
        </p:txBody>
      </p:sp>
      <p:cxnSp>
        <p:nvCxnSpPr>
          <p:cNvPr id="1631" name="Google Shape;1631;p106"/>
          <p:cNvCxnSpPr/>
          <p:nvPr/>
        </p:nvCxnSpPr>
        <p:spPr>
          <a:xfrm flipH="1">
            <a:off x="5616250" y="3630250"/>
            <a:ext cx="534900" cy="6300"/>
          </a:xfrm>
          <a:prstGeom prst="straightConnector1">
            <a:avLst/>
          </a:prstGeom>
          <a:noFill/>
          <a:ln cap="flat" cmpd="sng" w="9525">
            <a:solidFill>
              <a:schemeClr val="dk2"/>
            </a:solidFill>
            <a:prstDash val="solid"/>
            <a:round/>
            <a:headEnd len="med" w="med" type="none"/>
            <a:tailEnd len="med" w="med" type="triangle"/>
          </a:ln>
        </p:spPr>
      </p:cxnSp>
      <p:sp>
        <p:nvSpPr>
          <p:cNvPr id="1632" name="Google Shape;1632;p106"/>
          <p:cNvSpPr/>
          <p:nvPr/>
        </p:nvSpPr>
        <p:spPr>
          <a:xfrm>
            <a:off x="6878900" y="3222800"/>
            <a:ext cx="1088400" cy="393600"/>
          </a:xfrm>
          <a:prstGeom prst="lef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Mem Request</a:t>
            </a:r>
            <a:endParaRPr/>
          </a:p>
        </p:txBody>
      </p:sp>
      <p:sp>
        <p:nvSpPr>
          <p:cNvPr id="1633" name="Google Shape;1633;p106"/>
          <p:cNvSpPr/>
          <p:nvPr/>
        </p:nvSpPr>
        <p:spPr>
          <a:xfrm rot="-5400000">
            <a:off x="5969775" y="4229375"/>
            <a:ext cx="1026900" cy="657900"/>
          </a:xfrm>
          <a:prstGeom prst="trapezoid">
            <a:avLst>
              <a:gd fmla="val 24548"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1634" name="Google Shape;1634;p106"/>
          <p:cNvCxnSpPr/>
          <p:nvPr/>
        </p:nvCxnSpPr>
        <p:spPr>
          <a:xfrm rot="10800000">
            <a:off x="5671113" y="4558325"/>
            <a:ext cx="466500" cy="0"/>
          </a:xfrm>
          <a:prstGeom prst="straightConnector1">
            <a:avLst/>
          </a:prstGeom>
          <a:noFill/>
          <a:ln cap="flat" cmpd="sng" w="9525">
            <a:solidFill>
              <a:schemeClr val="dk2"/>
            </a:solidFill>
            <a:prstDash val="solid"/>
            <a:round/>
            <a:headEnd len="med" w="med" type="none"/>
            <a:tailEnd len="med" w="med" type="none"/>
          </a:ln>
        </p:spPr>
      </p:cxnSp>
      <p:cxnSp>
        <p:nvCxnSpPr>
          <p:cNvPr id="1635" name="Google Shape;1635;p106"/>
          <p:cNvCxnSpPr/>
          <p:nvPr/>
        </p:nvCxnSpPr>
        <p:spPr>
          <a:xfrm rot="10800000">
            <a:off x="6812175" y="4254925"/>
            <a:ext cx="466500" cy="0"/>
          </a:xfrm>
          <a:prstGeom prst="straightConnector1">
            <a:avLst/>
          </a:prstGeom>
          <a:noFill/>
          <a:ln cap="flat" cmpd="sng" w="9525">
            <a:solidFill>
              <a:schemeClr val="dk2"/>
            </a:solidFill>
            <a:prstDash val="solid"/>
            <a:round/>
            <a:headEnd len="med" w="med" type="none"/>
            <a:tailEnd len="med" w="med" type="none"/>
          </a:ln>
        </p:spPr>
      </p:cxnSp>
      <p:cxnSp>
        <p:nvCxnSpPr>
          <p:cNvPr id="1636" name="Google Shape;1636;p106"/>
          <p:cNvCxnSpPr/>
          <p:nvPr/>
        </p:nvCxnSpPr>
        <p:spPr>
          <a:xfrm rot="10800000">
            <a:off x="6812175" y="4531975"/>
            <a:ext cx="466500" cy="0"/>
          </a:xfrm>
          <a:prstGeom prst="straightConnector1">
            <a:avLst/>
          </a:prstGeom>
          <a:noFill/>
          <a:ln cap="flat" cmpd="sng" w="9525">
            <a:solidFill>
              <a:schemeClr val="dk2"/>
            </a:solidFill>
            <a:prstDash val="solid"/>
            <a:round/>
            <a:headEnd len="med" w="med" type="none"/>
            <a:tailEnd len="med" w="med" type="none"/>
          </a:ln>
        </p:spPr>
      </p:cxnSp>
      <p:cxnSp>
        <p:nvCxnSpPr>
          <p:cNvPr id="1637" name="Google Shape;1637;p106"/>
          <p:cNvCxnSpPr/>
          <p:nvPr/>
        </p:nvCxnSpPr>
        <p:spPr>
          <a:xfrm rot="10800000">
            <a:off x="6812175" y="4832725"/>
            <a:ext cx="466500" cy="0"/>
          </a:xfrm>
          <a:prstGeom prst="straightConnector1">
            <a:avLst/>
          </a:prstGeom>
          <a:noFill/>
          <a:ln cap="flat" cmpd="sng" w="9525">
            <a:solidFill>
              <a:schemeClr val="dk2"/>
            </a:solidFill>
            <a:prstDash val="solid"/>
            <a:round/>
            <a:headEnd len="med" w="med" type="none"/>
            <a:tailEnd len="med" w="med" type="none"/>
          </a:ln>
        </p:spPr>
      </p:cxnSp>
      <p:sp>
        <p:nvSpPr>
          <p:cNvPr id="1638" name="Google Shape;1638;p106"/>
          <p:cNvSpPr txBox="1"/>
          <p:nvPr/>
        </p:nvSpPr>
        <p:spPr>
          <a:xfrm>
            <a:off x="7370175" y="3966800"/>
            <a:ext cx="6579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Bus</a:t>
            </a:r>
            <a:endParaRPr sz="1800"/>
          </a:p>
        </p:txBody>
      </p:sp>
      <p:sp>
        <p:nvSpPr>
          <p:cNvPr id="1639" name="Google Shape;1639;p106"/>
          <p:cNvSpPr txBox="1"/>
          <p:nvPr/>
        </p:nvSpPr>
        <p:spPr>
          <a:xfrm>
            <a:off x="7370175" y="4301125"/>
            <a:ext cx="6579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L1$</a:t>
            </a:r>
            <a:endParaRPr sz="1800"/>
          </a:p>
        </p:txBody>
      </p:sp>
      <p:sp>
        <p:nvSpPr>
          <p:cNvPr id="1640" name="Google Shape;1640;p106"/>
          <p:cNvSpPr txBox="1"/>
          <p:nvPr/>
        </p:nvSpPr>
        <p:spPr>
          <a:xfrm>
            <a:off x="7370177" y="4601875"/>
            <a:ext cx="721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t>RAM</a:t>
            </a:r>
            <a:endParaRPr b="1" sz="1800"/>
          </a:p>
        </p:txBody>
      </p:sp>
      <p:sp>
        <p:nvSpPr>
          <p:cNvPr id="1641" name="Google Shape;1641;p106"/>
          <p:cNvSpPr txBox="1"/>
          <p:nvPr/>
        </p:nvSpPr>
        <p:spPr>
          <a:xfrm>
            <a:off x="6783929" y="4254925"/>
            <a:ext cx="466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2+</a:t>
            </a:r>
            <a:endParaRPr sz="1800"/>
          </a:p>
        </p:txBody>
      </p:sp>
      <p:pic>
        <p:nvPicPr>
          <p:cNvPr id="1642" name="Google Shape;1642;p106"/>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646" name="Shape 1646"/>
        <p:cNvGrpSpPr/>
        <p:nvPr/>
      </p:nvGrpSpPr>
      <p:grpSpPr>
        <a:xfrm>
          <a:off x="0" y="0"/>
          <a:ext cx="0" cy="0"/>
          <a:chOff x="0" y="0"/>
          <a:chExt cx="0" cy="0"/>
        </a:xfrm>
      </p:grpSpPr>
      <p:sp>
        <p:nvSpPr>
          <p:cNvPr id="1647" name="Google Shape;1647;p107"/>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graphicFrame>
        <p:nvGraphicFramePr>
          <p:cNvPr id="1648" name="Google Shape;1648;p107"/>
          <p:cNvGraphicFramePr/>
          <p:nvPr/>
        </p:nvGraphicFramePr>
        <p:xfrm>
          <a:off x="952500" y="1238250"/>
          <a:ext cx="3000000" cy="3000000"/>
        </p:xfrm>
        <a:graphic>
          <a:graphicData uri="http://schemas.openxmlformats.org/drawingml/2006/table">
            <a:tbl>
              <a:tblPr>
                <a:noFill/>
                <a:tableStyleId>{EF60CBFE-053B-428C-914C-0D6D54345D44}</a:tableStyleId>
              </a:tblPr>
              <a:tblGrid>
                <a:gridCol w="2967525"/>
                <a:gridCol w="897025"/>
                <a:gridCol w="963950"/>
                <a:gridCol w="500800"/>
                <a:gridCol w="941675"/>
                <a:gridCol w="484025"/>
                <a:gridCol w="681400"/>
              </a:tblGrid>
              <a:tr h="3810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Name</a:t>
                      </a:r>
                      <a:endParaRPr sz="1100">
                        <a:latin typeface="Calibri"/>
                        <a:ea typeface="Calibri"/>
                        <a:cs typeface="Calibri"/>
                        <a:sym typeface="Calibri"/>
                      </a:endParaRPr>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Slice LUTs</a:t>
                      </a:r>
                      <a:endParaRPr sz="1100">
                        <a:latin typeface="Calibri"/>
                        <a:ea typeface="Calibri"/>
                        <a:cs typeface="Calibri"/>
                        <a:sym typeface="Calibri"/>
                      </a:endParaRPr>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Slice Registers</a:t>
                      </a:r>
                      <a:endParaRPr sz="1100">
                        <a:latin typeface="Calibri"/>
                        <a:ea typeface="Calibri"/>
                        <a:cs typeface="Calibri"/>
                        <a:sym typeface="Calibri"/>
                      </a:endParaRPr>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Slice</a:t>
                      </a:r>
                      <a:endParaRPr sz="1100">
                        <a:latin typeface="Calibri"/>
                        <a:ea typeface="Calibri"/>
                        <a:cs typeface="Calibri"/>
                        <a:sym typeface="Calibri"/>
                      </a:endParaRPr>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Block RAM Tile</a:t>
                      </a:r>
                      <a:endParaRPr sz="1100">
                        <a:latin typeface="Calibri"/>
                        <a:ea typeface="Calibri"/>
                        <a:cs typeface="Calibri"/>
                        <a:sym typeface="Calibri"/>
                      </a:endParaRPr>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DSPs</a:t>
                      </a:r>
                      <a:endParaRPr sz="1100">
                        <a:latin typeface="Calibri"/>
                        <a:ea typeface="Calibri"/>
                        <a:cs typeface="Calibri"/>
                        <a:sym typeface="Calibri"/>
                      </a:endParaRPr>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Frequency(MHZ)</a:t>
                      </a:r>
                      <a:endParaRPr sz="1100">
                        <a:latin typeface="Calibri"/>
                        <a:ea typeface="Calibri"/>
                        <a:cs typeface="Calibri"/>
                        <a:sym typeface="Calibri"/>
                      </a:endParaRPr>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en" sz="1000"/>
                        <a:t>RV32I (Base Integer ISA)</a:t>
                      </a:r>
                      <a:endParaRPr sz="1000"/>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2134</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1241</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716</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18.5</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100</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r>
              <a:tr h="381000">
                <a:tc>
                  <a:txBody>
                    <a:bodyPr/>
                    <a:lstStyle/>
                    <a:p>
                      <a:pPr indent="0" lvl="0" marL="0" rtl="0" algn="l">
                        <a:lnSpc>
                          <a:spcPct val="115000"/>
                        </a:lnSpc>
                        <a:spcBef>
                          <a:spcPts val="0"/>
                        </a:spcBef>
                        <a:spcAft>
                          <a:spcPts val="0"/>
                        </a:spcAft>
                        <a:buNone/>
                      </a:pPr>
                      <a:r>
                        <a:rPr lang="en" sz="1000"/>
                        <a:t>RV32I + Branch Predictor</a:t>
                      </a:r>
                      <a:endParaRPr sz="1000"/>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2292</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1299</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744</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20.5</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100</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r>
              <a:tr h="381000">
                <a:tc>
                  <a:txBody>
                    <a:bodyPr/>
                    <a:lstStyle/>
                    <a:p>
                      <a:pPr indent="0" lvl="0" marL="0" rtl="0" algn="l">
                        <a:lnSpc>
                          <a:spcPct val="115000"/>
                        </a:lnSpc>
                        <a:spcBef>
                          <a:spcPts val="0"/>
                        </a:spcBef>
                        <a:spcAft>
                          <a:spcPts val="0"/>
                        </a:spcAft>
                        <a:buNone/>
                      </a:pPr>
                      <a:r>
                        <a:rPr lang="en" sz="1000"/>
                        <a:t>RV32IM + Branch Predictor</a:t>
                      </a:r>
                      <a:endParaRPr sz="1000"/>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2843</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1659</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895</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20.5</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95</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r>
              <a:tr h="381000">
                <a:tc>
                  <a:txBody>
                    <a:bodyPr/>
                    <a:lstStyle/>
                    <a:p>
                      <a:pPr indent="0" lvl="0" marL="0" rtl="0" algn="l">
                        <a:lnSpc>
                          <a:spcPct val="115000"/>
                        </a:lnSpc>
                        <a:spcBef>
                          <a:spcPts val="0"/>
                        </a:spcBef>
                        <a:spcAft>
                          <a:spcPts val="0"/>
                        </a:spcAft>
                        <a:buNone/>
                      </a:pPr>
                      <a:r>
                        <a:rPr lang="en" sz="1000"/>
                        <a:t>RV32IMA + Branch Predictor</a:t>
                      </a:r>
                      <a:endParaRPr sz="1000"/>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3014</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1705</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985</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20.5</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95</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r>
              <a:tr h="381000">
                <a:tc>
                  <a:txBody>
                    <a:bodyPr/>
                    <a:lstStyle/>
                    <a:p>
                      <a:pPr indent="0" lvl="0" marL="0" rtl="0" algn="l">
                        <a:lnSpc>
                          <a:spcPct val="115000"/>
                        </a:lnSpc>
                        <a:spcBef>
                          <a:spcPts val="0"/>
                        </a:spcBef>
                        <a:spcAft>
                          <a:spcPts val="0"/>
                        </a:spcAft>
                        <a:buNone/>
                      </a:pPr>
                      <a:r>
                        <a:rPr lang="en" sz="1000"/>
                        <a:t>RV32IMAFD + Branch Predictor</a:t>
                      </a:r>
                      <a:endParaRPr sz="1000"/>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9747</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5045</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3003</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20.5</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13</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92</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r>
              <a:tr h="381000">
                <a:tc>
                  <a:txBody>
                    <a:bodyPr/>
                    <a:lstStyle/>
                    <a:p>
                      <a:pPr indent="0" lvl="0" marL="0" rtl="0" algn="l">
                        <a:lnSpc>
                          <a:spcPct val="115000"/>
                        </a:lnSpc>
                        <a:spcBef>
                          <a:spcPts val="0"/>
                        </a:spcBef>
                        <a:spcAft>
                          <a:spcPts val="0"/>
                        </a:spcAft>
                        <a:buNone/>
                      </a:pPr>
                      <a:r>
                        <a:rPr lang="en" sz="1000"/>
                        <a:t>Linux-Compatible (RV32IMA + Branch Predictor, no FD)</a:t>
                      </a:r>
                      <a:endParaRPr sz="1000"/>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4614</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2879</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1538</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20.5</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85</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r>
            </a:tbl>
          </a:graphicData>
        </a:graphic>
      </p:graphicFrame>
      <p:sp>
        <p:nvSpPr>
          <p:cNvPr id="1649" name="Google Shape;1649;p107"/>
          <p:cNvSpPr txBox="1"/>
          <p:nvPr>
            <p:ph type="title"/>
          </p:nvPr>
        </p:nvSpPr>
        <p:spPr>
          <a:xfrm>
            <a:off x="45950" y="8867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Different Configuration </a:t>
            </a:r>
            <a:r>
              <a:rPr lang="en" sz="2200">
                <a:solidFill>
                  <a:schemeClr val="lt1"/>
                </a:solidFill>
              </a:rPr>
              <a:t>Results on the Zedboard(XC7Z020)</a:t>
            </a:r>
            <a:endParaRPr sz="2200">
              <a:solidFill>
                <a:schemeClr val="lt1"/>
              </a:solidFill>
            </a:endParaRPr>
          </a:p>
        </p:txBody>
      </p:sp>
      <p:pic>
        <p:nvPicPr>
          <p:cNvPr id="1650" name="Google Shape;1650;p107"/>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4" name="Shape 1654"/>
        <p:cNvGrpSpPr/>
        <p:nvPr/>
      </p:nvGrpSpPr>
      <p:grpSpPr>
        <a:xfrm>
          <a:off x="0" y="0"/>
          <a:ext cx="0" cy="0"/>
          <a:chOff x="0" y="0"/>
          <a:chExt cx="0" cy="0"/>
        </a:xfrm>
      </p:grpSpPr>
      <p:sp>
        <p:nvSpPr>
          <p:cNvPr id="1655" name="Google Shape;1655;p108"/>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graphicFrame>
        <p:nvGraphicFramePr>
          <p:cNvPr id="1656" name="Google Shape;1656;p108"/>
          <p:cNvGraphicFramePr/>
          <p:nvPr/>
        </p:nvGraphicFramePr>
        <p:xfrm>
          <a:off x="952500" y="1238250"/>
          <a:ext cx="3000000" cy="3000000"/>
        </p:xfrm>
        <a:graphic>
          <a:graphicData uri="http://schemas.openxmlformats.org/drawingml/2006/table">
            <a:tbl>
              <a:tblPr>
                <a:noFill/>
                <a:tableStyleId>{EF60CBFE-053B-428C-914C-0D6D54345D44}</a:tableStyleId>
              </a:tblPr>
              <a:tblGrid>
                <a:gridCol w="2967525"/>
                <a:gridCol w="855325"/>
                <a:gridCol w="766400"/>
                <a:gridCol w="847725"/>
                <a:gridCol w="654575"/>
                <a:gridCol w="663450"/>
              </a:tblGrid>
              <a:tr h="381000">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Name</a:t>
                      </a:r>
                      <a:endParaRPr sz="1100">
                        <a:latin typeface="Calibri"/>
                        <a:ea typeface="Calibri"/>
                        <a:cs typeface="Calibri"/>
                        <a:sym typeface="Calibri"/>
                      </a:endParaRPr>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 Total LUTs</a:t>
                      </a:r>
                      <a:endParaRPr sz="1100">
                        <a:latin typeface="Calibri"/>
                        <a:ea typeface="Calibri"/>
                        <a:cs typeface="Calibri"/>
                        <a:sym typeface="Calibri"/>
                      </a:endParaRPr>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FFs</a:t>
                      </a:r>
                      <a:endParaRPr sz="1100">
                        <a:latin typeface="Calibri"/>
                        <a:ea typeface="Calibri"/>
                        <a:cs typeface="Calibri"/>
                        <a:sym typeface="Calibri"/>
                      </a:endParaRPr>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RAMB36</a:t>
                      </a:r>
                      <a:endParaRPr sz="1100">
                        <a:latin typeface="Calibri"/>
                        <a:ea typeface="Calibri"/>
                        <a:cs typeface="Calibri"/>
                        <a:sym typeface="Calibri"/>
                      </a:endParaRPr>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RAMB18</a:t>
                      </a:r>
                      <a:endParaRPr sz="1100">
                        <a:latin typeface="Calibri"/>
                        <a:ea typeface="Calibri"/>
                        <a:cs typeface="Calibri"/>
                        <a:sym typeface="Calibri"/>
                      </a:endParaRPr>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100">
                          <a:latin typeface="Calibri"/>
                          <a:ea typeface="Calibri"/>
                          <a:cs typeface="Calibri"/>
                          <a:sym typeface="Calibri"/>
                        </a:rPr>
                        <a:t>DSPs</a:t>
                      </a:r>
                      <a:endParaRPr sz="1100">
                        <a:latin typeface="Calibri"/>
                        <a:ea typeface="Calibri"/>
                        <a:cs typeface="Calibri"/>
                        <a:sym typeface="Calibri"/>
                      </a:endParaRPr>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r>
              <a:tr h="381000">
                <a:tc>
                  <a:txBody>
                    <a:bodyPr/>
                    <a:lstStyle/>
                    <a:p>
                      <a:pPr indent="0" lvl="0" marL="0" rtl="0" algn="l">
                        <a:lnSpc>
                          <a:spcPct val="115000"/>
                        </a:lnSpc>
                        <a:spcBef>
                          <a:spcPts val="0"/>
                        </a:spcBef>
                        <a:spcAft>
                          <a:spcPts val="0"/>
                        </a:spcAft>
                        <a:buNone/>
                      </a:pPr>
                      <a:r>
                        <a:rPr lang="en" sz="1000"/>
                        <a:t>RV32I (Base Integer ISA)</a:t>
                      </a:r>
                      <a:endParaRPr sz="1000"/>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1824</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993</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18</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r>
              <a:tr h="381000">
                <a:tc>
                  <a:txBody>
                    <a:bodyPr/>
                    <a:lstStyle/>
                    <a:p>
                      <a:pPr indent="0" lvl="0" marL="0" rtl="0" algn="l">
                        <a:lnSpc>
                          <a:spcPct val="115000"/>
                        </a:lnSpc>
                        <a:spcBef>
                          <a:spcPts val="0"/>
                        </a:spcBef>
                        <a:spcAft>
                          <a:spcPts val="0"/>
                        </a:spcAft>
                        <a:buNone/>
                      </a:pPr>
                      <a:r>
                        <a:rPr lang="en" sz="1000"/>
                        <a:t>RV32I + Branch Predictor</a:t>
                      </a:r>
                      <a:endParaRPr sz="1000"/>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1969</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1051</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18</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5</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0</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r>
              <a:tr h="381000">
                <a:tc>
                  <a:txBody>
                    <a:bodyPr/>
                    <a:lstStyle/>
                    <a:p>
                      <a:pPr indent="0" lvl="0" marL="0" rtl="0" algn="l">
                        <a:lnSpc>
                          <a:spcPct val="115000"/>
                        </a:lnSpc>
                        <a:spcBef>
                          <a:spcPts val="0"/>
                        </a:spcBef>
                        <a:spcAft>
                          <a:spcPts val="0"/>
                        </a:spcAft>
                        <a:buNone/>
                      </a:pPr>
                      <a:r>
                        <a:rPr lang="en" sz="1000"/>
                        <a:t>RV32IM + Branch Predictor</a:t>
                      </a:r>
                      <a:endParaRPr sz="1000"/>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2543</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1411</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18</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5</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r>
              <a:tr h="381000">
                <a:tc>
                  <a:txBody>
                    <a:bodyPr/>
                    <a:lstStyle/>
                    <a:p>
                      <a:pPr indent="0" lvl="0" marL="0" rtl="0" algn="l">
                        <a:lnSpc>
                          <a:spcPct val="115000"/>
                        </a:lnSpc>
                        <a:spcBef>
                          <a:spcPts val="0"/>
                        </a:spcBef>
                        <a:spcAft>
                          <a:spcPts val="0"/>
                        </a:spcAft>
                        <a:buNone/>
                      </a:pPr>
                      <a:r>
                        <a:rPr lang="en" sz="1000"/>
                        <a:t>Linux-Compatible (RV32IMA + Branch Predictor, no FD)</a:t>
                      </a:r>
                      <a:endParaRPr sz="1000"/>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4165</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3383</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18</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5</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r>
              <a:tr h="381000">
                <a:tc>
                  <a:txBody>
                    <a:bodyPr/>
                    <a:lstStyle/>
                    <a:p>
                      <a:pPr indent="0" lvl="0" marL="0" rtl="0" algn="l">
                        <a:lnSpc>
                          <a:spcPct val="115000"/>
                        </a:lnSpc>
                        <a:spcBef>
                          <a:spcPts val="0"/>
                        </a:spcBef>
                        <a:spcAft>
                          <a:spcPts val="0"/>
                        </a:spcAft>
                        <a:buNone/>
                      </a:pPr>
                      <a:r>
                        <a:rPr lang="en" sz="1000"/>
                        <a:t>RV32IMFD + Branch Predictor</a:t>
                      </a:r>
                      <a:endParaRPr sz="1000"/>
                    </a:p>
                  </a:txBody>
                  <a:tcPr marT="19050" marB="19050" marR="28575" marL="28575" anchor="b">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8996</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4762</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18</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5</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lang="en" sz="1100">
                          <a:latin typeface="Calibri"/>
                          <a:ea typeface="Calibri"/>
                          <a:cs typeface="Calibri"/>
                          <a:sym typeface="Calibri"/>
                        </a:rPr>
                        <a:t>13</a:t>
                      </a:r>
                      <a:endParaRPr sz="1100">
                        <a:latin typeface="Calibri"/>
                        <a:ea typeface="Calibri"/>
                        <a:cs typeface="Calibri"/>
                        <a:sym typeface="Calibri"/>
                      </a:endParaRPr>
                    </a:p>
                  </a:txBody>
                  <a:tcPr marT="19050" marB="19050" marR="28575" marL="28575">
                    <a:lnL cap="flat" cmpd="sng" w="7150">
                      <a:solidFill>
                        <a:srgbClr val="CCCCCC"/>
                      </a:solidFill>
                      <a:prstDash val="solid"/>
                      <a:round/>
                      <a:headEnd len="sm" w="sm" type="none"/>
                      <a:tailEnd len="sm" w="sm" type="none"/>
                    </a:lnL>
                    <a:lnR cap="flat" cmpd="sng" w="7150">
                      <a:solidFill>
                        <a:srgbClr val="CCCCCC"/>
                      </a:solidFill>
                      <a:prstDash val="solid"/>
                      <a:round/>
                      <a:headEnd len="sm" w="sm" type="none"/>
                      <a:tailEnd len="sm" w="sm" type="none"/>
                    </a:lnR>
                    <a:lnT cap="flat" cmpd="sng" w="7150">
                      <a:solidFill>
                        <a:srgbClr val="CCCCCC"/>
                      </a:solidFill>
                      <a:prstDash val="solid"/>
                      <a:round/>
                      <a:headEnd len="sm" w="sm" type="none"/>
                      <a:tailEnd len="sm" w="sm" type="none"/>
                    </a:lnT>
                    <a:lnB cap="flat" cmpd="sng" w="7150">
                      <a:solidFill>
                        <a:srgbClr val="CCCCCC"/>
                      </a:solidFill>
                      <a:prstDash val="solid"/>
                      <a:round/>
                      <a:headEnd len="sm" w="sm" type="none"/>
                      <a:tailEnd len="sm" w="sm" type="none"/>
                    </a:lnB>
                    <a:solidFill>
                      <a:srgbClr val="FFFFFF"/>
                    </a:solidFill>
                  </a:tcPr>
                </a:tc>
              </a:tr>
            </a:tbl>
          </a:graphicData>
        </a:graphic>
      </p:graphicFrame>
      <p:sp>
        <p:nvSpPr>
          <p:cNvPr id="1657" name="Google Shape;1657;p108"/>
          <p:cNvSpPr txBox="1"/>
          <p:nvPr>
            <p:ph type="title"/>
          </p:nvPr>
        </p:nvSpPr>
        <p:spPr>
          <a:xfrm>
            <a:off x="45950" y="8867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Different Configuration Results on the VCU118</a:t>
            </a:r>
            <a:endParaRPr sz="2200">
              <a:solidFill>
                <a:schemeClr val="lt1"/>
              </a:solidFill>
            </a:endParaRPr>
          </a:p>
        </p:txBody>
      </p:sp>
      <p:pic>
        <p:nvPicPr>
          <p:cNvPr id="1658" name="Google Shape;1658;p108"/>
          <p:cNvPicPr preferRelativeResize="0"/>
          <p:nvPr/>
        </p:nvPicPr>
        <p:blipFill>
          <a:blip r:embed="rId3">
            <a:alphaModFix/>
          </a:blip>
          <a:stretch>
            <a:fillRect/>
          </a:stretch>
        </p:blipFill>
        <p:spPr>
          <a:xfrm>
            <a:off x="13075" y="4815325"/>
            <a:ext cx="836225" cy="328175"/>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2" name="Shape 1662"/>
        <p:cNvGrpSpPr/>
        <p:nvPr/>
      </p:nvGrpSpPr>
      <p:grpSpPr>
        <a:xfrm>
          <a:off x="0" y="0"/>
          <a:ext cx="0" cy="0"/>
          <a:chOff x="0" y="0"/>
          <a:chExt cx="0" cy="0"/>
        </a:xfrm>
      </p:grpSpPr>
      <p:sp>
        <p:nvSpPr>
          <p:cNvPr id="1663" name="Google Shape;1663;p109"/>
          <p:cNvSpPr txBox="1"/>
          <p:nvPr>
            <p:ph type="title"/>
          </p:nvPr>
        </p:nvSpPr>
        <p:spPr>
          <a:xfrm>
            <a:off x="60050" y="826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Multi-Core </a:t>
            </a:r>
            <a:r>
              <a:rPr lang="en" sz="2200">
                <a:solidFill>
                  <a:schemeClr val="lt1"/>
                </a:solidFill>
              </a:rPr>
              <a:t>Handling on the First Level Cache</a:t>
            </a:r>
            <a:endParaRPr sz="2200">
              <a:solidFill>
                <a:schemeClr val="lt1"/>
              </a:solidFill>
            </a:endParaRPr>
          </a:p>
        </p:txBody>
      </p:sp>
      <p:sp>
        <p:nvSpPr>
          <p:cNvPr id="1664" name="Google Shape;1664;p109"/>
          <p:cNvSpPr txBox="1"/>
          <p:nvPr>
            <p:ph idx="1" type="body"/>
          </p:nvPr>
        </p:nvSpPr>
        <p:spPr>
          <a:xfrm>
            <a:off x="311700" y="1152475"/>
            <a:ext cx="3759900" cy="3416400"/>
          </a:xfrm>
          <a:prstGeom prst="rect">
            <a:avLst/>
          </a:prstGeom>
        </p:spPr>
        <p:txBody>
          <a:bodyPr anchorCtr="0" anchor="t" bIns="0" lIns="0" spcFirstLastPara="1" rIns="0" wrap="square" tIns="0">
            <a:normAutofit/>
          </a:bodyPr>
          <a:lstStyle/>
          <a:p>
            <a:pPr indent="-355600" lvl="0" marL="457200" rtl="0" algn="l">
              <a:spcBef>
                <a:spcPts val="0"/>
              </a:spcBef>
              <a:spcAft>
                <a:spcPts val="0"/>
              </a:spcAft>
              <a:buClr>
                <a:schemeClr val="dk1"/>
              </a:buClr>
              <a:buSzPts val="2000"/>
              <a:buChar char="➢"/>
            </a:pPr>
            <a:r>
              <a:rPr b="1" lang="en" sz="2000">
                <a:solidFill>
                  <a:schemeClr val="dk1"/>
                </a:solidFill>
              </a:rPr>
              <a:t>Snooping</a:t>
            </a:r>
            <a:r>
              <a:rPr lang="en" sz="2000">
                <a:solidFill>
                  <a:schemeClr val="dk1"/>
                </a:solidFill>
              </a:rPr>
              <a:t> is used to maintain </a:t>
            </a:r>
            <a:r>
              <a:rPr b="1" lang="en" sz="2000">
                <a:solidFill>
                  <a:schemeClr val="dk1"/>
                </a:solidFill>
              </a:rPr>
              <a:t>data cache coherency</a:t>
            </a:r>
            <a:r>
              <a:rPr lang="en" sz="2000">
                <a:solidFill>
                  <a:schemeClr val="dk1"/>
                </a:solidFill>
              </a:rPr>
              <a:t>.</a:t>
            </a:r>
            <a:br>
              <a:rPr lang="en" sz="2000">
                <a:solidFill>
                  <a:schemeClr val="dk1"/>
                </a:solidFill>
              </a:rPr>
            </a:b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Since the </a:t>
            </a:r>
            <a:r>
              <a:rPr b="1" lang="en" sz="2000">
                <a:solidFill>
                  <a:schemeClr val="dk1"/>
                </a:solidFill>
              </a:rPr>
              <a:t>data cache is a write-through cache</a:t>
            </a:r>
            <a:r>
              <a:rPr lang="en" sz="2000">
                <a:solidFill>
                  <a:schemeClr val="dk1"/>
                </a:solidFill>
              </a:rPr>
              <a:t>, every time a </a:t>
            </a:r>
            <a:r>
              <a:rPr b="1" lang="en" sz="2000">
                <a:solidFill>
                  <a:schemeClr val="dk1"/>
                </a:solidFill>
              </a:rPr>
              <a:t>write request</a:t>
            </a:r>
            <a:r>
              <a:rPr lang="en" sz="2000">
                <a:solidFill>
                  <a:schemeClr val="dk1"/>
                </a:solidFill>
              </a:rPr>
              <a:t> is made to an address, the </a:t>
            </a:r>
            <a:r>
              <a:rPr b="1" lang="en" sz="2000">
                <a:solidFill>
                  <a:schemeClr val="dk1"/>
                </a:solidFill>
              </a:rPr>
              <a:t>same cache line</a:t>
            </a:r>
            <a:r>
              <a:rPr lang="en" sz="2000">
                <a:solidFill>
                  <a:schemeClr val="dk1"/>
                </a:solidFill>
              </a:rPr>
              <a:t> is invalidated in other caches.</a:t>
            </a:r>
            <a:endParaRPr b="1" sz="2000">
              <a:solidFill>
                <a:schemeClr val="dk1"/>
              </a:solidFill>
            </a:endParaRPr>
          </a:p>
        </p:txBody>
      </p:sp>
      <p:sp>
        <p:nvSpPr>
          <p:cNvPr id="1665" name="Google Shape;1665;p109"/>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666" name="Google Shape;1666;p109"/>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1667" name="Google Shape;1667;p109" title="Multicore_Arbiter.drawio.png"/>
          <p:cNvPicPr preferRelativeResize="0"/>
          <p:nvPr/>
        </p:nvPicPr>
        <p:blipFill>
          <a:blip r:embed="rId4">
            <a:alphaModFix/>
          </a:blip>
          <a:stretch>
            <a:fillRect/>
          </a:stretch>
        </p:blipFill>
        <p:spPr>
          <a:xfrm>
            <a:off x="4289775" y="1848375"/>
            <a:ext cx="4767601" cy="2358708"/>
          </a:xfrm>
          <a:prstGeom prst="rect">
            <a:avLst/>
          </a:prstGeom>
          <a:noFill/>
          <a:ln>
            <a:noFill/>
          </a:ln>
        </p:spPr>
      </p:pic>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1" name="Shape 1671"/>
        <p:cNvGrpSpPr/>
        <p:nvPr/>
      </p:nvGrpSpPr>
      <p:grpSpPr>
        <a:xfrm>
          <a:off x="0" y="0"/>
          <a:ext cx="0" cy="0"/>
          <a:chOff x="0" y="0"/>
          <a:chExt cx="0" cy="0"/>
        </a:xfrm>
      </p:grpSpPr>
      <p:sp>
        <p:nvSpPr>
          <p:cNvPr id="1672" name="Google Shape;1672;p110"/>
          <p:cNvSpPr txBox="1"/>
          <p:nvPr>
            <p:ph type="title"/>
          </p:nvPr>
        </p:nvSpPr>
        <p:spPr>
          <a:xfrm>
            <a:off x="94275" y="826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Communication With The Outside</a:t>
            </a:r>
            <a:endParaRPr sz="2200">
              <a:solidFill>
                <a:schemeClr val="lt1"/>
              </a:solidFill>
            </a:endParaRPr>
          </a:p>
        </p:txBody>
      </p:sp>
      <p:sp>
        <p:nvSpPr>
          <p:cNvPr id="1673" name="Google Shape;1673;p110"/>
          <p:cNvSpPr txBox="1"/>
          <p:nvPr>
            <p:ph idx="1" type="body"/>
          </p:nvPr>
        </p:nvSpPr>
        <p:spPr>
          <a:xfrm>
            <a:off x="311700" y="1152475"/>
            <a:ext cx="4730100" cy="3789300"/>
          </a:xfrm>
          <a:prstGeom prst="rect">
            <a:avLst/>
          </a:prstGeom>
        </p:spPr>
        <p:txBody>
          <a:bodyPr anchorCtr="0" anchor="t" bIns="0" lIns="0" spcFirstLastPara="1" rIns="0" wrap="square" tIns="0">
            <a:noAutofit/>
          </a:bodyPr>
          <a:lstStyle/>
          <a:p>
            <a:pPr indent="-355600" lvl="0" marL="457200" rtl="0" algn="l">
              <a:spcBef>
                <a:spcPts val="0"/>
              </a:spcBef>
              <a:spcAft>
                <a:spcPts val="0"/>
              </a:spcAft>
              <a:buClr>
                <a:schemeClr val="dk1"/>
              </a:buClr>
              <a:buSzPts val="2000"/>
              <a:buChar char="➢"/>
            </a:pPr>
            <a:r>
              <a:rPr lang="en" sz="2000">
                <a:solidFill>
                  <a:schemeClr val="dk1"/>
                </a:solidFill>
              </a:rPr>
              <a:t>The CPU can have </a:t>
            </a:r>
            <a:r>
              <a:rPr b="1" lang="en" sz="2000">
                <a:solidFill>
                  <a:schemeClr val="dk1"/>
                </a:solidFill>
              </a:rPr>
              <a:t>multi-purpose ports</a:t>
            </a:r>
            <a:r>
              <a:rPr lang="en" sz="2000">
                <a:solidFill>
                  <a:schemeClr val="dk1"/>
                </a:solidFill>
              </a:rPr>
              <a:t> that handle both </a:t>
            </a:r>
            <a:r>
              <a:rPr b="1" lang="en" sz="2000">
                <a:solidFill>
                  <a:schemeClr val="dk1"/>
                </a:solidFill>
              </a:rPr>
              <a:t>data</a:t>
            </a:r>
            <a:r>
              <a:rPr lang="en" sz="2000">
                <a:solidFill>
                  <a:schemeClr val="dk1"/>
                </a:solidFill>
              </a:rPr>
              <a:t> and </a:t>
            </a:r>
            <a:r>
              <a:rPr b="1" lang="en" sz="2000">
                <a:solidFill>
                  <a:schemeClr val="dk1"/>
                </a:solidFill>
              </a:rPr>
              <a:t>instructions</a:t>
            </a:r>
            <a:r>
              <a:rPr lang="en" sz="2000">
                <a:solidFill>
                  <a:schemeClr val="dk1"/>
                </a:solidFill>
              </a:rPr>
              <a:t>.</a:t>
            </a:r>
            <a:endParaRPr sz="2700"/>
          </a:p>
        </p:txBody>
      </p:sp>
      <p:sp>
        <p:nvSpPr>
          <p:cNvPr id="1674" name="Google Shape;1674;p110"/>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675" name="Google Shape;1675;p110"/>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1676" name="Google Shape;1676;p110" title="Ports_MultiPurpose.drawio.png"/>
          <p:cNvPicPr preferRelativeResize="0"/>
          <p:nvPr/>
        </p:nvPicPr>
        <p:blipFill>
          <a:blip r:embed="rId4">
            <a:alphaModFix/>
          </a:blip>
          <a:stretch>
            <a:fillRect/>
          </a:stretch>
        </p:blipFill>
        <p:spPr>
          <a:xfrm>
            <a:off x="5152325" y="1106775"/>
            <a:ext cx="3797400" cy="3467654"/>
          </a:xfrm>
          <a:prstGeom prst="rect">
            <a:avLst/>
          </a:prstGeom>
          <a:noFill/>
          <a:ln>
            <a:noFill/>
          </a:ln>
        </p:spPr>
      </p:pic>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0" name="Shape 1680"/>
        <p:cNvGrpSpPr/>
        <p:nvPr/>
      </p:nvGrpSpPr>
      <p:grpSpPr>
        <a:xfrm>
          <a:off x="0" y="0"/>
          <a:ext cx="0" cy="0"/>
          <a:chOff x="0" y="0"/>
          <a:chExt cx="0" cy="0"/>
        </a:xfrm>
      </p:grpSpPr>
      <p:sp>
        <p:nvSpPr>
          <p:cNvPr id="1681" name="Google Shape;1681;p111"/>
          <p:cNvSpPr txBox="1"/>
          <p:nvPr>
            <p:ph type="title"/>
          </p:nvPr>
        </p:nvSpPr>
        <p:spPr>
          <a:xfrm>
            <a:off x="94275" y="826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Communication With The Outside</a:t>
            </a:r>
            <a:endParaRPr sz="2200">
              <a:solidFill>
                <a:schemeClr val="lt1"/>
              </a:solidFill>
            </a:endParaRPr>
          </a:p>
        </p:txBody>
      </p:sp>
      <p:sp>
        <p:nvSpPr>
          <p:cNvPr id="1682" name="Google Shape;1682;p111"/>
          <p:cNvSpPr txBox="1"/>
          <p:nvPr>
            <p:ph idx="1" type="body"/>
          </p:nvPr>
        </p:nvSpPr>
        <p:spPr>
          <a:xfrm>
            <a:off x="311700" y="1152475"/>
            <a:ext cx="4730100" cy="3789300"/>
          </a:xfrm>
          <a:prstGeom prst="rect">
            <a:avLst/>
          </a:prstGeom>
        </p:spPr>
        <p:txBody>
          <a:bodyPr anchorCtr="0" anchor="t" bIns="0" lIns="0" spcFirstLastPara="1" rIns="0" wrap="square" tIns="0">
            <a:noAutofit/>
          </a:bodyPr>
          <a:lstStyle/>
          <a:p>
            <a:pPr indent="-355600" lvl="0" marL="457200" rtl="0" algn="l">
              <a:spcBef>
                <a:spcPts val="0"/>
              </a:spcBef>
              <a:spcAft>
                <a:spcPts val="0"/>
              </a:spcAft>
              <a:buClr>
                <a:schemeClr val="dk1"/>
              </a:buClr>
              <a:buSzPts val="2000"/>
              <a:buChar char="➢"/>
            </a:pPr>
            <a:r>
              <a:rPr lang="en" sz="2000">
                <a:solidFill>
                  <a:schemeClr val="dk1"/>
                </a:solidFill>
              </a:rPr>
              <a:t>o</a:t>
            </a:r>
            <a:r>
              <a:rPr lang="en" sz="2000">
                <a:solidFill>
                  <a:schemeClr val="dk1"/>
                </a:solidFill>
              </a:rPr>
              <a:t>r </a:t>
            </a:r>
            <a:r>
              <a:rPr b="1" lang="en" sz="2000">
                <a:solidFill>
                  <a:schemeClr val="dk1"/>
                </a:solidFill>
              </a:rPr>
              <a:t>separate connections</a:t>
            </a:r>
            <a:r>
              <a:rPr lang="en" sz="2000">
                <a:solidFill>
                  <a:schemeClr val="dk1"/>
                </a:solidFill>
              </a:rPr>
              <a:t> for different tasks.</a:t>
            </a:r>
            <a:endParaRPr sz="2700"/>
          </a:p>
        </p:txBody>
      </p:sp>
      <p:sp>
        <p:nvSpPr>
          <p:cNvPr id="1683" name="Google Shape;1683;p111"/>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684" name="Google Shape;1684;p111"/>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1685" name="Google Shape;1685;p111" title="CVA5-Page-23.drawio.png"/>
          <p:cNvPicPr preferRelativeResize="0"/>
          <p:nvPr/>
        </p:nvPicPr>
        <p:blipFill>
          <a:blip r:embed="rId4">
            <a:alphaModFix/>
          </a:blip>
          <a:stretch>
            <a:fillRect/>
          </a:stretch>
        </p:blipFill>
        <p:spPr>
          <a:xfrm>
            <a:off x="5158325" y="1041000"/>
            <a:ext cx="3797402" cy="3517707"/>
          </a:xfrm>
          <a:prstGeom prst="rect">
            <a:avLst/>
          </a:prstGeom>
          <a:noFill/>
          <a:ln>
            <a:noFill/>
          </a:ln>
        </p:spPr>
      </p:pic>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9" name="Shape 1689"/>
        <p:cNvGrpSpPr/>
        <p:nvPr/>
      </p:nvGrpSpPr>
      <p:grpSpPr>
        <a:xfrm>
          <a:off x="0" y="0"/>
          <a:ext cx="0" cy="0"/>
          <a:chOff x="0" y="0"/>
          <a:chExt cx="0" cy="0"/>
        </a:xfrm>
      </p:grpSpPr>
      <p:sp>
        <p:nvSpPr>
          <p:cNvPr id="1690" name="Google Shape;1690;p112"/>
          <p:cNvSpPr txBox="1"/>
          <p:nvPr>
            <p:ph type="title"/>
          </p:nvPr>
        </p:nvSpPr>
        <p:spPr>
          <a:xfrm>
            <a:off x="94275" y="82650"/>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Communication With The Outside</a:t>
            </a:r>
            <a:endParaRPr sz="2200">
              <a:solidFill>
                <a:schemeClr val="lt1"/>
              </a:solidFill>
            </a:endParaRPr>
          </a:p>
        </p:txBody>
      </p:sp>
      <p:sp>
        <p:nvSpPr>
          <p:cNvPr id="1691" name="Google Shape;1691;p112"/>
          <p:cNvSpPr txBox="1"/>
          <p:nvPr>
            <p:ph idx="1" type="body"/>
          </p:nvPr>
        </p:nvSpPr>
        <p:spPr>
          <a:xfrm>
            <a:off x="311700" y="1152475"/>
            <a:ext cx="4730100" cy="3789300"/>
          </a:xfrm>
          <a:prstGeom prst="rect">
            <a:avLst/>
          </a:prstGeom>
        </p:spPr>
        <p:txBody>
          <a:bodyPr anchorCtr="0" anchor="t" bIns="0" lIns="0" spcFirstLastPara="1" rIns="0" wrap="square" tIns="0">
            <a:noAutofit/>
          </a:bodyPr>
          <a:lstStyle/>
          <a:p>
            <a:pPr indent="-355600" lvl="0" marL="457200" rtl="0" algn="l">
              <a:lnSpc>
                <a:spcPct val="115000"/>
              </a:lnSpc>
              <a:spcBef>
                <a:spcPts val="0"/>
              </a:spcBef>
              <a:spcAft>
                <a:spcPts val="0"/>
              </a:spcAft>
              <a:buClr>
                <a:schemeClr val="dk1"/>
              </a:buClr>
              <a:buSzPts val="2000"/>
              <a:buChar char="➢"/>
            </a:pPr>
            <a:r>
              <a:rPr lang="en" sz="2000">
                <a:solidFill>
                  <a:schemeClr val="dk1"/>
                </a:solidFill>
              </a:rPr>
              <a:t>The CPU also handles </a:t>
            </a:r>
            <a:r>
              <a:rPr b="1" lang="en" sz="2000">
                <a:solidFill>
                  <a:schemeClr val="dk1"/>
                </a:solidFill>
              </a:rPr>
              <a:t>machine interrupts</a:t>
            </a:r>
            <a:r>
              <a:rPr lang="en" sz="2000">
                <a:solidFill>
                  <a:schemeClr val="dk1"/>
                </a:solidFill>
              </a:rPr>
              <a:t> and </a:t>
            </a:r>
            <a:r>
              <a:rPr b="1" lang="en" sz="2000">
                <a:solidFill>
                  <a:schemeClr val="dk1"/>
                </a:solidFill>
              </a:rPr>
              <a:t>supervisor interrupts</a:t>
            </a:r>
            <a:r>
              <a:rPr lang="en" sz="2000">
                <a:solidFill>
                  <a:schemeClr val="dk1"/>
                </a:solidFill>
              </a:rPr>
              <a:t>, which include:</a:t>
            </a:r>
            <a:br>
              <a:rPr lang="en" sz="2000">
                <a:solidFill>
                  <a:schemeClr val="dk1"/>
                </a:solidFill>
              </a:rPr>
            </a:br>
            <a:endParaRPr sz="2000">
              <a:solidFill>
                <a:schemeClr val="dk1"/>
              </a:solidFill>
            </a:endParaRPr>
          </a:p>
          <a:p>
            <a:pPr indent="-355600" lvl="0" marL="914400" rtl="0" algn="l">
              <a:lnSpc>
                <a:spcPct val="115000"/>
              </a:lnSpc>
              <a:spcBef>
                <a:spcPts val="0"/>
              </a:spcBef>
              <a:spcAft>
                <a:spcPts val="0"/>
              </a:spcAft>
              <a:buClr>
                <a:schemeClr val="dk1"/>
              </a:buClr>
              <a:buSzPts val="2000"/>
              <a:buChar char="●"/>
            </a:pPr>
            <a:r>
              <a:rPr b="1" lang="en" sz="2000">
                <a:solidFill>
                  <a:schemeClr val="dk1"/>
                </a:solidFill>
              </a:rPr>
              <a:t>External Interrupt</a:t>
            </a:r>
            <a:br>
              <a:rPr b="1" lang="en" sz="2000">
                <a:solidFill>
                  <a:schemeClr val="dk1"/>
                </a:solidFill>
              </a:rPr>
            </a:br>
            <a:endParaRPr b="1" sz="2000">
              <a:solidFill>
                <a:schemeClr val="dk1"/>
              </a:solidFill>
            </a:endParaRPr>
          </a:p>
          <a:p>
            <a:pPr indent="-355600" lvl="0" marL="914400" rtl="0" algn="l">
              <a:lnSpc>
                <a:spcPct val="115000"/>
              </a:lnSpc>
              <a:spcBef>
                <a:spcPts val="0"/>
              </a:spcBef>
              <a:spcAft>
                <a:spcPts val="0"/>
              </a:spcAft>
              <a:buClr>
                <a:schemeClr val="dk1"/>
              </a:buClr>
              <a:buSzPts val="2000"/>
              <a:buChar char="●"/>
            </a:pPr>
            <a:r>
              <a:rPr b="1" lang="en" sz="2000">
                <a:solidFill>
                  <a:schemeClr val="dk1"/>
                </a:solidFill>
              </a:rPr>
              <a:t>Timer Interrupt</a:t>
            </a:r>
            <a:br>
              <a:rPr b="1" lang="en" sz="2000">
                <a:solidFill>
                  <a:schemeClr val="dk1"/>
                </a:solidFill>
              </a:rPr>
            </a:br>
            <a:endParaRPr b="1" sz="2000">
              <a:solidFill>
                <a:schemeClr val="dk1"/>
              </a:solidFill>
            </a:endParaRPr>
          </a:p>
          <a:p>
            <a:pPr indent="-355600" lvl="0" marL="914400" rtl="0" algn="l">
              <a:lnSpc>
                <a:spcPct val="115000"/>
              </a:lnSpc>
              <a:spcBef>
                <a:spcPts val="0"/>
              </a:spcBef>
              <a:spcAft>
                <a:spcPts val="0"/>
              </a:spcAft>
              <a:buClr>
                <a:schemeClr val="dk1"/>
              </a:buClr>
              <a:buSzPts val="2000"/>
              <a:buChar char="●"/>
            </a:pPr>
            <a:r>
              <a:rPr b="1" lang="en" sz="2000">
                <a:solidFill>
                  <a:schemeClr val="dk1"/>
                </a:solidFill>
              </a:rPr>
              <a:t>Software Interrupt</a:t>
            </a:r>
            <a:endParaRPr sz="2700"/>
          </a:p>
        </p:txBody>
      </p:sp>
      <p:sp>
        <p:nvSpPr>
          <p:cNvPr id="1692" name="Google Shape;1692;p112"/>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693" name="Google Shape;1693;p112"/>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1694" name="Google Shape;1694;p112" title="CVA5-Page-24.drawio.png"/>
          <p:cNvPicPr preferRelativeResize="0"/>
          <p:nvPr/>
        </p:nvPicPr>
        <p:blipFill>
          <a:blip r:embed="rId4">
            <a:alphaModFix/>
          </a:blip>
          <a:stretch>
            <a:fillRect/>
          </a:stretch>
        </p:blipFill>
        <p:spPr>
          <a:xfrm>
            <a:off x="4351125" y="1257527"/>
            <a:ext cx="4488074" cy="3313450"/>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8" name="Shape 1698"/>
        <p:cNvGrpSpPr/>
        <p:nvPr/>
      </p:nvGrpSpPr>
      <p:grpSpPr>
        <a:xfrm>
          <a:off x="0" y="0"/>
          <a:ext cx="0" cy="0"/>
          <a:chOff x="0" y="0"/>
          <a:chExt cx="0" cy="0"/>
        </a:xfrm>
      </p:grpSpPr>
      <p:sp>
        <p:nvSpPr>
          <p:cNvPr id="1699" name="Google Shape;1699;p113"/>
          <p:cNvSpPr txBox="1"/>
          <p:nvPr>
            <p:ph type="title"/>
          </p:nvPr>
        </p:nvSpPr>
        <p:spPr>
          <a:xfrm>
            <a:off x="0" y="8867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Bare-Minimum SOC</a:t>
            </a:r>
            <a:endParaRPr sz="2200">
              <a:solidFill>
                <a:schemeClr val="lt1"/>
              </a:solidFill>
            </a:endParaRPr>
          </a:p>
        </p:txBody>
      </p:sp>
      <p:sp>
        <p:nvSpPr>
          <p:cNvPr id="1700" name="Google Shape;1700;p113"/>
          <p:cNvSpPr txBox="1"/>
          <p:nvPr>
            <p:ph idx="1" type="body"/>
          </p:nvPr>
        </p:nvSpPr>
        <p:spPr>
          <a:xfrm>
            <a:off x="311700" y="1152475"/>
            <a:ext cx="3794400" cy="3416400"/>
          </a:xfrm>
          <a:prstGeom prst="rect">
            <a:avLst/>
          </a:prstGeom>
        </p:spPr>
        <p:txBody>
          <a:bodyPr anchorCtr="0" anchor="t" bIns="0" lIns="0" spcFirstLastPara="1" rIns="0" wrap="square" tIns="0">
            <a:normAutofit/>
          </a:bodyPr>
          <a:lstStyle/>
          <a:p>
            <a:pPr indent="-342900" lvl="0" marL="457200" rtl="0" algn="l">
              <a:spcBef>
                <a:spcPts val="0"/>
              </a:spcBef>
              <a:spcAft>
                <a:spcPts val="0"/>
              </a:spcAft>
              <a:buSzPts val="1800"/>
              <a:buChar char="➢"/>
            </a:pPr>
            <a:r>
              <a:rPr lang="en" sz="1500">
                <a:solidFill>
                  <a:schemeClr val="dk1"/>
                </a:solidFill>
              </a:rPr>
              <a:t>The only important connections are the </a:t>
            </a:r>
            <a:r>
              <a:rPr b="1" lang="en" sz="1500">
                <a:solidFill>
                  <a:schemeClr val="dk1"/>
                </a:solidFill>
              </a:rPr>
              <a:t>instruction</a:t>
            </a:r>
            <a:r>
              <a:rPr lang="en" sz="1500">
                <a:solidFill>
                  <a:schemeClr val="dk1"/>
                </a:solidFill>
              </a:rPr>
              <a:t> and </a:t>
            </a:r>
            <a:r>
              <a:rPr b="1" lang="en" sz="1500">
                <a:solidFill>
                  <a:schemeClr val="dk1"/>
                </a:solidFill>
              </a:rPr>
              <a:t>data</a:t>
            </a:r>
            <a:r>
              <a:rPr lang="en" sz="1500">
                <a:solidFill>
                  <a:schemeClr val="dk1"/>
                </a:solidFill>
              </a:rPr>
              <a:t>, which can be in local memories or a scratchpad..</a:t>
            </a:r>
            <a:br>
              <a:rPr lang="en" sz="1500">
                <a:solidFill>
                  <a:schemeClr val="dk1"/>
                </a:solidFill>
              </a:rPr>
            </a:br>
            <a:endParaRPr sz="1500">
              <a:solidFill>
                <a:schemeClr val="dk1"/>
              </a:solidFill>
            </a:endParaRPr>
          </a:p>
          <a:p>
            <a:pPr indent="-342900" lvl="0" marL="457200" rtl="0" algn="l">
              <a:spcBef>
                <a:spcPts val="0"/>
              </a:spcBef>
              <a:spcAft>
                <a:spcPts val="0"/>
              </a:spcAft>
              <a:buSzPts val="1800"/>
              <a:buChar char="➢"/>
            </a:pPr>
            <a:r>
              <a:rPr lang="en" sz="1500">
                <a:solidFill>
                  <a:schemeClr val="dk1"/>
                </a:solidFill>
              </a:rPr>
              <a:t>Since there are no common connections like </a:t>
            </a:r>
            <a:r>
              <a:rPr b="1" lang="en" sz="1500">
                <a:solidFill>
                  <a:schemeClr val="dk1"/>
                </a:solidFill>
              </a:rPr>
              <a:t>Wishbone</a:t>
            </a:r>
            <a:r>
              <a:rPr lang="en" sz="1500">
                <a:solidFill>
                  <a:schemeClr val="dk1"/>
                </a:solidFill>
              </a:rPr>
              <a:t> or </a:t>
            </a:r>
            <a:r>
              <a:rPr b="1" lang="en" sz="1500">
                <a:solidFill>
                  <a:schemeClr val="dk1"/>
                </a:solidFill>
              </a:rPr>
              <a:t>AXI</a:t>
            </a:r>
            <a:r>
              <a:rPr lang="en" sz="1500">
                <a:solidFill>
                  <a:schemeClr val="dk1"/>
                </a:solidFill>
              </a:rPr>
              <a:t>, the CPU can have its own separate </a:t>
            </a:r>
            <a:r>
              <a:rPr b="1" lang="en" sz="1500">
                <a:solidFill>
                  <a:schemeClr val="dk1"/>
                </a:solidFill>
              </a:rPr>
              <a:t>UART connection</a:t>
            </a:r>
            <a:r>
              <a:rPr lang="en" sz="1500">
                <a:solidFill>
                  <a:schemeClr val="dk1"/>
                </a:solidFill>
              </a:rPr>
              <a:t>.</a:t>
            </a:r>
            <a:endParaRPr sz="2200"/>
          </a:p>
        </p:txBody>
      </p:sp>
      <p:sp>
        <p:nvSpPr>
          <p:cNvPr id="1701" name="Google Shape;1701;p113"/>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702" name="Google Shape;1702;p113"/>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1703" name="Google Shape;1703;p113" title="CVA5-Page-4.drawio.png"/>
          <p:cNvPicPr preferRelativeResize="0"/>
          <p:nvPr/>
        </p:nvPicPr>
        <p:blipFill>
          <a:blip r:embed="rId4">
            <a:alphaModFix/>
          </a:blip>
          <a:stretch>
            <a:fillRect/>
          </a:stretch>
        </p:blipFill>
        <p:spPr>
          <a:xfrm>
            <a:off x="4234550" y="1549425"/>
            <a:ext cx="4733101" cy="2344705"/>
          </a:xfrm>
          <a:prstGeom prst="rect">
            <a:avLst/>
          </a:prstGeom>
          <a:noFill/>
          <a:ln>
            <a:noFill/>
          </a:ln>
        </p:spPr>
      </p:pic>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7" name="Shape 1707"/>
        <p:cNvGrpSpPr/>
        <p:nvPr/>
      </p:nvGrpSpPr>
      <p:grpSpPr>
        <a:xfrm>
          <a:off x="0" y="0"/>
          <a:ext cx="0" cy="0"/>
          <a:chOff x="0" y="0"/>
          <a:chExt cx="0" cy="0"/>
        </a:xfrm>
      </p:grpSpPr>
      <p:sp>
        <p:nvSpPr>
          <p:cNvPr id="1708" name="Google Shape;1708;p114"/>
          <p:cNvSpPr txBox="1"/>
          <p:nvPr>
            <p:ph type="title"/>
          </p:nvPr>
        </p:nvSpPr>
        <p:spPr>
          <a:xfrm>
            <a:off x="45950" y="88675"/>
            <a:ext cx="8520600" cy="572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200">
                <a:solidFill>
                  <a:schemeClr val="lt1"/>
                </a:solidFill>
              </a:rPr>
              <a:t>Linux Block Design</a:t>
            </a:r>
            <a:endParaRPr sz="2200">
              <a:solidFill>
                <a:schemeClr val="lt1"/>
              </a:solidFill>
            </a:endParaRPr>
          </a:p>
        </p:txBody>
      </p:sp>
      <p:sp>
        <p:nvSpPr>
          <p:cNvPr id="1709" name="Google Shape;1709;p114"/>
          <p:cNvSpPr txBox="1"/>
          <p:nvPr>
            <p:ph idx="1" type="body"/>
          </p:nvPr>
        </p:nvSpPr>
        <p:spPr>
          <a:xfrm>
            <a:off x="311700" y="1152475"/>
            <a:ext cx="4074000" cy="3416400"/>
          </a:xfrm>
          <a:prstGeom prst="rect">
            <a:avLst/>
          </a:prstGeom>
        </p:spPr>
        <p:txBody>
          <a:bodyPr anchorCtr="0" anchor="t" bIns="0" lIns="0" spcFirstLastPara="1" rIns="0" wrap="square" tIns="0">
            <a:normAutofit/>
          </a:bodyPr>
          <a:lstStyle/>
          <a:p>
            <a:pPr indent="-355600" lvl="0" marL="457200" rtl="0" algn="l">
              <a:spcBef>
                <a:spcPts val="0"/>
              </a:spcBef>
              <a:spcAft>
                <a:spcPts val="0"/>
              </a:spcAft>
              <a:buClr>
                <a:schemeClr val="dk1"/>
              </a:buClr>
              <a:buSzPts val="2000"/>
              <a:buChar char="➢"/>
            </a:pPr>
            <a:r>
              <a:rPr b="1" lang="en" sz="2000">
                <a:solidFill>
                  <a:schemeClr val="dk1"/>
                </a:solidFill>
              </a:rPr>
              <a:t>Connections</a:t>
            </a:r>
            <a:r>
              <a:rPr lang="en" sz="2000">
                <a:solidFill>
                  <a:schemeClr val="dk1"/>
                </a:solidFill>
              </a:rPr>
              <a:t> can be established using either </a:t>
            </a:r>
            <a:r>
              <a:rPr b="1" lang="en" sz="2000">
                <a:solidFill>
                  <a:schemeClr val="dk1"/>
                </a:solidFill>
              </a:rPr>
              <a:t>AXI</a:t>
            </a:r>
            <a:r>
              <a:rPr lang="en" sz="2000">
                <a:solidFill>
                  <a:schemeClr val="dk1"/>
                </a:solidFill>
              </a:rPr>
              <a:t> or </a:t>
            </a:r>
            <a:r>
              <a:rPr b="1" lang="en" sz="2000">
                <a:solidFill>
                  <a:schemeClr val="dk1"/>
                </a:solidFill>
              </a:rPr>
              <a:t>Wishbone</a:t>
            </a:r>
            <a:r>
              <a:rPr lang="en" sz="2000">
                <a:solidFill>
                  <a:schemeClr val="dk1"/>
                </a:solidFill>
              </a:rPr>
              <a:t> protocols.</a:t>
            </a:r>
            <a:endParaRPr sz="2000">
              <a:solidFill>
                <a:schemeClr val="dk1"/>
              </a:solidFill>
            </a:endParaRPr>
          </a:p>
          <a:p>
            <a:pPr indent="0" lvl="0" marL="0" rtl="0" algn="l">
              <a:spcBef>
                <a:spcPts val="0"/>
              </a:spcBef>
              <a:spcAft>
                <a:spcPts val="0"/>
              </a:spcAft>
              <a:buClr>
                <a:schemeClr val="dk1"/>
              </a:buClr>
              <a:buSzPts val="1100"/>
              <a:buFont typeface="Arial"/>
              <a:buNone/>
            </a:pPr>
            <a:r>
              <a:t/>
            </a:r>
            <a:endParaRPr sz="2000"/>
          </a:p>
          <a:p>
            <a:pPr indent="0" lvl="0" marL="0" rtl="0" algn="l">
              <a:spcBef>
                <a:spcPts val="0"/>
              </a:spcBef>
              <a:spcAft>
                <a:spcPts val="0"/>
              </a:spcAft>
              <a:buNone/>
            </a:pPr>
            <a:r>
              <a:t/>
            </a:r>
            <a:endParaRPr sz="2000"/>
          </a:p>
        </p:txBody>
      </p:sp>
      <p:sp>
        <p:nvSpPr>
          <p:cNvPr id="1710" name="Google Shape;1710;p114"/>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711" name="Google Shape;1711;p114"/>
          <p:cNvPicPr preferRelativeResize="0"/>
          <p:nvPr/>
        </p:nvPicPr>
        <p:blipFill>
          <a:blip r:embed="rId3">
            <a:alphaModFix/>
          </a:blip>
          <a:stretch>
            <a:fillRect/>
          </a:stretch>
        </p:blipFill>
        <p:spPr>
          <a:xfrm>
            <a:off x="13075" y="4815325"/>
            <a:ext cx="836225" cy="328175"/>
          </a:xfrm>
          <a:prstGeom prst="rect">
            <a:avLst/>
          </a:prstGeom>
          <a:noFill/>
          <a:ln>
            <a:noFill/>
          </a:ln>
        </p:spPr>
      </p:pic>
      <p:pic>
        <p:nvPicPr>
          <p:cNvPr id="1712" name="Google Shape;1712;p114" title="CVA5-Page-26.drawio.png"/>
          <p:cNvPicPr preferRelativeResize="0"/>
          <p:nvPr/>
        </p:nvPicPr>
        <p:blipFill>
          <a:blip r:embed="rId4">
            <a:alphaModFix/>
          </a:blip>
          <a:stretch>
            <a:fillRect/>
          </a:stretch>
        </p:blipFill>
        <p:spPr>
          <a:xfrm>
            <a:off x="4418475" y="1573175"/>
            <a:ext cx="4453499" cy="30900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