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5"/>
  </p:notesMasterIdLst>
  <p:sldIdLst>
    <p:sldId id="336" r:id="rId2"/>
    <p:sldId id="334" r:id="rId3"/>
    <p:sldId id="337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31869D"/>
    <a:srgbClr val="4444E8"/>
    <a:srgbClr val="4E4EF6"/>
    <a:srgbClr val="5555FF"/>
    <a:srgbClr val="4141FF"/>
    <a:srgbClr val="6666FF"/>
    <a:srgbClr val="252561"/>
    <a:srgbClr val="3333CC"/>
    <a:srgbClr val="FDAA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0" autoAdjust="0"/>
    <p:restoredTop sz="91397" autoAdjust="0"/>
  </p:normalViewPr>
  <p:slideViewPr>
    <p:cSldViewPr>
      <p:cViewPr varScale="1">
        <p:scale>
          <a:sx n="94" d="100"/>
          <a:sy n="94" d="100"/>
        </p:scale>
        <p:origin x="16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21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2386" y="62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E53D4-1A7B-4FFE-8A95-4265B045F05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18971" y="161951"/>
            <a:ext cx="5220058" cy="391504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5F4D4-1F28-49A5-8AEE-E46B08553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123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  <a:headEnd/>
            <a:tailEnd type="triangle" w="sm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1957" y="278965"/>
            <a:ext cx="7920088" cy="2340026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1968" y="4149007"/>
            <a:ext cx="7200080" cy="1440017"/>
          </a:xfrm>
        </p:spPr>
        <p:txBody>
          <a:bodyPr anchor="b"/>
          <a:lstStyle>
            <a:lvl1pPr marL="0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  <a:headEnd/>
            <a:tailEnd type="triangle" w="sm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bg1"/>
              </a:solidFill>
            </a:endParaRPr>
          </a:p>
        </p:txBody>
      </p:sp>
      <p:cxnSp>
        <p:nvCxnSpPr>
          <p:cNvPr id="6" name="直線コネクタ 5"/>
          <p:cNvCxnSpPr/>
          <p:nvPr userDrawn="1"/>
        </p:nvCxnSpPr>
        <p:spPr bwMode="auto">
          <a:xfrm flipV="1">
            <a:off x="701957" y="2618991"/>
            <a:ext cx="7830087" cy="2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7469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954" y="0"/>
            <a:ext cx="8712046" cy="908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8" name="Rectangle 20"/>
          <p:cNvSpPr txBox="1">
            <a:spLocks noChangeArrowheads="1"/>
          </p:cNvSpPr>
          <p:nvPr/>
        </p:nvSpPr>
        <p:spPr bwMode="auto">
          <a:xfrm>
            <a:off x="8352042" y="6309031"/>
            <a:ext cx="611956" cy="54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r" defTabSz="914400" rtl="0" eaLnBrk="1" latinLnBrk="0" hangingPunct="1">
              <a:defRPr kumimoji="0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/>
          </p:nvPr>
        </p:nvSpPr>
        <p:spPr>
          <a:xfrm>
            <a:off x="611956" y="1088974"/>
            <a:ext cx="8280092" cy="5219751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6" name="Rectangle 20"/>
          <p:cNvSpPr txBox="1">
            <a:spLocks noChangeArrowheads="1"/>
          </p:cNvSpPr>
          <p:nvPr userDrawn="1"/>
        </p:nvSpPr>
        <p:spPr bwMode="auto">
          <a:xfrm>
            <a:off x="8352042" y="6309031"/>
            <a:ext cx="611956" cy="54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r" defTabSz="914400" rtl="0" eaLnBrk="1" latinLnBrk="0" hangingPunct="1">
              <a:defRPr kumimoji="0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499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954" y="0"/>
            <a:ext cx="8712046" cy="908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2042" y="6309031"/>
            <a:ext cx="611956" cy="54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425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セクションタイトル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611956" y="1628980"/>
            <a:ext cx="7200080" cy="99001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cxnSp>
        <p:nvCxnSpPr>
          <p:cNvPr id="4" name="直線コネクタ 3"/>
          <p:cNvCxnSpPr/>
          <p:nvPr userDrawn="1"/>
        </p:nvCxnSpPr>
        <p:spPr bwMode="auto">
          <a:xfrm flipV="1">
            <a:off x="611956" y="2618991"/>
            <a:ext cx="6120068" cy="1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7561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61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686D6D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911095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954" y="0"/>
            <a:ext cx="8712046" cy="908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8" name="Rectangle 20"/>
          <p:cNvSpPr txBox="1">
            <a:spLocks noChangeArrowheads="1"/>
          </p:cNvSpPr>
          <p:nvPr userDrawn="1"/>
        </p:nvSpPr>
        <p:spPr bwMode="auto">
          <a:xfrm>
            <a:off x="8352042" y="6309031"/>
            <a:ext cx="611956" cy="54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r" defTabSz="914400" rtl="0" eaLnBrk="1" latinLnBrk="0" hangingPunct="1">
              <a:defRPr kumimoji="0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/>
          </p:nvPr>
        </p:nvSpPr>
        <p:spPr>
          <a:xfrm>
            <a:off x="611956" y="1088974"/>
            <a:ext cx="8010089" cy="5219751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9035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954" y="0"/>
            <a:ext cx="8712046" cy="908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2042" y="6309031"/>
            <a:ext cx="611956" cy="54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779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セクションタイトル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611956" y="1628980"/>
            <a:ext cx="7200080" cy="99001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cxnSp>
        <p:nvCxnSpPr>
          <p:cNvPr id="5" name="直線コネクタ 4"/>
          <p:cNvCxnSpPr/>
          <p:nvPr userDrawn="1"/>
        </p:nvCxnSpPr>
        <p:spPr bwMode="auto">
          <a:xfrm flipV="1">
            <a:off x="611956" y="2618991"/>
            <a:ext cx="6120068" cy="1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4067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956" y="1088974"/>
            <a:ext cx="8280092" cy="5220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2" name="正方形/長方形 1"/>
          <p:cNvSpPr/>
          <p:nvPr/>
        </p:nvSpPr>
        <p:spPr bwMode="auto">
          <a:xfrm>
            <a:off x="0" y="0"/>
            <a:ext cx="9144000" cy="908972"/>
          </a:xfrm>
          <a:prstGeom prst="rect">
            <a:avLst/>
          </a:prstGeom>
          <a:solidFill>
            <a:schemeClr val="accent5"/>
          </a:solidFill>
          <a:ln>
            <a:noFill/>
            <a:headEnd/>
            <a:tailEnd type="triangle" w="sm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954" y="0"/>
            <a:ext cx="8712046" cy="908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616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2042" y="6309031"/>
            <a:ext cx="611956" cy="54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 userDrawn="1"/>
        </p:nvSpPr>
        <p:spPr bwMode="auto">
          <a:xfrm>
            <a:off x="0" y="0"/>
            <a:ext cx="9144000" cy="908972"/>
          </a:xfrm>
          <a:prstGeom prst="rect">
            <a:avLst/>
          </a:prstGeom>
          <a:solidFill>
            <a:schemeClr val="accent5"/>
          </a:solidFill>
          <a:ln>
            <a:noFill/>
            <a:headEnd/>
            <a:tailEnd type="triangle" w="sm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15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62" r:id="rId7"/>
    <p:sldLayoutId id="2147483667" r:id="rId8"/>
    <p:sldLayoutId id="2147483668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 b="1">
          <a:solidFill>
            <a:schemeClr val="bg1"/>
          </a:solidFill>
          <a:latin typeface="+mn-lt"/>
          <a:ea typeface="メイリオ" pitchFamily="50" charset="-128"/>
          <a:cs typeface="メイリオ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9pPr>
    </p:titleStyle>
    <p:bodyStyle>
      <a:lvl1pPr marL="360000" indent="-360000" algn="l" rtl="0" eaLnBrk="1" fontAlgn="base" hangingPunct="1">
        <a:lnSpc>
          <a:spcPct val="110000"/>
        </a:lnSpc>
        <a:spcBef>
          <a:spcPts val="2400"/>
        </a:spcBef>
        <a:spcAft>
          <a:spcPts val="600"/>
        </a:spcAft>
        <a:buClr>
          <a:schemeClr val="accent5"/>
        </a:buClr>
        <a:buFont typeface="Wingdings" panose="05000000000000000000" pitchFamily="2" charset="2"/>
        <a:buChar char="n"/>
        <a:tabLst>
          <a:tab pos="2057400" algn="l"/>
        </a:tabLst>
        <a:defRPr kumimoji="1" sz="2000">
          <a:solidFill>
            <a:schemeClr val="tx1">
              <a:lumMod val="75000"/>
              <a:lumOff val="25000"/>
            </a:schemeClr>
          </a:solidFill>
          <a:latin typeface="+mn-lt"/>
          <a:ea typeface="メイリオ" pitchFamily="50" charset="-128"/>
          <a:cs typeface="メイリオ" pitchFamily="50" charset="-128"/>
        </a:defRPr>
      </a:lvl1pPr>
      <a:lvl2pPr marL="720000" indent="-360000" algn="l" rtl="0" eaLnBrk="1" fontAlgn="base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accent4"/>
        </a:buClr>
        <a:buSzPct val="90000"/>
        <a:buFont typeface="メイリオ" panose="020B0604030504040204" pitchFamily="50" charset="-128"/>
        <a:buChar char="◇"/>
        <a:tabLst>
          <a:tab pos="2057400" algn="l"/>
        </a:tabLst>
        <a:defRPr kumimoji="1" sz="2000">
          <a:solidFill>
            <a:schemeClr val="tx1">
              <a:lumMod val="75000"/>
              <a:lumOff val="25000"/>
            </a:schemeClr>
          </a:solidFill>
          <a:latin typeface="+mn-lt"/>
          <a:ea typeface="メイリオ" pitchFamily="50" charset="-128"/>
          <a:cs typeface="メイリオ" pitchFamily="50" charset="-128"/>
        </a:defRPr>
      </a:lvl2pPr>
      <a:lvl3pPr marL="1080000" indent="-360000" algn="l" rtl="0" eaLnBrk="1" fontAlgn="base" hangingPunct="1">
        <a:lnSpc>
          <a:spcPct val="110000"/>
        </a:lnSpc>
        <a:spcBef>
          <a:spcPts val="300"/>
        </a:spcBef>
        <a:spcAft>
          <a:spcPts val="100"/>
        </a:spcAft>
        <a:buClr>
          <a:schemeClr val="accent3"/>
        </a:buClr>
        <a:buSzPct val="90000"/>
        <a:buFont typeface="メイリオ" panose="020B0604030504040204" pitchFamily="50" charset="-128"/>
        <a:buChar char="☐"/>
        <a:tabLst>
          <a:tab pos="2057400" algn="l"/>
        </a:tabLst>
        <a:defRPr kumimoji="1" sz="2000">
          <a:solidFill>
            <a:schemeClr val="tx1">
              <a:lumMod val="75000"/>
              <a:lumOff val="25000"/>
            </a:schemeClr>
          </a:solidFill>
          <a:latin typeface="+mn-lt"/>
          <a:ea typeface="メイリオ" pitchFamily="50" charset="-128"/>
          <a:cs typeface="メイリオ" pitchFamily="50" charset="-128"/>
        </a:defRPr>
      </a:lvl3pPr>
      <a:lvl4pPr marL="1440000" indent="-360000" algn="l" rtl="0" eaLnBrk="1" fontAlgn="base" hangingPunct="1">
        <a:lnSpc>
          <a:spcPct val="100000"/>
        </a:lnSpc>
        <a:spcBef>
          <a:spcPts val="100"/>
        </a:spcBef>
        <a:spcAft>
          <a:spcPts val="100"/>
        </a:spcAft>
        <a:buClr>
          <a:schemeClr val="accent5"/>
        </a:buClr>
        <a:buSzPct val="80000"/>
        <a:buFont typeface="MeiryoKe_PGothic" panose="020B0604030504040204" pitchFamily="50" charset="-128"/>
        <a:buChar char="✳"/>
        <a:tabLst>
          <a:tab pos="2057400" algn="l"/>
        </a:tabLst>
        <a:defRPr kumimoji="1" sz="2000">
          <a:solidFill>
            <a:schemeClr val="tx1">
              <a:lumMod val="75000"/>
              <a:lumOff val="25000"/>
            </a:schemeClr>
          </a:solidFill>
          <a:latin typeface="+mn-lt"/>
          <a:ea typeface="メイリオ" pitchFamily="50" charset="-128"/>
          <a:cs typeface="メイリオ" pitchFamily="50" charset="-128"/>
        </a:defRPr>
      </a:lvl4pPr>
      <a:lvl5pPr marL="1800000" indent="-360000" algn="l" rtl="0" eaLnBrk="1" fontAlgn="base" hangingPunct="1">
        <a:lnSpc>
          <a:spcPct val="100000"/>
        </a:lnSpc>
        <a:spcBef>
          <a:spcPts val="100"/>
        </a:spcBef>
        <a:spcAft>
          <a:spcPts val="100"/>
        </a:spcAft>
        <a:buClr>
          <a:srgbClr val="6666FF"/>
        </a:buClr>
        <a:buSzPct val="80000"/>
        <a:buFont typeface="MeiryoKe_PGothic" panose="020B0604030504040204" pitchFamily="50" charset="-128"/>
        <a:buChar char="＋"/>
        <a:tabLst>
          <a:tab pos="2057400" algn="l"/>
        </a:tabLst>
        <a:defRPr kumimoji="1" sz="2000">
          <a:solidFill>
            <a:schemeClr val="tx1">
              <a:lumMod val="75000"/>
              <a:lumOff val="25000"/>
            </a:schemeClr>
          </a:solidFill>
          <a:latin typeface="+mn-lt"/>
          <a:ea typeface="メイリオ" pitchFamily="50" charset="-128"/>
          <a:cs typeface="メイリオ" pitchFamily="50" charset="-128"/>
        </a:defRPr>
      </a:lvl5pPr>
      <a:lvl6pPr marL="2514600" indent="-2603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tabLst>
          <a:tab pos="2057400" algn="l"/>
        </a:tabLst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603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tabLst>
          <a:tab pos="2057400" algn="l"/>
        </a:tabLst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603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tabLst>
          <a:tab pos="2057400" algn="l"/>
        </a:tabLst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603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tabLst>
          <a:tab pos="2057400" algn="l"/>
        </a:tabLst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RSD</a:t>
            </a:r>
            <a:endParaRPr kumimoji="1" lang="ja-JP" altLang="en-US" dirty="0"/>
          </a:p>
        </p:txBody>
      </p:sp>
      <p:cxnSp>
        <p:nvCxnSpPr>
          <p:cNvPr id="6" name="直線矢印コネクタ 5"/>
          <p:cNvCxnSpPr>
            <a:cxnSpLocks/>
          </p:cNvCxnSpPr>
          <p:nvPr/>
        </p:nvCxnSpPr>
        <p:spPr>
          <a:xfrm flipH="1">
            <a:off x="3221985" y="3519001"/>
            <a:ext cx="1260014" cy="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7" name="正方形/長方形 6"/>
          <p:cNvSpPr/>
          <p:nvPr/>
        </p:nvSpPr>
        <p:spPr>
          <a:xfrm>
            <a:off x="971959" y="2168984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I-Cache</a:t>
            </a:r>
          </a:p>
          <a:p>
            <a:pPr algn="ctr"/>
            <a:r>
              <a:rPr lang="en-US" altLang="ja-JP" sz="1100" b="1" dirty="0">
                <a:latin typeface="Arial Narrow" panose="020B0606020202030204" pitchFamily="34" charset="0"/>
              </a:rPr>
              <a:t>16KB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1865763" y="2343530"/>
            <a:ext cx="446946" cy="1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9" name="正方形/長方形 8"/>
          <p:cNvSpPr/>
          <p:nvPr/>
        </p:nvSpPr>
        <p:spPr>
          <a:xfrm>
            <a:off x="2312663" y="2168983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Fetcher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321975" y="1718979"/>
            <a:ext cx="450000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BTB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771980" y="1718979"/>
            <a:ext cx="450000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PHT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 flipV="1">
            <a:off x="2501977" y="1988984"/>
            <a:ext cx="0" cy="174547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13" name="直線矢印コネクタ 12"/>
          <p:cNvCxnSpPr>
            <a:cxnSpLocks/>
          </p:cNvCxnSpPr>
          <p:nvPr/>
        </p:nvCxnSpPr>
        <p:spPr>
          <a:xfrm flipV="1">
            <a:off x="3041983" y="1988984"/>
            <a:ext cx="1549" cy="16637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3206467" y="2343531"/>
            <a:ext cx="446946" cy="1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15" name="正方形/長方形 14"/>
          <p:cNvSpPr/>
          <p:nvPr/>
        </p:nvSpPr>
        <p:spPr>
          <a:xfrm>
            <a:off x="3671990" y="2168984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Decoder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895728" y="1718979"/>
            <a:ext cx="450005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RAS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 flipV="1">
            <a:off x="4121995" y="1988982"/>
            <a:ext cx="0" cy="174547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18" name="正方形/長方形 17"/>
          <p:cNvSpPr/>
          <p:nvPr/>
        </p:nvSpPr>
        <p:spPr>
          <a:xfrm>
            <a:off x="5022005" y="2168984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 err="1">
                <a:latin typeface="Arial Narrow" panose="020B0606020202030204" pitchFamily="34" charset="0"/>
              </a:rPr>
              <a:t>Renamer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022005" y="1718979"/>
            <a:ext cx="450000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RMT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20" name="直線矢印コネクタ 19"/>
          <p:cNvCxnSpPr/>
          <p:nvPr/>
        </p:nvCxnSpPr>
        <p:spPr>
          <a:xfrm flipV="1">
            <a:off x="5202007" y="1988984"/>
            <a:ext cx="0" cy="174547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1" name="正方形/長方形 20"/>
          <p:cNvSpPr/>
          <p:nvPr/>
        </p:nvSpPr>
        <p:spPr>
          <a:xfrm>
            <a:off x="5472010" y="1718979"/>
            <a:ext cx="450000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FL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22" name="直線矢印コネクタ 21"/>
          <p:cNvCxnSpPr/>
          <p:nvPr/>
        </p:nvCxnSpPr>
        <p:spPr>
          <a:xfrm flipV="1">
            <a:off x="5742013" y="1988984"/>
            <a:ext cx="0" cy="174547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23" name="直線矢印コネクタ 22"/>
          <p:cNvCxnSpPr>
            <a:cxnSpLocks/>
            <a:endCxn id="18" idx="1"/>
          </p:cNvCxnSpPr>
          <p:nvPr/>
        </p:nvCxnSpPr>
        <p:spPr>
          <a:xfrm>
            <a:off x="4547172" y="2343531"/>
            <a:ext cx="474833" cy="5453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24" name="直線矢印コネクタ 23"/>
          <p:cNvCxnSpPr>
            <a:cxnSpLocks/>
            <a:stCxn id="18" idx="3"/>
          </p:cNvCxnSpPr>
          <p:nvPr/>
        </p:nvCxnSpPr>
        <p:spPr>
          <a:xfrm>
            <a:off x="5922005" y="2348984"/>
            <a:ext cx="446956" cy="3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5" name="正方形/長方形 24"/>
          <p:cNvSpPr/>
          <p:nvPr/>
        </p:nvSpPr>
        <p:spPr>
          <a:xfrm>
            <a:off x="6372020" y="2168984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ROB</a:t>
            </a:r>
            <a:endParaRPr lang="en-US" altLang="ja-JP" sz="1100" b="1" dirty="0">
              <a:latin typeface="Arial Narrow" panose="020B0606020202030204" pitchFamily="34" charset="0"/>
            </a:endParaRPr>
          </a:p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(64 entries)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26" name="直線矢印コネクタ 25"/>
          <p:cNvCxnSpPr>
            <a:cxnSpLocks/>
            <a:stCxn id="18" idx="2"/>
            <a:endCxn id="27" idx="0"/>
          </p:cNvCxnSpPr>
          <p:nvPr/>
        </p:nvCxnSpPr>
        <p:spPr>
          <a:xfrm>
            <a:off x="5472005" y="2528984"/>
            <a:ext cx="6" cy="180008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7" name="正方形/長方形 26"/>
          <p:cNvSpPr/>
          <p:nvPr/>
        </p:nvSpPr>
        <p:spPr>
          <a:xfrm>
            <a:off x="3671990" y="2708992"/>
            <a:ext cx="3600041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Unified Issue Queue (16 entries)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022005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ALU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29" name="直線矢印コネクタ 28"/>
          <p:cNvCxnSpPr>
            <a:cxnSpLocks/>
            <a:endCxn id="28" idx="0"/>
          </p:cNvCxnSpPr>
          <p:nvPr/>
        </p:nvCxnSpPr>
        <p:spPr>
          <a:xfrm>
            <a:off x="5202007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0" name="正方形/長方形 29"/>
          <p:cNvSpPr/>
          <p:nvPr/>
        </p:nvSpPr>
        <p:spPr>
          <a:xfrm>
            <a:off x="5562011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ALU</a:t>
            </a:r>
          </a:p>
        </p:txBody>
      </p:sp>
      <p:cxnSp>
        <p:nvCxnSpPr>
          <p:cNvPr id="31" name="直線矢印コネクタ 30"/>
          <p:cNvCxnSpPr>
            <a:cxnSpLocks/>
            <a:endCxn id="30" idx="0"/>
          </p:cNvCxnSpPr>
          <p:nvPr/>
        </p:nvCxnSpPr>
        <p:spPr>
          <a:xfrm>
            <a:off x="5742013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2" name="正方形/長方形 31"/>
          <p:cNvSpPr/>
          <p:nvPr/>
        </p:nvSpPr>
        <p:spPr>
          <a:xfrm>
            <a:off x="6102017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 err="1">
                <a:latin typeface="Arial Narrow" panose="020B0606020202030204" pitchFamily="34" charset="0"/>
              </a:rPr>
              <a:t>Mul</a:t>
            </a:r>
            <a:endParaRPr kumimoji="1" lang="en-US" altLang="ja-JP" sz="1200" b="1" dirty="0">
              <a:latin typeface="Arial Narrow" panose="020B0606020202030204" pitchFamily="34" charset="0"/>
            </a:endParaRPr>
          </a:p>
          <a:p>
            <a:pPr algn="ctr"/>
            <a:r>
              <a:rPr lang="en-US" altLang="ja-JP" sz="1200" b="1" dirty="0">
                <a:latin typeface="Arial Narrow" panose="020B0606020202030204" pitchFamily="34" charset="0"/>
              </a:rPr>
              <a:t>DIV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33" name="直線矢印コネクタ 32"/>
          <p:cNvCxnSpPr>
            <a:cxnSpLocks/>
            <a:endCxn id="32" idx="0"/>
          </p:cNvCxnSpPr>
          <p:nvPr/>
        </p:nvCxnSpPr>
        <p:spPr>
          <a:xfrm>
            <a:off x="6282019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4" name="正方形/長方形 33"/>
          <p:cNvSpPr/>
          <p:nvPr/>
        </p:nvSpPr>
        <p:spPr>
          <a:xfrm>
            <a:off x="3941993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Load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35" name="直線矢印コネクタ 34"/>
          <p:cNvCxnSpPr>
            <a:cxnSpLocks/>
            <a:endCxn id="34" idx="0"/>
          </p:cNvCxnSpPr>
          <p:nvPr/>
        </p:nvCxnSpPr>
        <p:spPr>
          <a:xfrm>
            <a:off x="4121995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6" name="正方形/長方形 35"/>
          <p:cNvSpPr/>
          <p:nvPr/>
        </p:nvSpPr>
        <p:spPr>
          <a:xfrm>
            <a:off x="4481999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Store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37" name="直線矢印コネクタ 36"/>
          <p:cNvCxnSpPr>
            <a:cxnSpLocks/>
            <a:endCxn id="36" idx="0"/>
          </p:cNvCxnSpPr>
          <p:nvPr/>
        </p:nvCxnSpPr>
        <p:spPr>
          <a:xfrm>
            <a:off x="4662001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8" name="正方形/長方形 37"/>
          <p:cNvSpPr/>
          <p:nvPr/>
        </p:nvSpPr>
        <p:spPr>
          <a:xfrm>
            <a:off x="3671990" y="3789004"/>
            <a:ext cx="3575212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Register File (Int 64 entries)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39" name="直線矢印コネクタ 38"/>
          <p:cNvCxnSpPr>
            <a:cxnSpLocks/>
          </p:cNvCxnSpPr>
          <p:nvPr/>
        </p:nvCxnSpPr>
        <p:spPr>
          <a:xfrm flipV="1">
            <a:off x="5202007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0" name="直線矢印コネクタ 39"/>
          <p:cNvCxnSpPr>
            <a:cxnSpLocks/>
          </p:cNvCxnSpPr>
          <p:nvPr/>
        </p:nvCxnSpPr>
        <p:spPr>
          <a:xfrm flipV="1">
            <a:off x="5742013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1" name="直線矢印コネクタ 40"/>
          <p:cNvCxnSpPr>
            <a:cxnSpLocks/>
          </p:cNvCxnSpPr>
          <p:nvPr/>
        </p:nvCxnSpPr>
        <p:spPr>
          <a:xfrm flipV="1">
            <a:off x="6282019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2" name="直線矢印コネクタ 41"/>
          <p:cNvCxnSpPr>
            <a:cxnSpLocks/>
          </p:cNvCxnSpPr>
          <p:nvPr/>
        </p:nvCxnSpPr>
        <p:spPr>
          <a:xfrm flipV="1">
            <a:off x="4031994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3" name="直線矢印コネクタ 42"/>
          <p:cNvCxnSpPr>
            <a:cxnSpLocks/>
          </p:cNvCxnSpPr>
          <p:nvPr/>
        </p:nvCxnSpPr>
        <p:spPr>
          <a:xfrm flipV="1">
            <a:off x="4572000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4" name="正方形/長方形 43"/>
          <p:cNvSpPr/>
          <p:nvPr/>
        </p:nvSpPr>
        <p:spPr>
          <a:xfrm>
            <a:off x="971959" y="3248998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D-Cache</a:t>
            </a:r>
          </a:p>
          <a:p>
            <a:pPr algn="ctr"/>
            <a:r>
              <a:rPr lang="en-US" altLang="ja-JP" sz="1100" b="1" dirty="0">
                <a:latin typeface="Arial Narrow" panose="020B0606020202030204" pitchFamily="34" charset="0"/>
              </a:rPr>
              <a:t>16KB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45" name="直線矢印コネクタ 44"/>
          <p:cNvCxnSpPr>
            <a:cxnSpLocks/>
          </p:cNvCxnSpPr>
          <p:nvPr/>
        </p:nvCxnSpPr>
        <p:spPr>
          <a:xfrm flipH="1">
            <a:off x="3221985" y="3338999"/>
            <a:ext cx="720008" cy="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6" name="正方形/長方形 45"/>
          <p:cNvSpPr/>
          <p:nvPr/>
        </p:nvSpPr>
        <p:spPr>
          <a:xfrm>
            <a:off x="2321975" y="3248998"/>
            <a:ext cx="893803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LSU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971959" y="2708992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Mem. Controller</a:t>
            </a:r>
            <a:br>
              <a:rPr kumimoji="1" lang="en-US" altLang="ja-JP" sz="1100" b="1" dirty="0">
                <a:latin typeface="Arial Narrow" panose="020B0606020202030204" pitchFamily="34" charset="0"/>
              </a:rPr>
            </a:br>
            <a:r>
              <a:rPr kumimoji="1" lang="en-US" altLang="ja-JP" sz="1100" b="1" dirty="0">
                <a:latin typeface="Arial Narrow" panose="020B0606020202030204" pitchFamily="34" charset="0"/>
              </a:rPr>
              <a:t>AXI4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48" name="直線矢印コネクタ 47"/>
          <p:cNvCxnSpPr>
            <a:cxnSpLocks/>
          </p:cNvCxnSpPr>
          <p:nvPr/>
        </p:nvCxnSpPr>
        <p:spPr>
          <a:xfrm flipH="1">
            <a:off x="701957" y="2888994"/>
            <a:ext cx="270003" cy="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49" name="直線矢印コネクタ 48"/>
          <p:cNvCxnSpPr>
            <a:stCxn id="47" idx="0"/>
            <a:endCxn id="7" idx="2"/>
          </p:cNvCxnSpPr>
          <p:nvPr/>
        </p:nvCxnSpPr>
        <p:spPr>
          <a:xfrm flipV="1">
            <a:off x="1421959" y="2528984"/>
            <a:ext cx="0" cy="180008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50" name="直線矢印コネクタ 49"/>
          <p:cNvCxnSpPr>
            <a:stCxn id="47" idx="2"/>
            <a:endCxn id="44" idx="0"/>
          </p:cNvCxnSpPr>
          <p:nvPr/>
        </p:nvCxnSpPr>
        <p:spPr>
          <a:xfrm>
            <a:off x="1421959" y="3068992"/>
            <a:ext cx="0" cy="180006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sp>
        <p:nvSpPr>
          <p:cNvPr id="51" name="正方形/長方形 50"/>
          <p:cNvSpPr/>
          <p:nvPr/>
        </p:nvSpPr>
        <p:spPr>
          <a:xfrm>
            <a:off x="2321975" y="3789004"/>
            <a:ext cx="45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LQ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771980" y="3789004"/>
            <a:ext cx="45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SQ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53" name="直線矢印コネクタ 52"/>
          <p:cNvCxnSpPr>
            <a:cxnSpLocks/>
          </p:cNvCxnSpPr>
          <p:nvPr/>
        </p:nvCxnSpPr>
        <p:spPr>
          <a:xfrm flipV="1">
            <a:off x="2501977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54" name="直線矢印コネクタ 53"/>
          <p:cNvCxnSpPr>
            <a:cxnSpLocks/>
          </p:cNvCxnSpPr>
          <p:nvPr/>
        </p:nvCxnSpPr>
        <p:spPr>
          <a:xfrm flipV="1">
            <a:off x="3041983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55" name="直線矢印コネクタ 54"/>
          <p:cNvCxnSpPr>
            <a:cxnSpLocks/>
            <a:stCxn id="46" idx="1"/>
            <a:endCxn id="44" idx="3"/>
          </p:cNvCxnSpPr>
          <p:nvPr/>
        </p:nvCxnSpPr>
        <p:spPr>
          <a:xfrm flipH="1">
            <a:off x="1871959" y="3428998"/>
            <a:ext cx="450016" cy="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C303EE5-4952-92A5-DB77-E59D35F5395A}"/>
              </a:ext>
            </a:extLst>
          </p:cNvPr>
          <p:cNvSpPr/>
          <p:nvPr/>
        </p:nvSpPr>
        <p:spPr>
          <a:xfrm>
            <a:off x="6642023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FP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6F8C6907-5C1F-9216-2385-6B2995A9F932}"/>
              </a:ext>
            </a:extLst>
          </p:cNvPr>
          <p:cNvSpPr/>
          <p:nvPr/>
        </p:nvSpPr>
        <p:spPr>
          <a:xfrm>
            <a:off x="3671990" y="4329010"/>
            <a:ext cx="3575212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Register File (FP 64 entries)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9C0D54BA-303D-4FB3-692B-5CDD89B0DF6A}"/>
              </a:ext>
            </a:extLst>
          </p:cNvPr>
          <p:cNvCxnSpPr>
            <a:cxnSpLocks/>
            <a:endCxn id="64" idx="0"/>
          </p:cNvCxnSpPr>
          <p:nvPr/>
        </p:nvCxnSpPr>
        <p:spPr>
          <a:xfrm>
            <a:off x="6822025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6E71F154-C978-F240-17A1-F0ED73DE3DCE}"/>
              </a:ext>
            </a:extLst>
          </p:cNvPr>
          <p:cNvCxnSpPr>
            <a:cxnSpLocks/>
            <a:endCxn id="64" idx="2"/>
          </p:cNvCxnSpPr>
          <p:nvPr/>
        </p:nvCxnSpPr>
        <p:spPr>
          <a:xfrm flipV="1">
            <a:off x="6822025" y="3608998"/>
            <a:ext cx="0" cy="72001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86" name="直線矢印コネクタ 85">
            <a:extLst>
              <a:ext uri="{FF2B5EF4-FFF2-40B4-BE49-F238E27FC236}">
                <a16:creationId xmlns:a16="http://schemas.microsoft.com/office/drawing/2014/main" id="{ABED8593-66D9-DE68-7108-13DD7E7047E3}"/>
              </a:ext>
            </a:extLst>
          </p:cNvPr>
          <p:cNvCxnSpPr>
            <a:cxnSpLocks/>
          </p:cNvCxnSpPr>
          <p:nvPr/>
        </p:nvCxnSpPr>
        <p:spPr>
          <a:xfrm flipV="1">
            <a:off x="4211996" y="3609002"/>
            <a:ext cx="0" cy="720008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89" name="直線矢印コネクタ 88">
            <a:extLst>
              <a:ext uri="{FF2B5EF4-FFF2-40B4-BE49-F238E27FC236}">
                <a16:creationId xmlns:a16="http://schemas.microsoft.com/office/drawing/2014/main" id="{E908DC0C-7A9A-3589-88BA-3FA935FEDBCC}"/>
              </a:ext>
            </a:extLst>
          </p:cNvPr>
          <p:cNvCxnSpPr>
            <a:cxnSpLocks/>
          </p:cNvCxnSpPr>
          <p:nvPr/>
        </p:nvCxnSpPr>
        <p:spPr>
          <a:xfrm flipV="1">
            <a:off x="4752002" y="3609002"/>
            <a:ext cx="0" cy="720008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4289002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円柱 2">
            <a:extLst>
              <a:ext uri="{FF2B5EF4-FFF2-40B4-BE49-F238E27FC236}">
                <a16:creationId xmlns:a16="http://schemas.microsoft.com/office/drawing/2014/main" id="{056DFDA7-9F84-B920-C39F-590E2EFFE0E2}"/>
              </a:ext>
            </a:extLst>
          </p:cNvPr>
          <p:cNvSpPr/>
          <p:nvPr/>
        </p:nvSpPr>
        <p:spPr>
          <a:xfrm rot="16200000">
            <a:off x="9220250" y="4239015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2" name="円柱 61">
            <a:extLst>
              <a:ext uri="{FF2B5EF4-FFF2-40B4-BE49-F238E27FC236}">
                <a16:creationId xmlns:a16="http://schemas.microsoft.com/office/drawing/2014/main" id="{B84CE30A-EDA4-69C4-EAF8-D756A73ECDF0}"/>
              </a:ext>
            </a:extLst>
          </p:cNvPr>
          <p:cNvSpPr/>
          <p:nvPr/>
        </p:nvSpPr>
        <p:spPr>
          <a:xfrm rot="16200000">
            <a:off x="8615812" y="423901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FP4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3" name="円柱 62">
            <a:extLst>
              <a:ext uri="{FF2B5EF4-FFF2-40B4-BE49-F238E27FC236}">
                <a16:creationId xmlns:a16="http://schemas.microsoft.com/office/drawing/2014/main" id="{D310506F-6E44-0B57-2ADC-CD4CE97BCED6}"/>
              </a:ext>
            </a:extLst>
          </p:cNvPr>
          <p:cNvSpPr/>
          <p:nvPr/>
        </p:nvSpPr>
        <p:spPr>
          <a:xfrm rot="16200000">
            <a:off x="7973671" y="423901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FP3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PIPELINE</a:t>
            </a:r>
            <a:endParaRPr kumimoji="1" lang="ja-JP" altLang="en-US" dirty="0"/>
          </a:p>
        </p:txBody>
      </p:sp>
      <p:sp>
        <p:nvSpPr>
          <p:cNvPr id="5" name="円柱 4"/>
          <p:cNvSpPr/>
          <p:nvPr/>
        </p:nvSpPr>
        <p:spPr>
          <a:xfrm rot="16200000">
            <a:off x="6690588" y="1448980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円柱 5"/>
          <p:cNvSpPr/>
          <p:nvPr/>
        </p:nvSpPr>
        <p:spPr>
          <a:xfrm rot="16200000">
            <a:off x="6048442" y="1448980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" name="円柱 6"/>
          <p:cNvSpPr/>
          <p:nvPr/>
        </p:nvSpPr>
        <p:spPr>
          <a:xfrm rot="16200000">
            <a:off x="5406294" y="1448980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8" name="円柱 7"/>
          <p:cNvSpPr/>
          <p:nvPr/>
        </p:nvSpPr>
        <p:spPr>
          <a:xfrm rot="16200000">
            <a:off x="4764146" y="1448979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" name="円柱 8"/>
          <p:cNvSpPr/>
          <p:nvPr/>
        </p:nvSpPr>
        <p:spPr>
          <a:xfrm rot="16200000">
            <a:off x="4121993" y="1448980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" name="円柱 9"/>
          <p:cNvSpPr/>
          <p:nvPr/>
        </p:nvSpPr>
        <p:spPr>
          <a:xfrm rot="16200000">
            <a:off x="3078410" y="1448981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DS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" name="円柱 10"/>
          <p:cNvSpPr/>
          <p:nvPr/>
        </p:nvSpPr>
        <p:spPr>
          <a:xfrm rot="16200000">
            <a:off x="2436262" y="1448981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RN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2" name="円柱 11"/>
          <p:cNvSpPr/>
          <p:nvPr/>
        </p:nvSpPr>
        <p:spPr>
          <a:xfrm rot="16200000">
            <a:off x="1794106" y="1448981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ID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4" name="円柱 13"/>
          <p:cNvSpPr/>
          <p:nvPr/>
        </p:nvSpPr>
        <p:spPr>
          <a:xfrm rot="16200000">
            <a:off x="7974885" y="2528992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5" name="円柱 14"/>
          <p:cNvSpPr/>
          <p:nvPr/>
        </p:nvSpPr>
        <p:spPr>
          <a:xfrm rot="16200000">
            <a:off x="7332729" y="2528992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EX2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6" name="円柱 15"/>
          <p:cNvSpPr/>
          <p:nvPr/>
        </p:nvSpPr>
        <p:spPr>
          <a:xfrm rot="16200000">
            <a:off x="6690588" y="2528992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EX1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7" name="円柱 16"/>
          <p:cNvSpPr/>
          <p:nvPr/>
        </p:nvSpPr>
        <p:spPr>
          <a:xfrm rot="16200000">
            <a:off x="6048436" y="2528992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EX0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8" name="円柱 17"/>
          <p:cNvSpPr/>
          <p:nvPr/>
        </p:nvSpPr>
        <p:spPr>
          <a:xfrm rot="16200000">
            <a:off x="5406288" y="2528992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9" name="円柱 18"/>
          <p:cNvSpPr/>
          <p:nvPr/>
        </p:nvSpPr>
        <p:spPr>
          <a:xfrm rot="16200000">
            <a:off x="4764140" y="2528991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20" name="円柱 19"/>
          <p:cNvSpPr/>
          <p:nvPr/>
        </p:nvSpPr>
        <p:spPr>
          <a:xfrm rot="16200000">
            <a:off x="7974885" y="3158999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21" name="円柱 20"/>
          <p:cNvSpPr/>
          <p:nvPr/>
        </p:nvSpPr>
        <p:spPr>
          <a:xfrm rot="16200000">
            <a:off x="7332729" y="3158999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MA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22" name="円柱 21"/>
          <p:cNvSpPr/>
          <p:nvPr/>
        </p:nvSpPr>
        <p:spPr>
          <a:xfrm rot="16200000">
            <a:off x="6690588" y="3158999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MT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23" name="円柱 22"/>
          <p:cNvSpPr/>
          <p:nvPr/>
        </p:nvSpPr>
        <p:spPr>
          <a:xfrm rot="16200000">
            <a:off x="6048436" y="3158999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24" name="円柱 23"/>
          <p:cNvSpPr/>
          <p:nvPr/>
        </p:nvSpPr>
        <p:spPr>
          <a:xfrm rot="16200000">
            <a:off x="5406288" y="3158999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25" name="円柱 24"/>
          <p:cNvSpPr/>
          <p:nvPr/>
        </p:nvSpPr>
        <p:spPr>
          <a:xfrm rot="16200000">
            <a:off x="4764140" y="3158998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272028" y="1658985"/>
            <a:ext cx="144001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INT/Br 0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573472" y="2708992"/>
            <a:ext cx="1178048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Complex INT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(</a:t>
            </a:r>
            <a:r>
              <a:rPr lang="en-US" altLang="ja-JP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mul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/div)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573472" y="3390771"/>
            <a:ext cx="96322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Load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9" name="直線コネクタ 28"/>
          <p:cNvCxnSpPr/>
          <p:nvPr/>
        </p:nvCxnSpPr>
        <p:spPr>
          <a:xfrm>
            <a:off x="-288054" y="1448978"/>
            <a:ext cx="3918610" cy="0"/>
          </a:xfrm>
          <a:prstGeom prst="line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>
            <a:cxnSpLocks/>
          </p:cNvCxnSpPr>
          <p:nvPr/>
        </p:nvCxnSpPr>
        <p:spPr>
          <a:xfrm>
            <a:off x="3941993" y="1448978"/>
            <a:ext cx="5850065" cy="0"/>
          </a:xfrm>
          <a:prstGeom prst="line">
            <a:avLst/>
          </a:prstGeom>
          <a:ln w="190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1061961" y="998973"/>
            <a:ext cx="1284298" cy="55434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Front-end Pipeline</a:t>
            </a:r>
          </a:p>
          <a:p>
            <a:pPr algn="ctr"/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2-way 6 stages</a:t>
            </a:r>
            <a:endParaRPr kumimoji="1" lang="ja-JP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941993" y="998973"/>
            <a:ext cx="5850065" cy="56342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Back-end Pipeline</a:t>
            </a:r>
          </a:p>
          <a:p>
            <a:pPr algn="ctr"/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6-issue 5-9 stages</a:t>
            </a:r>
            <a:endParaRPr kumimoji="1" lang="ja-JP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円柱 32"/>
          <p:cNvSpPr/>
          <p:nvPr/>
        </p:nvSpPr>
        <p:spPr>
          <a:xfrm rot="16200000">
            <a:off x="4121993" y="2528992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34" name="円柱 33"/>
          <p:cNvSpPr/>
          <p:nvPr/>
        </p:nvSpPr>
        <p:spPr>
          <a:xfrm rot="16200000">
            <a:off x="4121993" y="3158999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35" name="円柱 34"/>
          <p:cNvSpPr/>
          <p:nvPr/>
        </p:nvSpPr>
        <p:spPr>
          <a:xfrm rot="16200000">
            <a:off x="6690588" y="1898985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36" name="円柱 35"/>
          <p:cNvSpPr/>
          <p:nvPr/>
        </p:nvSpPr>
        <p:spPr>
          <a:xfrm rot="16200000">
            <a:off x="6048442" y="189898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37" name="円柱 36"/>
          <p:cNvSpPr/>
          <p:nvPr/>
        </p:nvSpPr>
        <p:spPr>
          <a:xfrm rot="16200000">
            <a:off x="5406294" y="1898985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38" name="円柱 37"/>
          <p:cNvSpPr/>
          <p:nvPr/>
        </p:nvSpPr>
        <p:spPr>
          <a:xfrm rot="16200000">
            <a:off x="4764146" y="189898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39" name="円柱 38"/>
          <p:cNvSpPr/>
          <p:nvPr/>
        </p:nvSpPr>
        <p:spPr>
          <a:xfrm rot="16200000">
            <a:off x="4121993" y="1898985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272030" y="2078985"/>
            <a:ext cx="10800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INT/Br 1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1" name="円柱 40"/>
          <p:cNvSpPr/>
          <p:nvPr/>
        </p:nvSpPr>
        <p:spPr>
          <a:xfrm rot="16200000">
            <a:off x="7974885" y="360900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2" name="円柱 41"/>
          <p:cNvSpPr/>
          <p:nvPr/>
        </p:nvSpPr>
        <p:spPr>
          <a:xfrm rot="16200000">
            <a:off x="7332729" y="360900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MA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3" name="円柱 42"/>
          <p:cNvSpPr/>
          <p:nvPr/>
        </p:nvSpPr>
        <p:spPr>
          <a:xfrm rot="16200000">
            <a:off x="6690588" y="360900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MT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4" name="円柱 43"/>
          <p:cNvSpPr/>
          <p:nvPr/>
        </p:nvSpPr>
        <p:spPr>
          <a:xfrm rot="16200000">
            <a:off x="6048436" y="360900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5" name="円柱 44"/>
          <p:cNvSpPr/>
          <p:nvPr/>
        </p:nvSpPr>
        <p:spPr>
          <a:xfrm rot="16200000">
            <a:off x="5406288" y="360900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6" name="円柱 45"/>
          <p:cNvSpPr/>
          <p:nvPr/>
        </p:nvSpPr>
        <p:spPr>
          <a:xfrm rot="16200000">
            <a:off x="4764140" y="3609003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8573472" y="3840776"/>
            <a:ext cx="96322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Store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8" name="円柱 47"/>
          <p:cNvSpPr/>
          <p:nvPr/>
        </p:nvSpPr>
        <p:spPr>
          <a:xfrm rot="16200000">
            <a:off x="4121993" y="360900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9" name="円柱 48"/>
          <p:cNvSpPr/>
          <p:nvPr/>
        </p:nvSpPr>
        <p:spPr>
          <a:xfrm rot="16200000">
            <a:off x="3078410" y="1898986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DS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0" name="円柱 49"/>
          <p:cNvSpPr/>
          <p:nvPr/>
        </p:nvSpPr>
        <p:spPr>
          <a:xfrm rot="16200000">
            <a:off x="2436262" y="1898986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RN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1" name="円柱 50"/>
          <p:cNvSpPr/>
          <p:nvPr/>
        </p:nvSpPr>
        <p:spPr>
          <a:xfrm rot="16200000">
            <a:off x="1794106" y="1898986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ID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5" name="円柱 54"/>
          <p:cNvSpPr/>
          <p:nvPr/>
        </p:nvSpPr>
        <p:spPr>
          <a:xfrm rot="16200000">
            <a:off x="1151960" y="1448980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P</a:t>
            </a:r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D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6" name="円柱 55"/>
          <p:cNvSpPr/>
          <p:nvPr/>
        </p:nvSpPr>
        <p:spPr>
          <a:xfrm rot="16200000">
            <a:off x="1151960" y="189898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P</a:t>
            </a:r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D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3" name="円柱 12"/>
          <p:cNvSpPr/>
          <p:nvPr/>
        </p:nvSpPr>
        <p:spPr>
          <a:xfrm rot="16200000">
            <a:off x="521953" y="1448980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IF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2" name="円柱 51"/>
          <p:cNvSpPr/>
          <p:nvPr/>
        </p:nvSpPr>
        <p:spPr>
          <a:xfrm rot="16200000">
            <a:off x="521953" y="189898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IF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3" name="円柱 52"/>
          <p:cNvSpPr/>
          <p:nvPr/>
        </p:nvSpPr>
        <p:spPr>
          <a:xfrm rot="16200000">
            <a:off x="-108054" y="1448980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NP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4" name="円柱 53"/>
          <p:cNvSpPr/>
          <p:nvPr/>
        </p:nvSpPr>
        <p:spPr>
          <a:xfrm rot="16200000">
            <a:off x="-108054" y="189898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NP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4" name="円柱 3">
            <a:extLst>
              <a:ext uri="{FF2B5EF4-FFF2-40B4-BE49-F238E27FC236}">
                <a16:creationId xmlns:a16="http://schemas.microsoft.com/office/drawing/2014/main" id="{BA510E71-6712-61E6-01C9-D18CBF0BA224}"/>
              </a:ext>
            </a:extLst>
          </p:cNvPr>
          <p:cNvSpPr/>
          <p:nvPr/>
        </p:nvSpPr>
        <p:spPr>
          <a:xfrm rot="16200000">
            <a:off x="7332729" y="423901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FP2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7" name="円柱 56">
            <a:extLst>
              <a:ext uri="{FF2B5EF4-FFF2-40B4-BE49-F238E27FC236}">
                <a16:creationId xmlns:a16="http://schemas.microsoft.com/office/drawing/2014/main" id="{A6BB72E1-363F-B558-187D-3AECF934C764}"/>
              </a:ext>
            </a:extLst>
          </p:cNvPr>
          <p:cNvSpPr/>
          <p:nvPr/>
        </p:nvSpPr>
        <p:spPr>
          <a:xfrm rot="16200000">
            <a:off x="6690588" y="423901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FP1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8" name="円柱 57">
            <a:extLst>
              <a:ext uri="{FF2B5EF4-FFF2-40B4-BE49-F238E27FC236}">
                <a16:creationId xmlns:a16="http://schemas.microsoft.com/office/drawing/2014/main" id="{30335F12-D5E9-4E6F-1712-9D9C5C8A75AD}"/>
              </a:ext>
            </a:extLst>
          </p:cNvPr>
          <p:cNvSpPr/>
          <p:nvPr/>
        </p:nvSpPr>
        <p:spPr>
          <a:xfrm rot="16200000">
            <a:off x="6048436" y="423901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FP0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59" name="円柱 58">
            <a:extLst>
              <a:ext uri="{FF2B5EF4-FFF2-40B4-BE49-F238E27FC236}">
                <a16:creationId xmlns:a16="http://schemas.microsoft.com/office/drawing/2014/main" id="{FA7D8397-DD18-2BBD-40A2-5C1F76570284}"/>
              </a:ext>
            </a:extLst>
          </p:cNvPr>
          <p:cNvSpPr/>
          <p:nvPr/>
        </p:nvSpPr>
        <p:spPr>
          <a:xfrm rot="16200000">
            <a:off x="5406288" y="4239015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0" name="円柱 59">
            <a:extLst>
              <a:ext uri="{FF2B5EF4-FFF2-40B4-BE49-F238E27FC236}">
                <a16:creationId xmlns:a16="http://schemas.microsoft.com/office/drawing/2014/main" id="{CDC80CF0-BF7C-23E6-266A-06385ED68649}"/>
              </a:ext>
            </a:extLst>
          </p:cNvPr>
          <p:cNvSpPr/>
          <p:nvPr/>
        </p:nvSpPr>
        <p:spPr>
          <a:xfrm rot="16200000">
            <a:off x="4764140" y="423901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1" name="円柱 60">
            <a:extLst>
              <a:ext uri="{FF2B5EF4-FFF2-40B4-BE49-F238E27FC236}">
                <a16:creationId xmlns:a16="http://schemas.microsoft.com/office/drawing/2014/main" id="{607EA0B1-4BFF-FFCD-D81C-F08706FAF279}"/>
              </a:ext>
            </a:extLst>
          </p:cNvPr>
          <p:cNvSpPr/>
          <p:nvPr/>
        </p:nvSpPr>
        <p:spPr>
          <a:xfrm rot="16200000">
            <a:off x="4121993" y="4239015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46CCF7C7-3DC8-7289-640A-3E44DBA5541A}"/>
              </a:ext>
            </a:extLst>
          </p:cNvPr>
          <p:cNvSpPr txBox="1"/>
          <p:nvPr/>
        </p:nvSpPr>
        <p:spPr>
          <a:xfrm>
            <a:off x="9814473" y="4469260"/>
            <a:ext cx="36000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FP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29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24ED47-13FC-B87D-EE30-3A9E3A1B7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en-US"/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F375A82A-1190-07B1-2AFE-0808383E4FCC}"/>
              </a:ext>
            </a:extLst>
          </p:cNvPr>
          <p:cNvCxnSpPr>
            <a:cxnSpLocks/>
          </p:cNvCxnSpPr>
          <p:nvPr/>
        </p:nvCxnSpPr>
        <p:spPr>
          <a:xfrm flipH="1">
            <a:off x="3221985" y="3519001"/>
            <a:ext cx="1260014" cy="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A351B13-A198-6C91-25AD-4A6683530572}"/>
              </a:ext>
            </a:extLst>
          </p:cNvPr>
          <p:cNvSpPr/>
          <p:nvPr/>
        </p:nvSpPr>
        <p:spPr>
          <a:xfrm>
            <a:off x="971959" y="2168984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I-Cache</a:t>
            </a:r>
          </a:p>
          <a:p>
            <a:pPr algn="ctr"/>
            <a:r>
              <a:rPr lang="en-US" altLang="ja-JP" sz="1100" b="1" dirty="0">
                <a:latin typeface="Arial Narrow" panose="020B0606020202030204" pitchFamily="34" charset="0"/>
              </a:rPr>
              <a:t>16KB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75A348B1-9A1E-4D9C-292D-E6327396DC61}"/>
              </a:ext>
            </a:extLst>
          </p:cNvPr>
          <p:cNvCxnSpPr/>
          <p:nvPr/>
        </p:nvCxnSpPr>
        <p:spPr>
          <a:xfrm>
            <a:off x="1865763" y="2343530"/>
            <a:ext cx="446946" cy="1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CBD5449-BE38-A4EC-67DF-1DEE9273E7D5}"/>
              </a:ext>
            </a:extLst>
          </p:cNvPr>
          <p:cNvSpPr/>
          <p:nvPr/>
        </p:nvSpPr>
        <p:spPr>
          <a:xfrm>
            <a:off x="2312663" y="2168983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Fetcher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F095DFC-C9C3-373C-AC32-7448775C5D6F}"/>
              </a:ext>
            </a:extLst>
          </p:cNvPr>
          <p:cNvSpPr/>
          <p:nvPr/>
        </p:nvSpPr>
        <p:spPr>
          <a:xfrm>
            <a:off x="2321975" y="1718979"/>
            <a:ext cx="450000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BTB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C6EED5-D293-38AD-2852-400D73D2B03E}"/>
              </a:ext>
            </a:extLst>
          </p:cNvPr>
          <p:cNvSpPr/>
          <p:nvPr/>
        </p:nvSpPr>
        <p:spPr>
          <a:xfrm>
            <a:off x="2771980" y="1718979"/>
            <a:ext cx="450000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PHT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F64A11DD-8D19-6EA3-6AF9-12579860D8A0}"/>
              </a:ext>
            </a:extLst>
          </p:cNvPr>
          <p:cNvCxnSpPr/>
          <p:nvPr/>
        </p:nvCxnSpPr>
        <p:spPr>
          <a:xfrm flipV="1">
            <a:off x="2501977" y="1988984"/>
            <a:ext cx="0" cy="174547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9D1D5C78-0560-DFC2-B411-48ED8890E219}"/>
              </a:ext>
            </a:extLst>
          </p:cNvPr>
          <p:cNvCxnSpPr>
            <a:cxnSpLocks/>
          </p:cNvCxnSpPr>
          <p:nvPr/>
        </p:nvCxnSpPr>
        <p:spPr>
          <a:xfrm flipV="1">
            <a:off x="3041983" y="1988984"/>
            <a:ext cx="1549" cy="16637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CB911E4F-2897-7703-DE57-F0EEB8044964}"/>
              </a:ext>
            </a:extLst>
          </p:cNvPr>
          <p:cNvCxnSpPr/>
          <p:nvPr/>
        </p:nvCxnSpPr>
        <p:spPr>
          <a:xfrm>
            <a:off x="3206467" y="2343531"/>
            <a:ext cx="446946" cy="1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15C3D3B-1E57-9F3A-658A-8C96CFAE97FE}"/>
              </a:ext>
            </a:extLst>
          </p:cNvPr>
          <p:cNvSpPr/>
          <p:nvPr/>
        </p:nvSpPr>
        <p:spPr>
          <a:xfrm>
            <a:off x="3671990" y="2168984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Decoder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21CFBDA-A279-B3D6-EEEF-82FB818EAF2C}"/>
              </a:ext>
            </a:extLst>
          </p:cNvPr>
          <p:cNvSpPr/>
          <p:nvPr/>
        </p:nvSpPr>
        <p:spPr>
          <a:xfrm>
            <a:off x="3895728" y="1718979"/>
            <a:ext cx="450005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RAS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C6E47B80-6106-9C43-B7C2-78EE3C8349BC}"/>
              </a:ext>
            </a:extLst>
          </p:cNvPr>
          <p:cNvCxnSpPr/>
          <p:nvPr/>
        </p:nvCxnSpPr>
        <p:spPr>
          <a:xfrm flipV="1">
            <a:off x="4121995" y="1988982"/>
            <a:ext cx="0" cy="174547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DB5AAF7-E3C1-093C-3A59-654E5944A38C}"/>
              </a:ext>
            </a:extLst>
          </p:cNvPr>
          <p:cNvSpPr/>
          <p:nvPr/>
        </p:nvSpPr>
        <p:spPr>
          <a:xfrm>
            <a:off x="5022005" y="2168984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 err="1">
                <a:latin typeface="Arial Narrow" panose="020B0606020202030204" pitchFamily="34" charset="0"/>
              </a:rPr>
              <a:t>Renamer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32CDCD2-F618-9D6E-454E-70AC57236886}"/>
              </a:ext>
            </a:extLst>
          </p:cNvPr>
          <p:cNvSpPr/>
          <p:nvPr/>
        </p:nvSpPr>
        <p:spPr>
          <a:xfrm>
            <a:off x="5022005" y="1718979"/>
            <a:ext cx="450000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RMT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C7FE6945-88BD-2C00-A1B4-22389F446313}"/>
              </a:ext>
            </a:extLst>
          </p:cNvPr>
          <p:cNvCxnSpPr/>
          <p:nvPr/>
        </p:nvCxnSpPr>
        <p:spPr>
          <a:xfrm flipV="1">
            <a:off x="5202007" y="1988984"/>
            <a:ext cx="0" cy="174547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8598213-EC70-A16C-1882-A5A8CD9540A8}"/>
              </a:ext>
            </a:extLst>
          </p:cNvPr>
          <p:cNvSpPr/>
          <p:nvPr/>
        </p:nvSpPr>
        <p:spPr>
          <a:xfrm>
            <a:off x="5472010" y="1718979"/>
            <a:ext cx="450000" cy="27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FL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3614DC0D-C668-439C-127B-711CCF450703}"/>
              </a:ext>
            </a:extLst>
          </p:cNvPr>
          <p:cNvCxnSpPr/>
          <p:nvPr/>
        </p:nvCxnSpPr>
        <p:spPr>
          <a:xfrm flipV="1">
            <a:off x="5742013" y="1988984"/>
            <a:ext cx="0" cy="174547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9658D237-732E-4402-A3CE-30C16D318B9D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4547172" y="2343531"/>
            <a:ext cx="474833" cy="5453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74E21844-1EB3-F5DA-97E8-286D91D1719D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5922005" y="2348984"/>
            <a:ext cx="446956" cy="3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7C6BFF1-B138-A5EB-0DD2-5E9FD0159AF9}"/>
              </a:ext>
            </a:extLst>
          </p:cNvPr>
          <p:cNvSpPr/>
          <p:nvPr/>
        </p:nvSpPr>
        <p:spPr>
          <a:xfrm>
            <a:off x="6372020" y="2168984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ROB</a:t>
            </a:r>
            <a:endParaRPr lang="en-US" altLang="ja-JP" sz="1100" b="1" dirty="0">
              <a:latin typeface="Arial Narrow" panose="020B0606020202030204" pitchFamily="34" charset="0"/>
            </a:endParaRPr>
          </a:p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(64 entries)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D94C4625-1F08-1F62-AB74-0D8365A7067C}"/>
              </a:ext>
            </a:extLst>
          </p:cNvPr>
          <p:cNvCxnSpPr>
            <a:cxnSpLocks/>
            <a:stCxn id="16" idx="2"/>
            <a:endCxn id="25" idx="0"/>
          </p:cNvCxnSpPr>
          <p:nvPr/>
        </p:nvCxnSpPr>
        <p:spPr>
          <a:xfrm>
            <a:off x="5472005" y="2528984"/>
            <a:ext cx="6" cy="180008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A60BB15-E1A8-316E-CB89-E2A281B009ED}"/>
              </a:ext>
            </a:extLst>
          </p:cNvPr>
          <p:cNvSpPr/>
          <p:nvPr/>
        </p:nvSpPr>
        <p:spPr>
          <a:xfrm>
            <a:off x="3671990" y="2708992"/>
            <a:ext cx="3600041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Unified Issue Queue (16 entries)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8858CB1-0ADE-88CF-272B-63272AB63B86}"/>
              </a:ext>
            </a:extLst>
          </p:cNvPr>
          <p:cNvSpPr/>
          <p:nvPr/>
        </p:nvSpPr>
        <p:spPr>
          <a:xfrm>
            <a:off x="5022005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ALU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8024826-A2A3-85ED-5D05-06AD9B180F83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5202007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26AD754-0E01-0F2D-49BE-5970C39F348F}"/>
              </a:ext>
            </a:extLst>
          </p:cNvPr>
          <p:cNvSpPr/>
          <p:nvPr/>
        </p:nvSpPr>
        <p:spPr>
          <a:xfrm>
            <a:off x="5562011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ALU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E83BD468-A4D8-DFC7-97FE-140A750A08AF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5742013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E40750B-A04E-68A4-A190-53CB87D5807D}"/>
              </a:ext>
            </a:extLst>
          </p:cNvPr>
          <p:cNvSpPr/>
          <p:nvPr/>
        </p:nvSpPr>
        <p:spPr>
          <a:xfrm>
            <a:off x="6102017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 err="1">
                <a:latin typeface="Arial Narrow" panose="020B0606020202030204" pitchFamily="34" charset="0"/>
              </a:rPr>
              <a:t>Mul</a:t>
            </a:r>
            <a:endParaRPr kumimoji="1" lang="en-US" altLang="ja-JP" sz="1200" b="1" dirty="0">
              <a:latin typeface="Arial Narrow" panose="020B0606020202030204" pitchFamily="34" charset="0"/>
            </a:endParaRPr>
          </a:p>
          <a:p>
            <a:pPr algn="ctr"/>
            <a:r>
              <a:rPr lang="en-US" altLang="ja-JP" sz="1200" b="1" dirty="0">
                <a:latin typeface="Arial Narrow" panose="020B0606020202030204" pitchFamily="34" charset="0"/>
              </a:rPr>
              <a:t>DIV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13E8B349-B963-11F1-7153-12E7E97F46FC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6282019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A5B4D57-055A-F71D-DAA5-A08A06CC8771}"/>
              </a:ext>
            </a:extLst>
          </p:cNvPr>
          <p:cNvSpPr/>
          <p:nvPr/>
        </p:nvSpPr>
        <p:spPr>
          <a:xfrm>
            <a:off x="3941993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Load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B655F0F2-0B1E-7107-C924-97D1DAAA3CE6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4121995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D371A92-BF9E-D3A1-B0F8-C810BBE55207}"/>
              </a:ext>
            </a:extLst>
          </p:cNvPr>
          <p:cNvSpPr/>
          <p:nvPr/>
        </p:nvSpPr>
        <p:spPr>
          <a:xfrm>
            <a:off x="4481999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Store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D8B3828E-EE8D-49FF-7A56-1C17E0581EBC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4662001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5078F4C-D750-B9DE-4088-1482F53AE0B8}"/>
              </a:ext>
            </a:extLst>
          </p:cNvPr>
          <p:cNvSpPr/>
          <p:nvPr/>
        </p:nvSpPr>
        <p:spPr>
          <a:xfrm>
            <a:off x="3671990" y="3789004"/>
            <a:ext cx="3575212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Register File (Int 64 entries)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01440A44-A556-58E0-8315-8E5254978F87}"/>
              </a:ext>
            </a:extLst>
          </p:cNvPr>
          <p:cNvCxnSpPr>
            <a:cxnSpLocks/>
          </p:cNvCxnSpPr>
          <p:nvPr/>
        </p:nvCxnSpPr>
        <p:spPr>
          <a:xfrm flipV="1">
            <a:off x="5202007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7AE46929-8E5D-7577-30CF-6C4110691D6C}"/>
              </a:ext>
            </a:extLst>
          </p:cNvPr>
          <p:cNvCxnSpPr>
            <a:cxnSpLocks/>
          </p:cNvCxnSpPr>
          <p:nvPr/>
        </p:nvCxnSpPr>
        <p:spPr>
          <a:xfrm flipV="1">
            <a:off x="5742013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A9B6EED0-2E7F-F343-37FE-01BF776D396E}"/>
              </a:ext>
            </a:extLst>
          </p:cNvPr>
          <p:cNvCxnSpPr>
            <a:cxnSpLocks/>
          </p:cNvCxnSpPr>
          <p:nvPr/>
        </p:nvCxnSpPr>
        <p:spPr>
          <a:xfrm flipV="1">
            <a:off x="6282019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B8DE876A-005F-D19A-E520-58B9919497E1}"/>
              </a:ext>
            </a:extLst>
          </p:cNvPr>
          <p:cNvCxnSpPr>
            <a:cxnSpLocks/>
          </p:cNvCxnSpPr>
          <p:nvPr/>
        </p:nvCxnSpPr>
        <p:spPr>
          <a:xfrm flipV="1">
            <a:off x="4031994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3CB0BD4C-A527-F214-57F3-D1F28DC2DD65}"/>
              </a:ext>
            </a:extLst>
          </p:cNvPr>
          <p:cNvCxnSpPr>
            <a:cxnSpLocks/>
          </p:cNvCxnSpPr>
          <p:nvPr/>
        </p:nvCxnSpPr>
        <p:spPr>
          <a:xfrm flipV="1">
            <a:off x="4572000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301FBC9-1F19-09BD-BA3D-310C202A1CFA}"/>
              </a:ext>
            </a:extLst>
          </p:cNvPr>
          <p:cNvSpPr/>
          <p:nvPr/>
        </p:nvSpPr>
        <p:spPr>
          <a:xfrm>
            <a:off x="971959" y="3248998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D-Cache</a:t>
            </a:r>
          </a:p>
          <a:p>
            <a:pPr algn="ctr"/>
            <a:r>
              <a:rPr lang="en-US" altLang="ja-JP" sz="1100" b="1" dirty="0">
                <a:latin typeface="Arial Narrow" panose="020B0606020202030204" pitchFamily="34" charset="0"/>
              </a:rPr>
              <a:t>16KB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D0BF44F5-19C3-0D73-1980-30A4DACAABF6}"/>
              </a:ext>
            </a:extLst>
          </p:cNvPr>
          <p:cNvCxnSpPr>
            <a:cxnSpLocks/>
          </p:cNvCxnSpPr>
          <p:nvPr/>
        </p:nvCxnSpPr>
        <p:spPr>
          <a:xfrm flipH="1">
            <a:off x="3221985" y="3338999"/>
            <a:ext cx="720008" cy="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569D45F-B00B-1B47-79E5-4E9961F4F98B}"/>
              </a:ext>
            </a:extLst>
          </p:cNvPr>
          <p:cNvSpPr/>
          <p:nvPr/>
        </p:nvSpPr>
        <p:spPr>
          <a:xfrm>
            <a:off x="2321975" y="3248998"/>
            <a:ext cx="893803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LSU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B19CDF45-2DB4-25FB-C648-C357CD1522AC}"/>
              </a:ext>
            </a:extLst>
          </p:cNvPr>
          <p:cNvSpPr/>
          <p:nvPr/>
        </p:nvSpPr>
        <p:spPr>
          <a:xfrm>
            <a:off x="971959" y="2708992"/>
            <a:ext cx="90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Mem. Controller</a:t>
            </a:r>
            <a:br>
              <a:rPr kumimoji="1" lang="en-US" altLang="ja-JP" sz="1100" b="1" dirty="0">
                <a:latin typeface="Arial Narrow" panose="020B0606020202030204" pitchFamily="34" charset="0"/>
              </a:rPr>
            </a:br>
            <a:r>
              <a:rPr kumimoji="1" lang="en-US" altLang="ja-JP" sz="1100" b="1" dirty="0">
                <a:latin typeface="Arial Narrow" panose="020B0606020202030204" pitchFamily="34" charset="0"/>
              </a:rPr>
              <a:t>AXI4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4ED2C8-9A29-3260-9726-50AA05938BC4}"/>
              </a:ext>
            </a:extLst>
          </p:cNvPr>
          <p:cNvCxnSpPr>
            <a:cxnSpLocks/>
          </p:cNvCxnSpPr>
          <p:nvPr/>
        </p:nvCxnSpPr>
        <p:spPr>
          <a:xfrm flipH="1">
            <a:off x="701957" y="2888994"/>
            <a:ext cx="270003" cy="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033A7433-E52C-BE81-2C47-D33DB22E3A43}"/>
              </a:ext>
            </a:extLst>
          </p:cNvPr>
          <p:cNvCxnSpPr>
            <a:stCxn id="45" idx="0"/>
            <a:endCxn id="5" idx="2"/>
          </p:cNvCxnSpPr>
          <p:nvPr/>
        </p:nvCxnSpPr>
        <p:spPr>
          <a:xfrm flipV="1">
            <a:off x="1421959" y="2528984"/>
            <a:ext cx="0" cy="180008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6DA4EE15-CB90-2F41-2E2B-6D52BFDEC061}"/>
              </a:ext>
            </a:extLst>
          </p:cNvPr>
          <p:cNvCxnSpPr>
            <a:stCxn id="45" idx="2"/>
            <a:endCxn id="42" idx="0"/>
          </p:cNvCxnSpPr>
          <p:nvPr/>
        </p:nvCxnSpPr>
        <p:spPr>
          <a:xfrm>
            <a:off x="1421959" y="3068992"/>
            <a:ext cx="0" cy="180006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31F3E8D2-3E52-1C8C-AB65-583C6138FCD3}"/>
              </a:ext>
            </a:extLst>
          </p:cNvPr>
          <p:cNvSpPr/>
          <p:nvPr/>
        </p:nvSpPr>
        <p:spPr>
          <a:xfrm>
            <a:off x="2321975" y="3789004"/>
            <a:ext cx="45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LQ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BBAB3523-7A3F-0DC1-6C7E-EBE70968A1DA}"/>
              </a:ext>
            </a:extLst>
          </p:cNvPr>
          <p:cNvSpPr/>
          <p:nvPr/>
        </p:nvSpPr>
        <p:spPr>
          <a:xfrm>
            <a:off x="2771980" y="3789004"/>
            <a:ext cx="450000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100" b="1" dirty="0">
                <a:latin typeface="Arial Narrow" panose="020B0606020202030204" pitchFamily="34" charset="0"/>
              </a:rPr>
              <a:t>SQ</a:t>
            </a:r>
            <a:endParaRPr kumimoji="1" lang="ja-JP" altLang="en-US" sz="1100" b="1" dirty="0">
              <a:latin typeface="Arial Narrow" panose="020B0606020202030204" pitchFamily="34" charset="0"/>
            </a:endParaRPr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E408A6AE-6FBF-6178-C874-AA0D1C67C43B}"/>
              </a:ext>
            </a:extLst>
          </p:cNvPr>
          <p:cNvCxnSpPr>
            <a:cxnSpLocks/>
          </p:cNvCxnSpPr>
          <p:nvPr/>
        </p:nvCxnSpPr>
        <p:spPr>
          <a:xfrm flipV="1">
            <a:off x="2501977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1192D0CD-A4D1-AB4D-C8AE-FAD16731AA74}"/>
              </a:ext>
            </a:extLst>
          </p:cNvPr>
          <p:cNvCxnSpPr>
            <a:cxnSpLocks/>
          </p:cNvCxnSpPr>
          <p:nvPr/>
        </p:nvCxnSpPr>
        <p:spPr>
          <a:xfrm flipV="1">
            <a:off x="3041983" y="3609002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89607C02-6A2E-D239-B385-326D85B64240}"/>
              </a:ext>
            </a:extLst>
          </p:cNvPr>
          <p:cNvCxnSpPr>
            <a:cxnSpLocks/>
            <a:stCxn id="44" idx="1"/>
            <a:endCxn id="42" idx="3"/>
          </p:cNvCxnSpPr>
          <p:nvPr/>
        </p:nvCxnSpPr>
        <p:spPr>
          <a:xfrm flipH="1">
            <a:off x="1871959" y="3428998"/>
            <a:ext cx="450016" cy="0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441E832-4431-3739-6AA1-4B0A53953BA3}"/>
              </a:ext>
            </a:extLst>
          </p:cNvPr>
          <p:cNvSpPr/>
          <p:nvPr/>
        </p:nvSpPr>
        <p:spPr>
          <a:xfrm>
            <a:off x="6642023" y="3248998"/>
            <a:ext cx="360004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FP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5BCAD7C8-8553-EE62-26A6-EB2F7A988478}"/>
              </a:ext>
            </a:extLst>
          </p:cNvPr>
          <p:cNvSpPr/>
          <p:nvPr/>
        </p:nvSpPr>
        <p:spPr>
          <a:xfrm>
            <a:off x="3671990" y="4329010"/>
            <a:ext cx="3575212" cy="360000"/>
          </a:xfrm>
          <a:prstGeom prst="rect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w="sm" len="sm"/>
            <a:tailEnd w="sm" len="sm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1200" b="1" dirty="0">
                <a:latin typeface="Arial Narrow" panose="020B0606020202030204" pitchFamily="34" charset="0"/>
              </a:rPr>
              <a:t>Register File (FP 64 entries)</a:t>
            </a:r>
            <a:endParaRPr kumimoji="1" lang="ja-JP" altLang="en-US" sz="1200" b="1" dirty="0">
              <a:latin typeface="Arial Narrow" panose="020B0606020202030204" pitchFamily="34" charset="0"/>
            </a:endParaRP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3FE7BCF4-916B-385C-E07C-B0D1FA2850FB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6822025" y="3068996"/>
            <a:ext cx="0" cy="18000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ADBC39CA-1FB9-F211-4FEE-C8937F562ADA}"/>
              </a:ext>
            </a:extLst>
          </p:cNvPr>
          <p:cNvCxnSpPr>
            <a:cxnSpLocks/>
            <a:endCxn id="54" idx="2"/>
          </p:cNvCxnSpPr>
          <p:nvPr/>
        </p:nvCxnSpPr>
        <p:spPr>
          <a:xfrm flipV="1">
            <a:off x="6822025" y="3608998"/>
            <a:ext cx="0" cy="720012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40F944D9-648A-BD06-E5D6-9CFF4D6A6FB0}"/>
              </a:ext>
            </a:extLst>
          </p:cNvPr>
          <p:cNvCxnSpPr>
            <a:cxnSpLocks/>
          </p:cNvCxnSpPr>
          <p:nvPr/>
        </p:nvCxnSpPr>
        <p:spPr>
          <a:xfrm flipV="1">
            <a:off x="4211996" y="3609002"/>
            <a:ext cx="0" cy="720008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E25E0EE1-102C-D76C-DCFE-3B259CAC1CA3}"/>
              </a:ext>
            </a:extLst>
          </p:cNvPr>
          <p:cNvCxnSpPr>
            <a:cxnSpLocks/>
          </p:cNvCxnSpPr>
          <p:nvPr/>
        </p:nvCxnSpPr>
        <p:spPr>
          <a:xfrm flipV="1">
            <a:off x="4752002" y="3609002"/>
            <a:ext cx="0" cy="720008"/>
          </a:xfrm>
          <a:prstGeom prst="straightConnector1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headEnd type="triangle" w="sm" len="sm"/>
            <a:tailEnd type="triangle" w="sm" len="sm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60" name="円柱 59">
            <a:extLst>
              <a:ext uri="{FF2B5EF4-FFF2-40B4-BE49-F238E27FC236}">
                <a16:creationId xmlns:a16="http://schemas.microsoft.com/office/drawing/2014/main" id="{553681DE-1A4E-1759-3904-7903D136B91F}"/>
              </a:ext>
            </a:extLst>
          </p:cNvPr>
          <p:cNvSpPr/>
          <p:nvPr/>
        </p:nvSpPr>
        <p:spPr>
          <a:xfrm rot="16200000">
            <a:off x="8950247" y="810905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1" name="円柱 60">
            <a:extLst>
              <a:ext uri="{FF2B5EF4-FFF2-40B4-BE49-F238E27FC236}">
                <a16:creationId xmlns:a16="http://schemas.microsoft.com/office/drawing/2014/main" id="{90C67C46-7292-7BED-619A-DB476B85DDB1}"/>
              </a:ext>
            </a:extLst>
          </p:cNvPr>
          <p:cNvSpPr/>
          <p:nvPr/>
        </p:nvSpPr>
        <p:spPr>
          <a:xfrm rot="16200000">
            <a:off x="8345809" y="810905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FP4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2" name="円柱 61">
            <a:extLst>
              <a:ext uri="{FF2B5EF4-FFF2-40B4-BE49-F238E27FC236}">
                <a16:creationId xmlns:a16="http://schemas.microsoft.com/office/drawing/2014/main" id="{4E6D694D-5EA1-E5D4-8330-2DD48DFF3974}"/>
              </a:ext>
            </a:extLst>
          </p:cNvPr>
          <p:cNvSpPr/>
          <p:nvPr/>
        </p:nvSpPr>
        <p:spPr>
          <a:xfrm rot="16200000">
            <a:off x="7703668" y="810905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FP3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3" name="円柱 62">
            <a:extLst>
              <a:ext uri="{FF2B5EF4-FFF2-40B4-BE49-F238E27FC236}">
                <a16:creationId xmlns:a16="http://schemas.microsoft.com/office/drawing/2014/main" id="{AD1C26E1-807F-AC75-4078-71106C96E284}"/>
              </a:ext>
            </a:extLst>
          </p:cNvPr>
          <p:cNvSpPr/>
          <p:nvPr/>
        </p:nvSpPr>
        <p:spPr>
          <a:xfrm rot="16200000">
            <a:off x="6420585" y="540902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4" name="円柱 63">
            <a:extLst>
              <a:ext uri="{FF2B5EF4-FFF2-40B4-BE49-F238E27FC236}">
                <a16:creationId xmlns:a16="http://schemas.microsoft.com/office/drawing/2014/main" id="{299164CF-48EB-6435-176E-9DC621E9F96E}"/>
              </a:ext>
            </a:extLst>
          </p:cNvPr>
          <p:cNvSpPr/>
          <p:nvPr/>
        </p:nvSpPr>
        <p:spPr>
          <a:xfrm rot="16200000">
            <a:off x="5778439" y="540902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5" name="円柱 64">
            <a:extLst>
              <a:ext uri="{FF2B5EF4-FFF2-40B4-BE49-F238E27FC236}">
                <a16:creationId xmlns:a16="http://schemas.microsoft.com/office/drawing/2014/main" id="{136929E9-5255-CB95-DBE5-6D3114A8CB60}"/>
              </a:ext>
            </a:extLst>
          </p:cNvPr>
          <p:cNvSpPr/>
          <p:nvPr/>
        </p:nvSpPr>
        <p:spPr>
          <a:xfrm rot="16200000">
            <a:off x="5136291" y="540902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6" name="円柱 65">
            <a:extLst>
              <a:ext uri="{FF2B5EF4-FFF2-40B4-BE49-F238E27FC236}">
                <a16:creationId xmlns:a16="http://schemas.microsoft.com/office/drawing/2014/main" id="{0CE4D637-9832-74F6-16C8-D4889FF99CEB}"/>
              </a:ext>
            </a:extLst>
          </p:cNvPr>
          <p:cNvSpPr/>
          <p:nvPr/>
        </p:nvSpPr>
        <p:spPr>
          <a:xfrm rot="16200000">
            <a:off x="4494143" y="5409023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7" name="円柱 66">
            <a:extLst>
              <a:ext uri="{FF2B5EF4-FFF2-40B4-BE49-F238E27FC236}">
                <a16:creationId xmlns:a16="http://schemas.microsoft.com/office/drawing/2014/main" id="{CC9A7CA4-4247-734F-6520-CB49F50986A3}"/>
              </a:ext>
            </a:extLst>
          </p:cNvPr>
          <p:cNvSpPr/>
          <p:nvPr/>
        </p:nvSpPr>
        <p:spPr>
          <a:xfrm rot="16200000">
            <a:off x="3851990" y="540902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8" name="円柱 67">
            <a:extLst>
              <a:ext uri="{FF2B5EF4-FFF2-40B4-BE49-F238E27FC236}">
                <a16:creationId xmlns:a16="http://schemas.microsoft.com/office/drawing/2014/main" id="{0618A54C-056F-98A7-C2D3-CFF3C289945B}"/>
              </a:ext>
            </a:extLst>
          </p:cNvPr>
          <p:cNvSpPr/>
          <p:nvPr/>
        </p:nvSpPr>
        <p:spPr>
          <a:xfrm rot="16200000">
            <a:off x="2808407" y="540902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DS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69" name="円柱 68">
            <a:extLst>
              <a:ext uri="{FF2B5EF4-FFF2-40B4-BE49-F238E27FC236}">
                <a16:creationId xmlns:a16="http://schemas.microsoft.com/office/drawing/2014/main" id="{79337A49-A6C5-25D2-B3C1-6A90C258BE9C}"/>
              </a:ext>
            </a:extLst>
          </p:cNvPr>
          <p:cNvSpPr/>
          <p:nvPr/>
        </p:nvSpPr>
        <p:spPr>
          <a:xfrm rot="16200000">
            <a:off x="2166259" y="540902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RN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0" name="円柱 69">
            <a:extLst>
              <a:ext uri="{FF2B5EF4-FFF2-40B4-BE49-F238E27FC236}">
                <a16:creationId xmlns:a16="http://schemas.microsoft.com/office/drawing/2014/main" id="{32C0A2F9-A591-157D-AFDE-614A70E22F45}"/>
              </a:ext>
            </a:extLst>
          </p:cNvPr>
          <p:cNvSpPr/>
          <p:nvPr/>
        </p:nvSpPr>
        <p:spPr>
          <a:xfrm rot="16200000">
            <a:off x="1524103" y="5409025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ID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1" name="円柱 70">
            <a:extLst>
              <a:ext uri="{FF2B5EF4-FFF2-40B4-BE49-F238E27FC236}">
                <a16:creationId xmlns:a16="http://schemas.microsoft.com/office/drawing/2014/main" id="{F6A49A1D-553B-70D3-64A9-8C79702FCCAD}"/>
              </a:ext>
            </a:extLst>
          </p:cNvPr>
          <p:cNvSpPr/>
          <p:nvPr/>
        </p:nvSpPr>
        <p:spPr>
          <a:xfrm rot="16200000">
            <a:off x="7704882" y="6489036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2" name="円柱 71">
            <a:extLst>
              <a:ext uri="{FF2B5EF4-FFF2-40B4-BE49-F238E27FC236}">
                <a16:creationId xmlns:a16="http://schemas.microsoft.com/office/drawing/2014/main" id="{476B0A8F-4B7C-7BAE-53C0-DA88A73CD731}"/>
              </a:ext>
            </a:extLst>
          </p:cNvPr>
          <p:cNvSpPr/>
          <p:nvPr/>
        </p:nvSpPr>
        <p:spPr>
          <a:xfrm rot="16200000">
            <a:off x="7062726" y="6489036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EX2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3" name="円柱 72">
            <a:extLst>
              <a:ext uri="{FF2B5EF4-FFF2-40B4-BE49-F238E27FC236}">
                <a16:creationId xmlns:a16="http://schemas.microsoft.com/office/drawing/2014/main" id="{03DBF83B-A896-4316-A94C-7D68FBA409A6}"/>
              </a:ext>
            </a:extLst>
          </p:cNvPr>
          <p:cNvSpPr/>
          <p:nvPr/>
        </p:nvSpPr>
        <p:spPr>
          <a:xfrm rot="16200000">
            <a:off x="6420585" y="6489036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EX1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4" name="円柱 73">
            <a:extLst>
              <a:ext uri="{FF2B5EF4-FFF2-40B4-BE49-F238E27FC236}">
                <a16:creationId xmlns:a16="http://schemas.microsoft.com/office/drawing/2014/main" id="{891153DF-4355-9FD2-4408-5C55C0B55341}"/>
              </a:ext>
            </a:extLst>
          </p:cNvPr>
          <p:cNvSpPr/>
          <p:nvPr/>
        </p:nvSpPr>
        <p:spPr>
          <a:xfrm rot="16200000">
            <a:off x="5778433" y="6489036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EX0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5" name="円柱 74">
            <a:extLst>
              <a:ext uri="{FF2B5EF4-FFF2-40B4-BE49-F238E27FC236}">
                <a16:creationId xmlns:a16="http://schemas.microsoft.com/office/drawing/2014/main" id="{AE66E488-DEC2-FC19-53E7-50FE1958F2A6}"/>
              </a:ext>
            </a:extLst>
          </p:cNvPr>
          <p:cNvSpPr/>
          <p:nvPr/>
        </p:nvSpPr>
        <p:spPr>
          <a:xfrm rot="16200000">
            <a:off x="5136285" y="6489036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6" name="円柱 75">
            <a:extLst>
              <a:ext uri="{FF2B5EF4-FFF2-40B4-BE49-F238E27FC236}">
                <a16:creationId xmlns:a16="http://schemas.microsoft.com/office/drawing/2014/main" id="{1C18A240-3D05-801A-4188-0C3D5208B187}"/>
              </a:ext>
            </a:extLst>
          </p:cNvPr>
          <p:cNvSpPr/>
          <p:nvPr/>
        </p:nvSpPr>
        <p:spPr>
          <a:xfrm rot="16200000">
            <a:off x="4494137" y="6489035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7" name="円柱 76">
            <a:extLst>
              <a:ext uri="{FF2B5EF4-FFF2-40B4-BE49-F238E27FC236}">
                <a16:creationId xmlns:a16="http://schemas.microsoft.com/office/drawing/2014/main" id="{16C344F5-C35E-0C54-2607-29A5EB628688}"/>
              </a:ext>
            </a:extLst>
          </p:cNvPr>
          <p:cNvSpPr/>
          <p:nvPr/>
        </p:nvSpPr>
        <p:spPr>
          <a:xfrm rot="16200000">
            <a:off x="7704882" y="7119043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8" name="円柱 77">
            <a:extLst>
              <a:ext uri="{FF2B5EF4-FFF2-40B4-BE49-F238E27FC236}">
                <a16:creationId xmlns:a16="http://schemas.microsoft.com/office/drawing/2014/main" id="{B51291ED-5BCE-0526-188E-E191FB1617B2}"/>
              </a:ext>
            </a:extLst>
          </p:cNvPr>
          <p:cNvSpPr/>
          <p:nvPr/>
        </p:nvSpPr>
        <p:spPr>
          <a:xfrm rot="16200000">
            <a:off x="7062726" y="7119043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MA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79" name="円柱 78">
            <a:extLst>
              <a:ext uri="{FF2B5EF4-FFF2-40B4-BE49-F238E27FC236}">
                <a16:creationId xmlns:a16="http://schemas.microsoft.com/office/drawing/2014/main" id="{D9C31209-12DE-A922-D245-A9822818C85D}"/>
              </a:ext>
            </a:extLst>
          </p:cNvPr>
          <p:cNvSpPr/>
          <p:nvPr/>
        </p:nvSpPr>
        <p:spPr>
          <a:xfrm rot="16200000">
            <a:off x="6420585" y="7119043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MT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80" name="円柱 79">
            <a:extLst>
              <a:ext uri="{FF2B5EF4-FFF2-40B4-BE49-F238E27FC236}">
                <a16:creationId xmlns:a16="http://schemas.microsoft.com/office/drawing/2014/main" id="{CF53206C-44F0-7ADE-D1D1-B876DE2A58B8}"/>
              </a:ext>
            </a:extLst>
          </p:cNvPr>
          <p:cNvSpPr/>
          <p:nvPr/>
        </p:nvSpPr>
        <p:spPr>
          <a:xfrm rot="16200000">
            <a:off x="5778433" y="7119043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81" name="円柱 80">
            <a:extLst>
              <a:ext uri="{FF2B5EF4-FFF2-40B4-BE49-F238E27FC236}">
                <a16:creationId xmlns:a16="http://schemas.microsoft.com/office/drawing/2014/main" id="{BE7704BB-6481-B501-54BB-71CA9BD7CD9F}"/>
              </a:ext>
            </a:extLst>
          </p:cNvPr>
          <p:cNvSpPr/>
          <p:nvPr/>
        </p:nvSpPr>
        <p:spPr>
          <a:xfrm rot="16200000">
            <a:off x="5136285" y="7119043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82" name="円柱 81">
            <a:extLst>
              <a:ext uri="{FF2B5EF4-FFF2-40B4-BE49-F238E27FC236}">
                <a16:creationId xmlns:a16="http://schemas.microsoft.com/office/drawing/2014/main" id="{BA7C5DB0-835C-E6E5-AD90-71AB30B6628E}"/>
              </a:ext>
            </a:extLst>
          </p:cNvPr>
          <p:cNvSpPr/>
          <p:nvPr/>
        </p:nvSpPr>
        <p:spPr>
          <a:xfrm rot="16200000">
            <a:off x="4494137" y="7119042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7E0AB57D-C16F-F47F-9B8D-E1752611902A}"/>
              </a:ext>
            </a:extLst>
          </p:cNvPr>
          <p:cNvSpPr txBox="1"/>
          <p:nvPr/>
        </p:nvSpPr>
        <p:spPr>
          <a:xfrm>
            <a:off x="7002025" y="5619029"/>
            <a:ext cx="144001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INT/Br 0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0970930D-BFCD-F85D-0FD8-A9F58E6B42D5}"/>
              </a:ext>
            </a:extLst>
          </p:cNvPr>
          <p:cNvSpPr txBox="1"/>
          <p:nvPr/>
        </p:nvSpPr>
        <p:spPr>
          <a:xfrm>
            <a:off x="8352042" y="6669036"/>
            <a:ext cx="1178048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Complex INT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(</a:t>
            </a:r>
            <a:r>
              <a:rPr lang="en-US" altLang="ja-JP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mul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/div)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AC480778-EF44-7001-8B41-10555D83E74B}"/>
              </a:ext>
            </a:extLst>
          </p:cNvPr>
          <p:cNvSpPr txBox="1"/>
          <p:nvPr/>
        </p:nvSpPr>
        <p:spPr>
          <a:xfrm>
            <a:off x="8320620" y="7350815"/>
            <a:ext cx="96322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Load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1D4A6838-D672-9BCD-B4DF-1F03D2194641}"/>
              </a:ext>
            </a:extLst>
          </p:cNvPr>
          <p:cNvCxnSpPr/>
          <p:nvPr/>
        </p:nvCxnSpPr>
        <p:spPr>
          <a:xfrm>
            <a:off x="-558057" y="5409022"/>
            <a:ext cx="3918610" cy="0"/>
          </a:xfrm>
          <a:prstGeom prst="line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5FAB7E5C-6D70-8762-C40A-9D39AADADD9E}"/>
              </a:ext>
            </a:extLst>
          </p:cNvPr>
          <p:cNvCxnSpPr/>
          <p:nvPr/>
        </p:nvCxnSpPr>
        <p:spPr>
          <a:xfrm>
            <a:off x="3671990" y="5409022"/>
            <a:ext cx="4495041" cy="0"/>
          </a:xfrm>
          <a:prstGeom prst="line">
            <a:avLst/>
          </a:prstGeom>
          <a:ln w="190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A4E1E34D-F95E-40EA-505C-E2F2617291B2}"/>
              </a:ext>
            </a:extLst>
          </p:cNvPr>
          <p:cNvSpPr txBox="1"/>
          <p:nvPr/>
        </p:nvSpPr>
        <p:spPr>
          <a:xfrm>
            <a:off x="791958" y="4959017"/>
            <a:ext cx="1284298" cy="55434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Front-end Pipeline</a:t>
            </a:r>
          </a:p>
          <a:p>
            <a:pPr algn="ctr"/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2-way 6 stages</a:t>
            </a:r>
            <a:endParaRPr kumimoji="1" lang="ja-JP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BBCBF501-2038-A27B-4996-E777548DF722}"/>
              </a:ext>
            </a:extLst>
          </p:cNvPr>
          <p:cNvSpPr txBox="1"/>
          <p:nvPr/>
        </p:nvSpPr>
        <p:spPr>
          <a:xfrm>
            <a:off x="3851992" y="4959017"/>
            <a:ext cx="4495041" cy="56342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Back-end Pipeline</a:t>
            </a:r>
          </a:p>
          <a:p>
            <a:pPr algn="ctr"/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6-issue 5-9 stages</a:t>
            </a:r>
            <a:endParaRPr kumimoji="1" lang="ja-JP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0" name="円柱 89">
            <a:extLst>
              <a:ext uri="{FF2B5EF4-FFF2-40B4-BE49-F238E27FC236}">
                <a16:creationId xmlns:a16="http://schemas.microsoft.com/office/drawing/2014/main" id="{56C4E9E2-AC27-6653-10C4-BBBF003DC04B}"/>
              </a:ext>
            </a:extLst>
          </p:cNvPr>
          <p:cNvSpPr/>
          <p:nvPr/>
        </p:nvSpPr>
        <p:spPr>
          <a:xfrm rot="16200000">
            <a:off x="3851990" y="6489036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1" name="円柱 90">
            <a:extLst>
              <a:ext uri="{FF2B5EF4-FFF2-40B4-BE49-F238E27FC236}">
                <a16:creationId xmlns:a16="http://schemas.microsoft.com/office/drawing/2014/main" id="{7249E7A0-D57D-C221-7BD6-219126389307}"/>
              </a:ext>
            </a:extLst>
          </p:cNvPr>
          <p:cNvSpPr/>
          <p:nvPr/>
        </p:nvSpPr>
        <p:spPr>
          <a:xfrm rot="16200000">
            <a:off x="3851990" y="7119043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2" name="円柱 91">
            <a:extLst>
              <a:ext uri="{FF2B5EF4-FFF2-40B4-BE49-F238E27FC236}">
                <a16:creationId xmlns:a16="http://schemas.microsoft.com/office/drawing/2014/main" id="{B81D1EE0-CB54-7091-3F08-430283F2531F}"/>
              </a:ext>
            </a:extLst>
          </p:cNvPr>
          <p:cNvSpPr/>
          <p:nvPr/>
        </p:nvSpPr>
        <p:spPr>
          <a:xfrm rot="16200000">
            <a:off x="6420585" y="5859029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3" name="円柱 92">
            <a:extLst>
              <a:ext uri="{FF2B5EF4-FFF2-40B4-BE49-F238E27FC236}">
                <a16:creationId xmlns:a16="http://schemas.microsoft.com/office/drawing/2014/main" id="{6BED02CA-45D5-AEE6-27DE-D288BC863A45}"/>
              </a:ext>
            </a:extLst>
          </p:cNvPr>
          <p:cNvSpPr/>
          <p:nvPr/>
        </p:nvSpPr>
        <p:spPr>
          <a:xfrm rot="16200000">
            <a:off x="5778439" y="5859029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4" name="円柱 93">
            <a:extLst>
              <a:ext uri="{FF2B5EF4-FFF2-40B4-BE49-F238E27FC236}">
                <a16:creationId xmlns:a16="http://schemas.microsoft.com/office/drawing/2014/main" id="{95A8E89A-0F29-8191-49DD-B31F8EA7630F}"/>
              </a:ext>
            </a:extLst>
          </p:cNvPr>
          <p:cNvSpPr/>
          <p:nvPr/>
        </p:nvSpPr>
        <p:spPr>
          <a:xfrm rot="16200000">
            <a:off x="5136291" y="5859029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5" name="円柱 94">
            <a:extLst>
              <a:ext uri="{FF2B5EF4-FFF2-40B4-BE49-F238E27FC236}">
                <a16:creationId xmlns:a16="http://schemas.microsoft.com/office/drawing/2014/main" id="{891291BB-F868-BA37-217F-9A44CFCEDC6A}"/>
              </a:ext>
            </a:extLst>
          </p:cNvPr>
          <p:cNvSpPr/>
          <p:nvPr/>
        </p:nvSpPr>
        <p:spPr>
          <a:xfrm rot="16200000">
            <a:off x="4494143" y="5859028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6" name="円柱 95">
            <a:extLst>
              <a:ext uri="{FF2B5EF4-FFF2-40B4-BE49-F238E27FC236}">
                <a16:creationId xmlns:a16="http://schemas.microsoft.com/office/drawing/2014/main" id="{D2A384AE-FB18-A401-798D-A7E59D521A72}"/>
              </a:ext>
            </a:extLst>
          </p:cNvPr>
          <p:cNvSpPr/>
          <p:nvPr/>
        </p:nvSpPr>
        <p:spPr>
          <a:xfrm rot="16200000">
            <a:off x="3851990" y="5859029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5703E229-44C3-1FB7-D7D0-0B280A6FCFD5}"/>
              </a:ext>
            </a:extLst>
          </p:cNvPr>
          <p:cNvSpPr txBox="1"/>
          <p:nvPr/>
        </p:nvSpPr>
        <p:spPr>
          <a:xfrm>
            <a:off x="7002027" y="6039029"/>
            <a:ext cx="10800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INT/Br 1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8" name="円柱 97">
            <a:extLst>
              <a:ext uri="{FF2B5EF4-FFF2-40B4-BE49-F238E27FC236}">
                <a16:creationId xmlns:a16="http://schemas.microsoft.com/office/drawing/2014/main" id="{B77CA266-90EF-9C94-2C5C-3ECA10610651}"/>
              </a:ext>
            </a:extLst>
          </p:cNvPr>
          <p:cNvSpPr/>
          <p:nvPr/>
        </p:nvSpPr>
        <p:spPr>
          <a:xfrm rot="16200000">
            <a:off x="7704882" y="7569048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RW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99" name="円柱 98">
            <a:extLst>
              <a:ext uri="{FF2B5EF4-FFF2-40B4-BE49-F238E27FC236}">
                <a16:creationId xmlns:a16="http://schemas.microsoft.com/office/drawing/2014/main" id="{9FC09AA7-15A7-B24D-1948-84A9F8E2E233}"/>
              </a:ext>
            </a:extLst>
          </p:cNvPr>
          <p:cNvSpPr/>
          <p:nvPr/>
        </p:nvSpPr>
        <p:spPr>
          <a:xfrm rot="16200000">
            <a:off x="7062726" y="7569048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MA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0" name="円柱 99">
            <a:extLst>
              <a:ext uri="{FF2B5EF4-FFF2-40B4-BE49-F238E27FC236}">
                <a16:creationId xmlns:a16="http://schemas.microsoft.com/office/drawing/2014/main" id="{2BCE8DC8-8559-97D7-62E0-057C75C6DCB3}"/>
              </a:ext>
            </a:extLst>
          </p:cNvPr>
          <p:cNvSpPr/>
          <p:nvPr/>
        </p:nvSpPr>
        <p:spPr>
          <a:xfrm rot="16200000">
            <a:off x="6420585" y="7569048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MT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1" name="円柱 100">
            <a:extLst>
              <a:ext uri="{FF2B5EF4-FFF2-40B4-BE49-F238E27FC236}">
                <a16:creationId xmlns:a16="http://schemas.microsoft.com/office/drawing/2014/main" id="{53A1794F-C31A-2D63-121F-ABC8F9D8EA31}"/>
              </a:ext>
            </a:extLst>
          </p:cNvPr>
          <p:cNvSpPr/>
          <p:nvPr/>
        </p:nvSpPr>
        <p:spPr>
          <a:xfrm rot="16200000">
            <a:off x="5778433" y="7569048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EX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2" name="円柱 101">
            <a:extLst>
              <a:ext uri="{FF2B5EF4-FFF2-40B4-BE49-F238E27FC236}">
                <a16:creationId xmlns:a16="http://schemas.microsoft.com/office/drawing/2014/main" id="{F2F97CE1-A4E2-8C7C-77F8-4B9FE04DFB47}"/>
              </a:ext>
            </a:extLst>
          </p:cNvPr>
          <p:cNvSpPr/>
          <p:nvPr/>
        </p:nvSpPr>
        <p:spPr>
          <a:xfrm rot="16200000">
            <a:off x="5136285" y="7569048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3" name="円柱 102">
            <a:extLst>
              <a:ext uri="{FF2B5EF4-FFF2-40B4-BE49-F238E27FC236}">
                <a16:creationId xmlns:a16="http://schemas.microsoft.com/office/drawing/2014/main" id="{7935FBF0-D78F-12B7-3FE5-784054A45DB4}"/>
              </a:ext>
            </a:extLst>
          </p:cNvPr>
          <p:cNvSpPr/>
          <p:nvPr/>
        </p:nvSpPr>
        <p:spPr>
          <a:xfrm rot="16200000">
            <a:off x="4494137" y="7569047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8DABC459-BF0B-02EB-5866-3257800E6BDA}"/>
              </a:ext>
            </a:extLst>
          </p:cNvPr>
          <p:cNvSpPr txBox="1"/>
          <p:nvPr/>
        </p:nvSpPr>
        <p:spPr>
          <a:xfrm>
            <a:off x="8303469" y="7800820"/>
            <a:ext cx="96322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Store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5" name="円柱 104">
            <a:extLst>
              <a:ext uri="{FF2B5EF4-FFF2-40B4-BE49-F238E27FC236}">
                <a16:creationId xmlns:a16="http://schemas.microsoft.com/office/drawing/2014/main" id="{F38C4132-1DED-B046-71F5-D1FDAF696342}"/>
              </a:ext>
            </a:extLst>
          </p:cNvPr>
          <p:cNvSpPr/>
          <p:nvPr/>
        </p:nvSpPr>
        <p:spPr>
          <a:xfrm rot="16200000">
            <a:off x="3851990" y="7569048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6" name="円柱 105">
            <a:extLst>
              <a:ext uri="{FF2B5EF4-FFF2-40B4-BE49-F238E27FC236}">
                <a16:creationId xmlns:a16="http://schemas.microsoft.com/office/drawing/2014/main" id="{69FA0781-F5DF-134B-CB0A-738BD19A4B9C}"/>
              </a:ext>
            </a:extLst>
          </p:cNvPr>
          <p:cNvSpPr/>
          <p:nvPr/>
        </p:nvSpPr>
        <p:spPr>
          <a:xfrm rot="16200000">
            <a:off x="2808407" y="5859030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DS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7" name="円柱 106">
            <a:extLst>
              <a:ext uri="{FF2B5EF4-FFF2-40B4-BE49-F238E27FC236}">
                <a16:creationId xmlns:a16="http://schemas.microsoft.com/office/drawing/2014/main" id="{34C10B81-5AE7-CADE-0BC6-5F02A97E7E21}"/>
              </a:ext>
            </a:extLst>
          </p:cNvPr>
          <p:cNvSpPr/>
          <p:nvPr/>
        </p:nvSpPr>
        <p:spPr>
          <a:xfrm rot="16200000">
            <a:off x="2166259" y="5859030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RN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8" name="円柱 107">
            <a:extLst>
              <a:ext uri="{FF2B5EF4-FFF2-40B4-BE49-F238E27FC236}">
                <a16:creationId xmlns:a16="http://schemas.microsoft.com/office/drawing/2014/main" id="{E21CA7F6-6252-41BB-E8C8-AC4AFA5E96A0}"/>
              </a:ext>
            </a:extLst>
          </p:cNvPr>
          <p:cNvSpPr/>
          <p:nvPr/>
        </p:nvSpPr>
        <p:spPr>
          <a:xfrm rot="16200000">
            <a:off x="1524103" y="5859030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ID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09" name="円柱 108">
            <a:extLst>
              <a:ext uri="{FF2B5EF4-FFF2-40B4-BE49-F238E27FC236}">
                <a16:creationId xmlns:a16="http://schemas.microsoft.com/office/drawing/2014/main" id="{4DCE346E-6127-9E70-9C09-D14F62F627AB}"/>
              </a:ext>
            </a:extLst>
          </p:cNvPr>
          <p:cNvSpPr/>
          <p:nvPr/>
        </p:nvSpPr>
        <p:spPr>
          <a:xfrm rot="16200000">
            <a:off x="881957" y="540902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P</a:t>
            </a:r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D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0" name="円柱 109">
            <a:extLst>
              <a:ext uri="{FF2B5EF4-FFF2-40B4-BE49-F238E27FC236}">
                <a16:creationId xmlns:a16="http://schemas.microsoft.com/office/drawing/2014/main" id="{D0E0EE15-78FB-301A-290B-0BD44D142CF2}"/>
              </a:ext>
            </a:extLst>
          </p:cNvPr>
          <p:cNvSpPr/>
          <p:nvPr/>
        </p:nvSpPr>
        <p:spPr>
          <a:xfrm rot="16200000">
            <a:off x="881957" y="5859029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P</a:t>
            </a:r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D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1" name="円柱 110">
            <a:extLst>
              <a:ext uri="{FF2B5EF4-FFF2-40B4-BE49-F238E27FC236}">
                <a16:creationId xmlns:a16="http://schemas.microsoft.com/office/drawing/2014/main" id="{E52558B6-4B27-72C4-E3BB-76B05779AADB}"/>
              </a:ext>
            </a:extLst>
          </p:cNvPr>
          <p:cNvSpPr/>
          <p:nvPr/>
        </p:nvSpPr>
        <p:spPr>
          <a:xfrm rot="16200000">
            <a:off x="251950" y="540902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IF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2" name="円柱 111">
            <a:extLst>
              <a:ext uri="{FF2B5EF4-FFF2-40B4-BE49-F238E27FC236}">
                <a16:creationId xmlns:a16="http://schemas.microsoft.com/office/drawing/2014/main" id="{77710152-6BDA-64DD-7E55-BE2399BDB9E5}"/>
              </a:ext>
            </a:extLst>
          </p:cNvPr>
          <p:cNvSpPr/>
          <p:nvPr/>
        </p:nvSpPr>
        <p:spPr>
          <a:xfrm rot="16200000">
            <a:off x="251950" y="5859029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IF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3" name="円柱 112">
            <a:extLst>
              <a:ext uri="{FF2B5EF4-FFF2-40B4-BE49-F238E27FC236}">
                <a16:creationId xmlns:a16="http://schemas.microsoft.com/office/drawing/2014/main" id="{0E5E05B7-3EC8-EE22-EBDE-05C6D8DA2663}"/>
              </a:ext>
            </a:extLst>
          </p:cNvPr>
          <p:cNvSpPr/>
          <p:nvPr/>
        </p:nvSpPr>
        <p:spPr>
          <a:xfrm rot="16200000">
            <a:off x="-378057" y="540902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NP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4" name="円柱 113">
            <a:extLst>
              <a:ext uri="{FF2B5EF4-FFF2-40B4-BE49-F238E27FC236}">
                <a16:creationId xmlns:a16="http://schemas.microsoft.com/office/drawing/2014/main" id="{77F8C2BB-B35B-6CA4-C43F-E67F8C7A055F}"/>
              </a:ext>
            </a:extLst>
          </p:cNvPr>
          <p:cNvSpPr/>
          <p:nvPr/>
        </p:nvSpPr>
        <p:spPr>
          <a:xfrm rot="16200000">
            <a:off x="-378057" y="5859029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NP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5" name="円柱 114">
            <a:extLst>
              <a:ext uri="{FF2B5EF4-FFF2-40B4-BE49-F238E27FC236}">
                <a16:creationId xmlns:a16="http://schemas.microsoft.com/office/drawing/2014/main" id="{CEB80687-D7A9-4D0F-880E-BF7478D1281F}"/>
              </a:ext>
            </a:extLst>
          </p:cNvPr>
          <p:cNvSpPr/>
          <p:nvPr/>
        </p:nvSpPr>
        <p:spPr>
          <a:xfrm rot="16200000">
            <a:off x="7062726" y="810905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FP2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6" name="円柱 115">
            <a:extLst>
              <a:ext uri="{FF2B5EF4-FFF2-40B4-BE49-F238E27FC236}">
                <a16:creationId xmlns:a16="http://schemas.microsoft.com/office/drawing/2014/main" id="{417FCB3A-F73A-DC6D-867B-18813A6C1A5B}"/>
              </a:ext>
            </a:extLst>
          </p:cNvPr>
          <p:cNvSpPr/>
          <p:nvPr/>
        </p:nvSpPr>
        <p:spPr>
          <a:xfrm rot="16200000">
            <a:off x="6420585" y="810905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FP1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7" name="円柱 116">
            <a:extLst>
              <a:ext uri="{FF2B5EF4-FFF2-40B4-BE49-F238E27FC236}">
                <a16:creationId xmlns:a16="http://schemas.microsoft.com/office/drawing/2014/main" id="{085A24C5-1DA4-B34A-8D6D-707858709629}"/>
              </a:ext>
            </a:extLst>
          </p:cNvPr>
          <p:cNvSpPr/>
          <p:nvPr/>
        </p:nvSpPr>
        <p:spPr>
          <a:xfrm rot="16200000">
            <a:off x="5778433" y="8109054"/>
            <a:ext cx="360000" cy="720000"/>
          </a:xfrm>
          <a:prstGeom prst="can">
            <a:avLst>
              <a:gd name="adj" fmla="val 38228"/>
            </a:avLst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FP0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8" name="円柱 117">
            <a:extLst>
              <a:ext uri="{FF2B5EF4-FFF2-40B4-BE49-F238E27FC236}">
                <a16:creationId xmlns:a16="http://schemas.microsoft.com/office/drawing/2014/main" id="{1B9D7C1C-8D33-85E0-CF96-CAE19F3DE29F}"/>
              </a:ext>
            </a:extLst>
          </p:cNvPr>
          <p:cNvSpPr/>
          <p:nvPr/>
        </p:nvSpPr>
        <p:spPr>
          <a:xfrm rot="16200000">
            <a:off x="5136285" y="810905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RR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19" name="円柱 118">
            <a:extLst>
              <a:ext uri="{FF2B5EF4-FFF2-40B4-BE49-F238E27FC236}">
                <a16:creationId xmlns:a16="http://schemas.microsoft.com/office/drawing/2014/main" id="{E75D98CD-89F9-6F48-6F9F-BE5706298B15}"/>
              </a:ext>
            </a:extLst>
          </p:cNvPr>
          <p:cNvSpPr/>
          <p:nvPr/>
        </p:nvSpPr>
        <p:spPr>
          <a:xfrm rot="16200000">
            <a:off x="4494137" y="8109053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IS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20" name="円柱 119">
            <a:extLst>
              <a:ext uri="{FF2B5EF4-FFF2-40B4-BE49-F238E27FC236}">
                <a16:creationId xmlns:a16="http://schemas.microsoft.com/office/drawing/2014/main" id="{02643908-3B73-B147-ED14-DAC90F97F57B}"/>
              </a:ext>
            </a:extLst>
          </p:cNvPr>
          <p:cNvSpPr/>
          <p:nvPr/>
        </p:nvSpPr>
        <p:spPr>
          <a:xfrm rot="16200000">
            <a:off x="3851990" y="8109054"/>
            <a:ext cx="360000" cy="720000"/>
          </a:xfrm>
          <a:prstGeom prst="can">
            <a:avLst>
              <a:gd name="adj" fmla="val 38228"/>
            </a:avLst>
          </a:prstGeom>
          <a:ln w="19050"/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kumimoji="1" lang="en-US" altLang="ja-JP" sz="1400" b="1" dirty="0">
                <a:latin typeface="Arial Narrow" panose="020B0606020202030204" pitchFamily="34" charset="0"/>
                <a:cs typeface="Consolas" panose="020B0609020204030204" pitchFamily="49" charset="0"/>
              </a:rPr>
              <a:t>SC</a:t>
            </a:r>
            <a:endParaRPr kumimoji="1" lang="ja-JP" altLang="en-US" sz="1400" b="1" dirty="0">
              <a:latin typeface="Arial Narrow" panose="020B0606020202030204" pitchFamily="34" charset="0"/>
              <a:cs typeface="Consolas" panose="020B0609020204030204" pitchFamily="49" charset="0"/>
            </a:endParaRPr>
          </a:p>
        </p:txBody>
      </p: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924E3C55-687C-8FBE-9394-86019D71F928}"/>
              </a:ext>
            </a:extLst>
          </p:cNvPr>
          <p:cNvSpPr txBox="1"/>
          <p:nvPr/>
        </p:nvSpPr>
        <p:spPr>
          <a:xfrm>
            <a:off x="9544470" y="8339299"/>
            <a:ext cx="36000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FP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9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cerulean">
  <a:themeElements>
    <a:clrScheme name="ユーザー定義 1">
      <a:dk1>
        <a:sysClr val="windowText" lastClr="000000"/>
      </a:dk1>
      <a:lt1>
        <a:sysClr val="window" lastClr="FFFFFF"/>
      </a:lt1>
      <a:dk2>
        <a:srgbClr val="F4EB00"/>
      </a:dk2>
      <a:lt2>
        <a:srgbClr val="C4FF4A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328FAC"/>
      </a:accent5>
      <a:accent6>
        <a:srgbClr val="D87552"/>
      </a:accent6>
      <a:hlink>
        <a:srgbClr val="0000FF"/>
      </a:hlink>
      <a:folHlink>
        <a:srgbClr val="800080"/>
      </a:folHlink>
    </a:clrScheme>
    <a:fontScheme name="メイリオ-Segoe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/>
          <a:tailEnd type="triangle" w="sm" len="med"/>
        </a:ln>
      </a:spPr>
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dirty="0" smtClean="0">
            <a:solidFill>
              <a:schemeClr val="tx1">
                <a:lumMod val="75000"/>
                <a:lumOff val="25000"/>
              </a:schemeClr>
            </a:solidFill>
            <a:latin typeface="+mn-ea"/>
          </a:defRPr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HG丸ｺﾞｼｯｸM-PRO" pitchFamily="50" charset="-128"/>
          </a:defRPr>
        </a:defPPr>
      </a:lstStyle>
    </a:lnDef>
  </a:objectDefaults>
  <a:extraClrSchemeLst>
    <a:extraClrScheme>
      <a:clrScheme name="colorful water re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rful water re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lorful water re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rful water re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rful water re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rful water re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rful water re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rful water rev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99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rful water rev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99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0000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erulean" id="{B42443E9-F396-466A-92C3-7ED6F4EBC01F}" vid="{0CE6AD82-9598-49D5-BEEF-3DCDCFA8BED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cerulean</Template>
  <TotalTime>48236</TotalTime>
  <Words>268</Words>
  <Application>Microsoft Office PowerPoint</Application>
  <PresentationFormat>画面に合わせる (4:3)</PresentationFormat>
  <Paragraphs>184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HG丸ｺﾞｼｯｸM-PRO</vt:lpstr>
      <vt:lpstr>MeiryoKe_PGothic</vt:lpstr>
      <vt:lpstr>メイリオ</vt:lpstr>
      <vt:lpstr>Arial Narrow</vt:lpstr>
      <vt:lpstr>Calibri</vt:lpstr>
      <vt:lpstr>Segoe UI</vt:lpstr>
      <vt:lpstr>Wingdings</vt:lpstr>
      <vt:lpstr>cerulean</vt:lpstr>
      <vt:lpstr>RSD</vt:lpstr>
      <vt:lpstr>PIPELINE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shioya</dc:creator>
  <cp:lastModifiedBy>shioya</cp:lastModifiedBy>
  <cp:revision>8006</cp:revision>
  <cp:lastPrinted>2014-12-10T13:40:48Z</cp:lastPrinted>
  <dcterms:created xsi:type="dcterms:W3CDTF">2014-11-17T10:53:59Z</dcterms:created>
  <dcterms:modified xsi:type="dcterms:W3CDTF">2023-04-05T16:02:52Z</dcterms:modified>
</cp:coreProperties>
</file>